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2.xml" ContentType="application/vnd.openxmlformats-officedocument.presentationml.notesSlide+xml"/>
  <Override PartName="/ppt/comments/comment8.xml" ContentType="application/vnd.openxmlformats-officedocument.presentationml.comments+xml"/>
  <Override PartName="/ppt/notesSlides/notesSlide3.xml" ContentType="application/vnd.openxmlformats-officedocument.presentationml.notesSlide+xml"/>
  <Override PartName="/ppt/comments/comment9.xml" ContentType="application/vnd.openxmlformats-officedocument.presentationml.comments+xml"/>
  <Override PartName="/ppt/notesSlides/notesSlide4.xml" ContentType="application/vnd.openxmlformats-officedocument.presentationml.notesSlide+xml"/>
  <Override PartName="/ppt/comments/comment10.xml" ContentType="application/vnd.openxmlformats-officedocument.presentationml.comments+xml"/>
  <Override PartName="/ppt/notesSlides/notesSlide5.xml" ContentType="application/vnd.openxmlformats-officedocument.presentationml.notesSlide+xml"/>
  <Override PartName="/ppt/comments/comment11.xml" ContentType="application/vnd.openxmlformats-officedocument.presentationml.comments+xml"/>
  <Override PartName="/ppt/notesSlides/notesSlide6.xml" ContentType="application/vnd.openxmlformats-officedocument.presentationml.notesSlide+xml"/>
  <Override PartName="/ppt/comments/comment12.xml" ContentType="application/vnd.openxmlformats-officedocument.presentationml.comments+xml"/>
  <Override PartName="/ppt/notesSlides/notesSlide7.xml" ContentType="application/vnd.openxmlformats-officedocument.presentationml.notesSlide+xml"/>
  <Override PartName="/ppt/comments/comment13.xml" ContentType="application/vnd.openxmlformats-officedocument.presentationml.comments+xml"/>
  <Override PartName="/ppt/notesSlides/notesSlide8.xml" ContentType="application/vnd.openxmlformats-officedocument.presentationml.notesSlide+xml"/>
  <Override PartName="/ppt/comments/comment14.xml" ContentType="application/vnd.openxmlformats-officedocument.presentationml.comments+xml"/>
  <Override PartName="/ppt/comments/comment15.xml" ContentType="application/vnd.openxmlformats-officedocument.presentationml.comments+xml"/>
  <Override PartName="/ppt/notesSlides/notesSlide9.xml" ContentType="application/vnd.openxmlformats-officedocument.presentationml.notesSlide+xml"/>
  <Override PartName="/ppt/comments/comment16.xml" ContentType="application/vnd.openxmlformats-officedocument.presentationml.comments+xml"/>
  <Override PartName="/ppt/comments/comment17.xml" ContentType="application/vnd.openxmlformats-officedocument.presentationml.comments+xml"/>
  <Override PartName="/ppt/notesSlides/notesSlide10.xml" ContentType="application/vnd.openxmlformats-officedocument.presentationml.notesSlide+xml"/>
  <Override PartName="/ppt/comments/comment18.xml" ContentType="application/vnd.openxmlformats-officedocument.presentationml.comments+xml"/>
  <Override PartName="/ppt/comments/comment19.xml" ContentType="application/vnd.openxmlformats-officedocument.presentationml.comments+xml"/>
  <Override PartName="/ppt/notesSlides/notesSlide11.xml" ContentType="application/vnd.openxmlformats-officedocument.presentationml.notesSlide+xml"/>
  <Override PartName="/ppt/comments/comment20.xml" ContentType="application/vnd.openxmlformats-officedocument.presentationml.comments+xml"/>
  <Override PartName="/ppt/comments/comment21.xml" ContentType="application/vnd.openxmlformats-officedocument.presentationml.comments+xml"/>
  <Override PartName="/ppt/notesSlides/notesSlide12.xml" ContentType="application/vnd.openxmlformats-officedocument.presentationml.notesSlide+xml"/>
  <Override PartName="/ppt/comments/comment22.xml" ContentType="application/vnd.openxmlformats-officedocument.presentationml.comments+xml"/>
  <Override PartName="/ppt/comments/comment23.xml" ContentType="application/vnd.openxmlformats-officedocument.presentationml.comments+xml"/>
  <Override PartName="/ppt/notesSlides/notesSlide13.xml" ContentType="application/vnd.openxmlformats-officedocument.presentationml.notesSlide+xml"/>
  <Override PartName="/ppt/comments/comment24.xml" ContentType="application/vnd.openxmlformats-officedocument.presentationml.comments+xml"/>
  <Override PartName="/ppt/comments/comment25.xml" ContentType="application/vnd.openxmlformats-officedocument.presentationml.comments+xml"/>
  <Override PartName="/ppt/notesSlides/notesSlide14.xml" ContentType="application/vnd.openxmlformats-officedocument.presentationml.notesSlide+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comments/comment59.xml" ContentType="application/vnd.openxmlformats-officedocument.presentationml.comments+xml"/>
  <Override PartName="/ppt/comments/comment60.xml" ContentType="application/vnd.openxmlformats-officedocument.presentationml.comments+xml"/>
  <Override PartName="/ppt/comments/comment61.xml" ContentType="application/vnd.openxmlformats-officedocument.presentationml.comments+xml"/>
  <Override PartName="/ppt/comments/comment62.xml" ContentType="application/vnd.openxmlformats-officedocument.presentationml.comments+xml"/>
  <Override PartName="/ppt/comments/comment63.xml" ContentType="application/vnd.openxmlformats-officedocument.presentationml.comments+xml"/>
  <Override PartName="/ppt/comments/comment64.xml" ContentType="application/vnd.openxmlformats-officedocument.presentationml.comments+xml"/>
  <Override PartName="/ppt/comments/comment65.xml" ContentType="application/vnd.openxmlformats-officedocument.presentationml.comments+xml"/>
  <Override PartName="/ppt/comments/comment66.xml" ContentType="application/vnd.openxmlformats-officedocument.presentationml.comments+xml"/>
  <Override PartName="/ppt/comments/comment67.xml" ContentType="application/vnd.openxmlformats-officedocument.presentationml.comments+xml"/>
  <Override PartName="/ppt/comments/comment68.xml" ContentType="application/vnd.openxmlformats-officedocument.presentationml.comments+xml"/>
  <Override PartName="/ppt/comments/comment69.xml" ContentType="application/vnd.openxmlformats-officedocument.presentationml.comments+xml"/>
  <Override PartName="/ppt/comments/comment70.xml" ContentType="application/vnd.openxmlformats-officedocument.presentationml.comments+xml"/>
  <Override PartName="/ppt/comments/comment71.xml" ContentType="application/vnd.openxmlformats-officedocument.presentationml.comments+xml"/>
  <Override PartName="/ppt/comments/comment72.xml" ContentType="application/vnd.openxmlformats-officedocument.presentationml.comments+xml"/>
  <Override PartName="/ppt/comments/comment73.xml" ContentType="application/vnd.openxmlformats-officedocument.presentationml.comments+xml"/>
  <Override PartName="/ppt/comments/comment74.xml" ContentType="application/vnd.openxmlformats-officedocument.presentationml.comments+xml"/>
  <Override PartName="/ppt/comments/comment75.xml" ContentType="application/vnd.openxmlformats-officedocument.presentationml.comments+xml"/>
  <Override PartName="/ppt/comments/comment76.xml" ContentType="application/vnd.openxmlformats-officedocument.presentationml.comments+xml"/>
  <Override PartName="/ppt/comments/comment77.xml" ContentType="application/vnd.openxmlformats-officedocument.presentationml.comments+xml"/>
  <Override PartName="/ppt/comments/comment78.xml" ContentType="application/vnd.openxmlformats-officedocument.presentationml.comments+xml"/>
  <Override PartName="/ppt/comments/comment79.xml" ContentType="application/vnd.openxmlformats-officedocument.presentationml.comments+xml"/>
  <Override PartName="/ppt/comments/comment80.xml" ContentType="application/vnd.openxmlformats-officedocument.presentationml.comments+xml"/>
  <Override PartName="/ppt/comments/comment81.xml" ContentType="application/vnd.openxmlformats-officedocument.presentationml.comments+xml"/>
  <Override PartName="/ppt/comments/comment82.xml" ContentType="application/vnd.openxmlformats-officedocument.presentationml.comments+xml"/>
  <Override PartName="/ppt/comments/comment83.xml" ContentType="application/vnd.openxmlformats-officedocument.presentationml.comments+xml"/>
  <Override PartName="/ppt/comments/comment84.xml" ContentType="application/vnd.openxmlformats-officedocument.presentationml.comments+xml"/>
  <Override PartName="/ppt/comments/comment85.xml" ContentType="application/vnd.openxmlformats-officedocument.presentationml.comments+xml"/>
  <Override PartName="/ppt/comments/comment86.xml" ContentType="application/vnd.openxmlformats-officedocument.presentationml.comments+xml"/>
  <Override PartName="/ppt/comments/comment87.xml" ContentType="application/vnd.openxmlformats-officedocument.presentationml.comments+xml"/>
  <Override PartName="/ppt/comments/comment88.xml" ContentType="application/vnd.openxmlformats-officedocument.presentationml.comments+xml"/>
  <Override PartName="/ppt/comments/comment89.xml" ContentType="application/vnd.openxmlformats-officedocument.presentationml.comments+xml"/>
  <Override PartName="/ppt/comments/comment90.xml" ContentType="application/vnd.openxmlformats-officedocument.presentationml.comments+xml"/>
  <Override PartName="/ppt/comments/comment91.xml" ContentType="application/vnd.openxmlformats-officedocument.presentationml.comments+xml"/>
  <Override PartName="/ppt/comments/comment92.xml" ContentType="application/vnd.openxmlformats-officedocument.presentationml.comments+xml"/>
  <Override PartName="/ppt/comments/comment93.xml" ContentType="application/vnd.openxmlformats-officedocument.presentationml.comments+xml"/>
  <Override PartName="/ppt/comments/comment94.xml" ContentType="application/vnd.openxmlformats-officedocument.presentationml.comments+xml"/>
  <Override PartName="/ppt/comments/comment95.xml" ContentType="application/vnd.openxmlformats-officedocument.presentationml.comments+xml"/>
  <Override PartName="/ppt/comments/comment96.xml" ContentType="application/vnd.openxmlformats-officedocument.presentationml.comments+xml"/>
  <Override PartName="/ppt/comments/comment97.xml" ContentType="application/vnd.openxmlformats-officedocument.presentationml.comments+xml"/>
  <Override PartName="/ppt/comments/comment98.xml" ContentType="application/vnd.openxmlformats-officedocument.presentationml.comments+xml"/>
  <Override PartName="/ppt/comments/comment99.xml" ContentType="application/vnd.openxmlformats-officedocument.presentationml.comments+xml"/>
  <Override PartName="/ppt/comments/comment100.xml" ContentType="application/vnd.openxmlformats-officedocument.presentationml.comments+xml"/>
  <Override PartName="/ppt/comments/comment101.xml" ContentType="application/vnd.openxmlformats-officedocument.presentationml.comments+xml"/>
  <Override PartName="/ppt/comments/comment102.xml" ContentType="application/vnd.openxmlformats-officedocument.presentationml.comments+xml"/>
  <Override PartName="/ppt/comments/comment103.xml" ContentType="application/vnd.openxmlformats-officedocument.presentationml.comments+xml"/>
  <Override PartName="/ppt/comments/comment104.xml" ContentType="application/vnd.openxmlformats-officedocument.presentationml.comments+xml"/>
  <Override PartName="/ppt/comments/comment105.xml" ContentType="application/vnd.openxmlformats-officedocument.presentationml.comments+xml"/>
  <Override PartName="/ppt/comments/comment106.xml" ContentType="application/vnd.openxmlformats-officedocument.presentationml.comments+xml"/>
  <Override PartName="/ppt/comments/comment107.xml" ContentType="application/vnd.openxmlformats-officedocument.presentationml.comments+xml"/>
  <Override PartName="/ppt/comments/comment108.xml" ContentType="application/vnd.openxmlformats-officedocument.presentationml.comments+xml"/>
  <Override PartName="/ppt/comments/comment109.xml" ContentType="application/vnd.openxmlformats-officedocument.presentationml.comments+xml"/>
  <Override PartName="/ppt/comments/comment110.xml" ContentType="application/vnd.openxmlformats-officedocument.presentationml.comments+xml"/>
  <Override PartName="/ppt/comments/comment111.xml" ContentType="application/vnd.openxmlformats-officedocument.presentationml.comments+xml"/>
  <Override PartName="/ppt/comments/comment112.xml" ContentType="application/vnd.openxmlformats-officedocument.presentationml.comments+xml"/>
  <Override PartName="/ppt/comments/comment113.xml" ContentType="application/vnd.openxmlformats-officedocument.presentationml.comments+xml"/>
  <Override PartName="/ppt/comments/comment114.xml" ContentType="application/vnd.openxmlformats-officedocument.presentationml.comments+xml"/>
  <Override PartName="/ppt/comments/comment115.xml" ContentType="application/vnd.openxmlformats-officedocument.presentationml.comments+xml"/>
  <Override PartName="/ppt/comments/comment116.xml" ContentType="application/vnd.openxmlformats-officedocument.presentationml.comments+xml"/>
  <Override PartName="/ppt/comments/comment117.xml" ContentType="application/vnd.openxmlformats-officedocument.presentationml.comments+xml"/>
  <Override PartName="/ppt/comments/comment118.xml" ContentType="application/vnd.openxmlformats-officedocument.presentationml.comments+xml"/>
  <Override PartName="/ppt/comments/comment119.xml" ContentType="application/vnd.openxmlformats-officedocument.presentationml.comments+xml"/>
  <Override PartName="/ppt/comments/comment120.xml" ContentType="application/vnd.openxmlformats-officedocument.presentationml.comments+xml"/>
  <Override PartName="/ppt/comments/comment121.xml" ContentType="application/vnd.openxmlformats-officedocument.presentationml.comments+xml"/>
  <Override PartName="/ppt/comments/comment122.xml" ContentType="application/vnd.openxmlformats-officedocument.presentationml.comments+xml"/>
  <Override PartName="/ppt/comments/comment123.xml" ContentType="application/vnd.openxmlformats-officedocument.presentationml.comments+xml"/>
  <Override PartName="/ppt/comments/comment124.xml" ContentType="application/vnd.openxmlformats-officedocument.presentationml.comments+xml"/>
  <Override PartName="/ppt/comments/comment125.xml" ContentType="application/vnd.openxmlformats-officedocument.presentationml.comments+xml"/>
  <Override PartName="/ppt/comments/comment126.xml" ContentType="application/vnd.openxmlformats-officedocument.presentationml.comments+xml"/>
  <Override PartName="/ppt/comments/comment127.xml" ContentType="application/vnd.openxmlformats-officedocument.presentationml.comments+xml"/>
  <Override PartName="/ppt/comments/comment128.xml" ContentType="application/vnd.openxmlformats-officedocument.presentationml.comments+xml"/>
  <Override PartName="/ppt/comments/comment129.xml" ContentType="application/vnd.openxmlformats-officedocument.presentationml.comments+xml"/>
  <Override PartName="/ppt/comments/comment130.xml" ContentType="application/vnd.openxmlformats-officedocument.presentationml.comments+xml"/>
  <Override PartName="/ppt/comments/comment131.xml" ContentType="application/vnd.openxmlformats-officedocument.presentationml.comments+xml"/>
  <Override PartName="/ppt/comments/comment132.xml" ContentType="application/vnd.openxmlformats-officedocument.presentationml.comments+xml"/>
  <Override PartName="/ppt/comments/comment133.xml" ContentType="application/vnd.openxmlformats-officedocument.presentationml.comments+xml"/>
  <Override PartName="/ppt/comments/comment134.xml" ContentType="application/vnd.openxmlformats-officedocument.presentationml.comments+xml"/>
  <Override PartName="/ppt/comments/comment135.xml" ContentType="application/vnd.openxmlformats-officedocument.presentationml.comments+xml"/>
  <Override PartName="/ppt/comments/comment136.xml" ContentType="application/vnd.openxmlformats-officedocument.presentationml.comments+xml"/>
  <Override PartName="/ppt/comments/comment137.xml" ContentType="application/vnd.openxmlformats-officedocument.presentationml.comments+xml"/>
  <Override PartName="/ppt/comments/comment138.xml" ContentType="application/vnd.openxmlformats-officedocument.presentationml.comments+xml"/>
  <Override PartName="/ppt/comments/comment139.xml" ContentType="application/vnd.openxmlformats-officedocument.presentationml.comments+xml"/>
  <Override PartName="/ppt/comments/comment140.xml" ContentType="application/vnd.openxmlformats-officedocument.presentationml.comments+xml"/>
  <Override PartName="/ppt/comments/comment141.xml" ContentType="application/vnd.openxmlformats-officedocument.presentationml.comments+xml"/>
  <Override PartName="/ppt/comments/comment142.xml" ContentType="application/vnd.openxmlformats-officedocument.presentationml.comments+xml"/>
  <Override PartName="/ppt/comments/comment143.xml" ContentType="application/vnd.openxmlformats-officedocument.presentationml.comments+xml"/>
  <Override PartName="/ppt/comments/comment144.xml" ContentType="application/vnd.openxmlformats-officedocument.presentationml.comments+xml"/>
  <Override PartName="/ppt/comments/comment145.xml" ContentType="application/vnd.openxmlformats-officedocument.presentationml.comments+xml"/>
  <Override PartName="/ppt/comments/comment146.xml" ContentType="application/vnd.openxmlformats-officedocument.presentationml.comments+xml"/>
  <Override PartName="/ppt/comments/comment147.xml" ContentType="application/vnd.openxmlformats-officedocument.presentationml.comments+xml"/>
  <Override PartName="/ppt/comments/comment148.xml" ContentType="application/vnd.openxmlformats-officedocument.presentationml.comments+xml"/>
  <Override PartName="/ppt/comments/comment149.xml" ContentType="application/vnd.openxmlformats-officedocument.presentationml.comments+xml"/>
  <Override PartName="/ppt/comments/comment150.xml" ContentType="application/vnd.openxmlformats-officedocument.presentationml.comments+xml"/>
  <Override PartName="/ppt/comments/comment151.xml" ContentType="application/vnd.openxmlformats-officedocument.presentationml.comments+xml"/>
  <Override PartName="/ppt/comments/comment152.xml" ContentType="application/vnd.openxmlformats-officedocument.presentationml.comments+xml"/>
  <Override PartName="/ppt/comments/comment153.xml" ContentType="application/vnd.openxmlformats-officedocument.presentationml.comments+xml"/>
  <Override PartName="/ppt/comments/comment154.xml" ContentType="application/vnd.openxmlformats-officedocument.presentationml.comments+xml"/>
  <Override PartName="/ppt/comments/comment155.xml" ContentType="application/vnd.openxmlformats-officedocument.presentationml.comments+xml"/>
  <Override PartName="/ppt/comments/comment156.xml" ContentType="application/vnd.openxmlformats-officedocument.presentationml.comments+xml"/>
  <Override PartName="/ppt/comments/comment157.xml" ContentType="application/vnd.openxmlformats-officedocument.presentationml.comments+xml"/>
  <Override PartName="/ppt/comments/comment158.xml" ContentType="application/vnd.openxmlformats-officedocument.presentationml.comments+xml"/>
  <Override PartName="/ppt/comments/comment159.xml" ContentType="application/vnd.openxmlformats-officedocument.presentationml.comments+xml"/>
  <Override PartName="/ppt/comments/comment160.xml" ContentType="application/vnd.openxmlformats-officedocument.presentationml.comments+xml"/>
  <Override PartName="/ppt/comments/comment161.xml" ContentType="application/vnd.openxmlformats-officedocument.presentationml.comments+xml"/>
  <Override PartName="/ppt/comments/comment162.xml" ContentType="application/vnd.openxmlformats-officedocument.presentationml.comments+xml"/>
  <Override PartName="/ppt/comments/comment163.xml" ContentType="application/vnd.openxmlformats-officedocument.presentationml.comments+xml"/>
  <Override PartName="/ppt/comments/comment164.xml" ContentType="application/vnd.openxmlformats-officedocument.presentationml.comments+xml"/>
  <Override PartName="/ppt/comments/comment165.xml" ContentType="application/vnd.openxmlformats-officedocument.presentationml.comments+xml"/>
  <Override PartName="/ppt/comments/comment166.xml" ContentType="application/vnd.openxmlformats-officedocument.presentationml.comments+xml"/>
  <Override PartName="/ppt/comments/comment167.xml" ContentType="application/vnd.openxmlformats-officedocument.presentationml.comments+xml"/>
  <Override PartName="/ppt/comments/comment168.xml" ContentType="application/vnd.openxmlformats-officedocument.presentationml.comments+xml"/>
  <Override PartName="/ppt/comments/comment169.xml" ContentType="application/vnd.openxmlformats-officedocument.presentationml.comments+xml"/>
  <Override PartName="/ppt/comments/comment170.xml" ContentType="application/vnd.openxmlformats-officedocument.presentationml.comments+xml"/>
  <Override PartName="/ppt/comments/comment171.xml" ContentType="application/vnd.openxmlformats-officedocument.presentationml.comments+xml"/>
  <Override PartName="/ppt/comments/comment172.xml" ContentType="application/vnd.openxmlformats-officedocument.presentationml.comments+xml"/>
  <Override PartName="/ppt/comments/comment173.xml" ContentType="application/vnd.openxmlformats-officedocument.presentationml.comments+xml"/>
  <Override PartName="/ppt/comments/comment174.xml" ContentType="application/vnd.openxmlformats-officedocument.presentationml.comments+xml"/>
  <Override PartName="/ppt/comments/comment175.xml" ContentType="application/vnd.openxmlformats-officedocument.presentationml.comments+xml"/>
  <Override PartName="/ppt/comments/comment176.xml" ContentType="application/vnd.openxmlformats-officedocument.presentationml.comments+xml"/>
  <Override PartName="/ppt/comments/comment177.xml" ContentType="application/vnd.openxmlformats-officedocument.presentationml.comments+xml"/>
  <Override PartName="/ppt/comments/comment178.xml" ContentType="application/vnd.openxmlformats-officedocument.presentationml.comments+xml"/>
  <Override PartName="/ppt/comments/comment179.xml" ContentType="application/vnd.openxmlformats-officedocument.presentationml.comments+xml"/>
  <Override PartName="/ppt/comments/comment180.xml" ContentType="application/vnd.openxmlformats-officedocument.presentationml.comments+xml"/>
  <Override PartName="/ppt/comments/comment181.xml" ContentType="application/vnd.openxmlformats-officedocument.presentationml.comments+xml"/>
  <Override PartName="/ppt/comments/comment182.xml" ContentType="application/vnd.openxmlformats-officedocument.presentationml.comments+xml"/>
  <Override PartName="/ppt/comments/comment183.xml" ContentType="application/vnd.openxmlformats-officedocument.presentationml.comments+xml"/>
  <Override PartName="/ppt/comments/comment184.xml" ContentType="application/vnd.openxmlformats-officedocument.presentationml.comments+xml"/>
  <Override PartName="/ppt/comments/comment185.xml" ContentType="application/vnd.openxmlformats-officedocument.presentationml.comments+xml"/>
  <Override PartName="/ppt/comments/comment186.xml" ContentType="application/vnd.openxmlformats-officedocument.presentationml.comments+xml"/>
  <Override PartName="/ppt/comments/comment187.xml" ContentType="application/vnd.openxmlformats-officedocument.presentationml.comments+xml"/>
  <Override PartName="/ppt/comments/comment188.xml" ContentType="application/vnd.openxmlformats-officedocument.presentationml.comments+xml"/>
  <Override PartName="/ppt/comments/comment189.xml" ContentType="application/vnd.openxmlformats-officedocument.presentationml.comments+xml"/>
  <Override PartName="/ppt/comments/comment190.xml" ContentType="application/vnd.openxmlformats-officedocument.presentationml.comments+xml"/>
  <Override PartName="/ppt/comments/comment191.xml" ContentType="application/vnd.openxmlformats-officedocument.presentationml.comments+xml"/>
  <Override PartName="/ppt/comments/comment192.xml" ContentType="application/vnd.openxmlformats-officedocument.presentationml.comments+xml"/>
  <Override PartName="/ppt/comments/comment193.xml" ContentType="application/vnd.openxmlformats-officedocument.presentationml.comments+xml"/>
  <Override PartName="/ppt/comments/comment194.xml" ContentType="application/vnd.openxmlformats-officedocument.presentationml.comments+xml"/>
  <Override PartName="/ppt/comments/comment195.xml" ContentType="application/vnd.openxmlformats-officedocument.presentationml.comments+xml"/>
  <Override PartName="/ppt/comments/comment196.xml" ContentType="application/vnd.openxmlformats-officedocument.presentationml.comments+xml"/>
  <Override PartName="/ppt/comments/comment197.xml" ContentType="application/vnd.openxmlformats-officedocument.presentationml.comments+xml"/>
  <Override PartName="/ppt/comments/comment198.xml" ContentType="application/vnd.openxmlformats-officedocument.presentationml.comments+xml"/>
  <Override PartName="/ppt/comments/comment199.xml" ContentType="application/vnd.openxmlformats-officedocument.presentationml.comments+xml"/>
  <Override PartName="/ppt/comments/comment200.xml" ContentType="application/vnd.openxmlformats-officedocument.presentationml.comments+xml"/>
  <Override PartName="/ppt/comments/comment201.xml" ContentType="application/vnd.openxmlformats-officedocument.presentationml.comments+xml"/>
  <Override PartName="/ppt/comments/comment202.xml" ContentType="application/vnd.openxmlformats-officedocument.presentationml.comments+xml"/>
  <Override PartName="/ppt/comments/comment203.xml" ContentType="application/vnd.openxmlformats-officedocument.presentationml.comments+xml"/>
  <Override PartName="/ppt/comments/comment20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8"/>
  </p:notesMasterIdLst>
  <p:sldIdLst>
    <p:sldId id="1487" r:id="rId2"/>
    <p:sldId id="1488" r:id="rId3"/>
    <p:sldId id="1624" r:id="rId4"/>
    <p:sldId id="1744" r:id="rId5"/>
    <p:sldId id="1489" r:id="rId6"/>
    <p:sldId id="1046" r:id="rId7"/>
    <p:sldId id="1746" r:id="rId8"/>
    <p:sldId id="1722" r:id="rId9"/>
    <p:sldId id="1747" r:id="rId10"/>
    <p:sldId id="1748" r:id="rId11"/>
    <p:sldId id="1749" r:id="rId12"/>
    <p:sldId id="1978" r:id="rId13"/>
    <p:sldId id="1979" r:id="rId14"/>
    <p:sldId id="1980" r:id="rId15"/>
    <p:sldId id="1982" r:id="rId16"/>
    <p:sldId id="1981" r:id="rId17"/>
    <p:sldId id="1983" r:id="rId18"/>
    <p:sldId id="1984" r:id="rId19"/>
    <p:sldId id="1985" r:id="rId20"/>
    <p:sldId id="1986" r:id="rId21"/>
    <p:sldId id="1987" r:id="rId22"/>
    <p:sldId id="1988" r:id="rId23"/>
    <p:sldId id="1989" r:id="rId24"/>
    <p:sldId id="1990" r:id="rId25"/>
    <p:sldId id="1991" r:id="rId26"/>
    <p:sldId id="1992" r:id="rId27"/>
    <p:sldId id="1993" r:id="rId28"/>
    <p:sldId id="1994" r:id="rId29"/>
    <p:sldId id="1995" r:id="rId30"/>
    <p:sldId id="1996" r:id="rId31"/>
    <p:sldId id="1997" r:id="rId32"/>
    <p:sldId id="1998" r:id="rId33"/>
    <p:sldId id="1999" r:id="rId34"/>
    <p:sldId id="2000" r:id="rId35"/>
    <p:sldId id="2001" r:id="rId36"/>
    <p:sldId id="2002" r:id="rId37"/>
    <p:sldId id="2003" r:id="rId38"/>
    <p:sldId id="2004" r:id="rId39"/>
    <p:sldId id="2005" r:id="rId40"/>
    <p:sldId id="2006" r:id="rId41"/>
    <p:sldId id="2007" r:id="rId42"/>
    <p:sldId id="2008" r:id="rId43"/>
    <p:sldId id="2009" r:id="rId44"/>
    <p:sldId id="2010" r:id="rId45"/>
    <p:sldId id="2011" r:id="rId46"/>
    <p:sldId id="2012" r:id="rId47"/>
    <p:sldId id="2013" r:id="rId48"/>
    <p:sldId id="2014" r:id="rId49"/>
    <p:sldId id="2015" r:id="rId50"/>
    <p:sldId id="2016" r:id="rId51"/>
    <p:sldId id="2017" r:id="rId52"/>
    <p:sldId id="2018" r:id="rId53"/>
    <p:sldId id="2019" r:id="rId54"/>
    <p:sldId id="2020" r:id="rId55"/>
    <p:sldId id="2021" r:id="rId56"/>
    <p:sldId id="2022" r:id="rId57"/>
    <p:sldId id="1810" r:id="rId58"/>
    <p:sldId id="1824" r:id="rId59"/>
    <p:sldId id="1825" r:id="rId60"/>
    <p:sldId id="1826" r:id="rId61"/>
    <p:sldId id="2023" r:id="rId62"/>
    <p:sldId id="1827" r:id="rId63"/>
    <p:sldId id="2026" r:id="rId64"/>
    <p:sldId id="2025" r:id="rId65"/>
    <p:sldId id="2024" r:id="rId66"/>
    <p:sldId id="2027" r:id="rId67"/>
    <p:sldId id="2028" r:id="rId68"/>
    <p:sldId id="2029" r:id="rId69"/>
    <p:sldId id="2030" r:id="rId70"/>
    <p:sldId id="2031" r:id="rId71"/>
    <p:sldId id="2032" r:id="rId72"/>
    <p:sldId id="2033" r:id="rId73"/>
    <p:sldId id="2036" r:id="rId74"/>
    <p:sldId id="2037" r:id="rId75"/>
    <p:sldId id="2038" r:id="rId76"/>
    <p:sldId id="2039" r:id="rId77"/>
    <p:sldId id="2040" r:id="rId78"/>
    <p:sldId id="2041" r:id="rId79"/>
    <p:sldId id="2042" r:id="rId80"/>
    <p:sldId id="2043" r:id="rId81"/>
    <p:sldId id="2111" r:id="rId82"/>
    <p:sldId id="2045" r:id="rId83"/>
    <p:sldId id="2046" r:id="rId84"/>
    <p:sldId id="2047" r:id="rId85"/>
    <p:sldId id="2048" r:id="rId86"/>
    <p:sldId id="2049" r:id="rId87"/>
    <p:sldId id="2050" r:id="rId88"/>
    <p:sldId id="2051" r:id="rId89"/>
    <p:sldId id="2052" r:id="rId90"/>
    <p:sldId id="2053" r:id="rId91"/>
    <p:sldId id="2054" r:id="rId92"/>
    <p:sldId id="2055" r:id="rId93"/>
    <p:sldId id="2056" r:id="rId94"/>
    <p:sldId id="2057" r:id="rId95"/>
    <p:sldId id="2058" r:id="rId96"/>
    <p:sldId id="2059" r:id="rId97"/>
    <p:sldId id="2060" r:id="rId98"/>
    <p:sldId id="2061" r:id="rId99"/>
    <p:sldId id="2062" r:id="rId100"/>
    <p:sldId id="2063" r:id="rId101"/>
    <p:sldId id="2064" r:id="rId102"/>
    <p:sldId id="2065" r:id="rId103"/>
    <p:sldId id="2066" r:id="rId104"/>
    <p:sldId id="2067" r:id="rId105"/>
    <p:sldId id="2068" r:id="rId106"/>
    <p:sldId id="2069" r:id="rId107"/>
    <p:sldId id="2070" r:id="rId108"/>
    <p:sldId id="2071" r:id="rId109"/>
    <p:sldId id="2072" r:id="rId110"/>
    <p:sldId id="2073" r:id="rId111"/>
    <p:sldId id="2074" r:id="rId112"/>
    <p:sldId id="2075" r:id="rId113"/>
    <p:sldId id="2076" r:id="rId114"/>
    <p:sldId id="2077" r:id="rId115"/>
    <p:sldId id="2078" r:id="rId116"/>
    <p:sldId id="2079" r:id="rId117"/>
    <p:sldId id="2081" r:id="rId118"/>
    <p:sldId id="2082" r:id="rId119"/>
    <p:sldId id="2083" r:id="rId120"/>
    <p:sldId id="2084" r:id="rId121"/>
    <p:sldId id="2085" r:id="rId122"/>
    <p:sldId id="2086" r:id="rId123"/>
    <p:sldId id="2087" r:id="rId124"/>
    <p:sldId id="2089" r:id="rId125"/>
    <p:sldId id="2090" r:id="rId126"/>
    <p:sldId id="2091" r:id="rId127"/>
    <p:sldId id="1866" r:id="rId128"/>
    <p:sldId id="1867" r:id="rId129"/>
    <p:sldId id="1868" r:id="rId130"/>
    <p:sldId id="1869" r:id="rId131"/>
    <p:sldId id="1870" r:id="rId132"/>
    <p:sldId id="2092" r:id="rId133"/>
    <p:sldId id="2093" r:id="rId134"/>
    <p:sldId id="2094" r:id="rId135"/>
    <p:sldId id="2095" r:id="rId136"/>
    <p:sldId id="2096" r:id="rId137"/>
    <p:sldId id="2097" r:id="rId138"/>
    <p:sldId id="2098" r:id="rId139"/>
    <p:sldId id="2099" r:id="rId140"/>
    <p:sldId id="2100" r:id="rId141"/>
    <p:sldId id="2101" r:id="rId142"/>
    <p:sldId id="2102" r:id="rId143"/>
    <p:sldId id="2103" r:id="rId144"/>
    <p:sldId id="2104" r:id="rId145"/>
    <p:sldId id="2112" r:id="rId146"/>
    <p:sldId id="2113" r:id="rId147"/>
    <p:sldId id="2114" r:id="rId148"/>
    <p:sldId id="2115" r:id="rId149"/>
    <p:sldId id="2109" r:id="rId150"/>
    <p:sldId id="2110" r:id="rId151"/>
    <p:sldId id="2116" r:id="rId152"/>
    <p:sldId id="2117" r:id="rId153"/>
    <p:sldId id="2118" r:id="rId154"/>
    <p:sldId id="2119" r:id="rId155"/>
    <p:sldId id="2120" r:id="rId156"/>
    <p:sldId id="2121" r:id="rId157"/>
    <p:sldId id="2122" r:id="rId158"/>
    <p:sldId id="2123" r:id="rId159"/>
    <p:sldId id="2124" r:id="rId160"/>
    <p:sldId id="2125" r:id="rId161"/>
    <p:sldId id="2126" r:id="rId162"/>
    <p:sldId id="2127" r:id="rId163"/>
    <p:sldId id="2128" r:id="rId164"/>
    <p:sldId id="2129" r:id="rId165"/>
    <p:sldId id="2130" r:id="rId166"/>
    <p:sldId id="1907" r:id="rId167"/>
    <p:sldId id="1908" r:id="rId168"/>
    <p:sldId id="1909" r:id="rId169"/>
    <p:sldId id="1910" r:id="rId170"/>
    <p:sldId id="1911" r:id="rId171"/>
    <p:sldId id="2131" r:id="rId172"/>
    <p:sldId id="2132" r:id="rId173"/>
    <p:sldId id="2133" r:id="rId174"/>
    <p:sldId id="2134" r:id="rId175"/>
    <p:sldId id="2135" r:id="rId176"/>
    <p:sldId id="2136" r:id="rId177"/>
    <p:sldId id="2137" r:id="rId178"/>
    <p:sldId id="2138" r:id="rId179"/>
    <p:sldId id="2139" r:id="rId180"/>
    <p:sldId id="2140" r:id="rId181"/>
    <p:sldId id="2141" r:id="rId182"/>
    <p:sldId id="2142" r:id="rId183"/>
    <p:sldId id="2143" r:id="rId184"/>
    <p:sldId id="2144" r:id="rId185"/>
    <p:sldId id="2145" r:id="rId186"/>
    <p:sldId id="2146" r:id="rId187"/>
    <p:sldId id="2147" r:id="rId188"/>
    <p:sldId id="2148" r:id="rId189"/>
    <p:sldId id="2151" r:id="rId190"/>
    <p:sldId id="2149" r:id="rId191"/>
    <p:sldId id="2150" r:id="rId192"/>
    <p:sldId id="2152" r:id="rId193"/>
    <p:sldId id="2153" r:id="rId194"/>
    <p:sldId id="2154" r:id="rId195"/>
    <p:sldId id="2155" r:id="rId196"/>
    <p:sldId id="2156" r:id="rId197"/>
    <p:sldId id="2157" r:id="rId198"/>
    <p:sldId id="2158" r:id="rId199"/>
    <p:sldId id="2159" r:id="rId200"/>
    <p:sldId id="2160" r:id="rId201"/>
    <p:sldId id="2161" r:id="rId202"/>
    <p:sldId id="2162" r:id="rId203"/>
    <p:sldId id="2163" r:id="rId204"/>
    <p:sldId id="2164" r:id="rId205"/>
    <p:sldId id="2165" r:id="rId206"/>
    <p:sldId id="2166" r:id="rId207"/>
    <p:sldId id="2167" r:id="rId208"/>
    <p:sldId id="2168" r:id="rId209"/>
    <p:sldId id="2169" r:id="rId210"/>
    <p:sldId id="2170" r:id="rId211"/>
    <p:sldId id="2171" r:id="rId212"/>
    <p:sldId id="2172" r:id="rId213"/>
    <p:sldId id="2173" r:id="rId214"/>
    <p:sldId id="2174" r:id="rId215"/>
    <p:sldId id="2175" r:id="rId216"/>
    <p:sldId id="2177" r:id="rId217"/>
    <p:sldId id="2176" r:id="rId218"/>
    <p:sldId id="2178" r:id="rId219"/>
    <p:sldId id="2179" r:id="rId220"/>
    <p:sldId id="2180" r:id="rId221"/>
    <p:sldId id="2181" r:id="rId222"/>
    <p:sldId id="2182" r:id="rId223"/>
    <p:sldId id="2183" r:id="rId224"/>
    <p:sldId id="2184" r:id="rId225"/>
    <p:sldId id="2185" r:id="rId226"/>
    <p:sldId id="2186" r:id="rId227"/>
    <p:sldId id="2187" r:id="rId228"/>
    <p:sldId id="2188" r:id="rId229"/>
    <p:sldId id="2189" r:id="rId230"/>
    <p:sldId id="2190" r:id="rId231"/>
    <p:sldId id="2191" r:id="rId232"/>
    <p:sldId id="1943" r:id="rId233"/>
    <p:sldId id="1944" r:id="rId234"/>
    <p:sldId id="1945" r:id="rId235"/>
    <p:sldId id="1946" r:id="rId236"/>
    <p:sldId id="2192" r:id="rId237"/>
    <p:sldId id="2193" r:id="rId238"/>
    <p:sldId id="2194" r:id="rId239"/>
    <p:sldId id="2195" r:id="rId240"/>
    <p:sldId id="2196" r:id="rId241"/>
    <p:sldId id="2197" r:id="rId242"/>
    <p:sldId id="2198" r:id="rId243"/>
    <p:sldId id="2201" r:id="rId244"/>
    <p:sldId id="2199" r:id="rId245"/>
    <p:sldId id="2200" r:id="rId246"/>
    <p:sldId id="2202" r:id="rId247"/>
    <p:sldId id="2203" r:id="rId248"/>
    <p:sldId id="2204" r:id="rId249"/>
    <p:sldId id="2205" r:id="rId250"/>
    <p:sldId id="2206" r:id="rId251"/>
    <p:sldId id="2207" r:id="rId252"/>
    <p:sldId id="2208" r:id="rId253"/>
    <p:sldId id="2209" r:id="rId254"/>
    <p:sldId id="2210" r:id="rId255"/>
    <p:sldId id="2211" r:id="rId256"/>
    <p:sldId id="2212" r:id="rId257"/>
    <p:sldId id="2213" r:id="rId258"/>
    <p:sldId id="2214" r:id="rId259"/>
    <p:sldId id="2215" r:id="rId260"/>
    <p:sldId id="2216" r:id="rId261"/>
    <p:sldId id="2217" r:id="rId262"/>
    <p:sldId id="2219" r:id="rId263"/>
    <p:sldId id="2220" r:id="rId264"/>
    <p:sldId id="2221" r:id="rId265"/>
    <p:sldId id="2222" r:id="rId266"/>
    <p:sldId id="2223" r:id="rId267"/>
    <p:sldId id="2224" r:id="rId268"/>
    <p:sldId id="2225" r:id="rId269"/>
    <p:sldId id="2226" r:id="rId270"/>
    <p:sldId id="2229" r:id="rId271"/>
    <p:sldId id="2228" r:id="rId272"/>
    <p:sldId id="2230" r:id="rId273"/>
    <p:sldId id="2231" r:id="rId274"/>
    <p:sldId id="2232" r:id="rId275"/>
    <p:sldId id="2233" r:id="rId276"/>
    <p:sldId id="2234" r:id="rId277"/>
    <p:sldId id="2235" r:id="rId278"/>
    <p:sldId id="2236" r:id="rId279"/>
    <p:sldId id="2237" r:id="rId280"/>
    <p:sldId id="2238" r:id="rId281"/>
    <p:sldId id="2239" r:id="rId282"/>
    <p:sldId id="2241" r:id="rId283"/>
    <p:sldId id="2242" r:id="rId284"/>
    <p:sldId id="2243" r:id="rId285"/>
    <p:sldId id="2244" r:id="rId286"/>
    <p:sldId id="2246" r:id="rId287"/>
    <p:sldId id="2247" r:id="rId288"/>
    <p:sldId id="2248" r:id="rId289"/>
    <p:sldId id="2249" r:id="rId290"/>
    <p:sldId id="2250" r:id="rId291"/>
    <p:sldId id="1975" r:id="rId292"/>
    <p:sldId id="2251" r:id="rId293"/>
    <p:sldId id="2252" r:id="rId294"/>
    <p:sldId id="2253" r:id="rId295"/>
    <p:sldId id="2254" r:id="rId296"/>
    <p:sldId id="2255" r:id="rId297"/>
    <p:sldId id="2256" r:id="rId298"/>
    <p:sldId id="2257" r:id="rId299"/>
    <p:sldId id="2258" r:id="rId300"/>
    <p:sldId id="2259" r:id="rId301"/>
    <p:sldId id="2260" r:id="rId302"/>
    <p:sldId id="2261" r:id="rId303"/>
    <p:sldId id="2262" r:id="rId304"/>
    <p:sldId id="2263" r:id="rId305"/>
    <p:sldId id="2264" r:id="rId306"/>
    <p:sldId id="2265" r:id="rId307"/>
    <p:sldId id="2266" r:id="rId308"/>
    <p:sldId id="2267" r:id="rId309"/>
    <p:sldId id="2268" r:id="rId310"/>
    <p:sldId id="2269" r:id="rId311"/>
    <p:sldId id="2270" r:id="rId312"/>
    <p:sldId id="2273" r:id="rId313"/>
    <p:sldId id="2272" r:id="rId314"/>
    <p:sldId id="2274" r:id="rId315"/>
    <p:sldId id="2275" r:id="rId316"/>
    <p:sldId id="2276" r:id="rId317"/>
    <p:sldId id="2277" r:id="rId318"/>
    <p:sldId id="2278" r:id="rId319"/>
    <p:sldId id="2279" r:id="rId320"/>
    <p:sldId id="2280" r:id="rId321"/>
    <p:sldId id="2281" r:id="rId322"/>
    <p:sldId id="2282" r:id="rId323"/>
    <p:sldId id="2283" r:id="rId324"/>
    <p:sldId id="2284" r:id="rId325"/>
    <p:sldId id="2286" r:id="rId326"/>
    <p:sldId id="2287" r:id="rId327"/>
    <p:sldId id="2288" r:id="rId328"/>
    <p:sldId id="2289" r:id="rId329"/>
    <p:sldId id="2290" r:id="rId330"/>
    <p:sldId id="2291" r:id="rId331"/>
    <p:sldId id="2292" r:id="rId332"/>
    <p:sldId id="2293" r:id="rId333"/>
    <p:sldId id="2294" r:id="rId334"/>
    <p:sldId id="2295" r:id="rId335"/>
    <p:sldId id="2296" r:id="rId336"/>
    <p:sldId id="2297" r:id="rId337"/>
    <p:sldId id="2298" r:id="rId338"/>
    <p:sldId id="2299" r:id="rId339"/>
    <p:sldId id="2300" r:id="rId340"/>
    <p:sldId id="2301" r:id="rId341"/>
    <p:sldId id="2302" r:id="rId342"/>
    <p:sldId id="2303" r:id="rId343"/>
    <p:sldId id="2304" r:id="rId344"/>
    <p:sldId id="2305" r:id="rId345"/>
    <p:sldId id="2306" r:id="rId346"/>
    <p:sldId id="2307" r:id="rId347"/>
    <p:sldId id="2308" r:id="rId348"/>
    <p:sldId id="2309" r:id="rId349"/>
    <p:sldId id="2310" r:id="rId350"/>
    <p:sldId id="2311" r:id="rId351"/>
    <p:sldId id="2317" r:id="rId352"/>
    <p:sldId id="2313" r:id="rId353"/>
    <p:sldId id="2314" r:id="rId354"/>
    <p:sldId id="2319" r:id="rId355"/>
    <p:sldId id="2315" r:id="rId356"/>
    <p:sldId id="2318" r:id="rId357"/>
    <p:sldId id="2320" r:id="rId358"/>
    <p:sldId id="2321" r:id="rId359"/>
    <p:sldId id="2322" r:id="rId360"/>
    <p:sldId id="2323" r:id="rId361"/>
    <p:sldId id="2324" r:id="rId362"/>
    <p:sldId id="2325" r:id="rId363"/>
    <p:sldId id="2326" r:id="rId364"/>
    <p:sldId id="2327" r:id="rId365"/>
    <p:sldId id="2328" r:id="rId366"/>
    <p:sldId id="2329" r:id="rId367"/>
    <p:sldId id="2330" r:id="rId368"/>
    <p:sldId id="2331" r:id="rId369"/>
    <p:sldId id="2332" r:id="rId370"/>
    <p:sldId id="2333" r:id="rId371"/>
    <p:sldId id="2334" r:id="rId372"/>
    <p:sldId id="2336" r:id="rId373"/>
    <p:sldId id="2335" r:id="rId374"/>
    <p:sldId id="2337" r:id="rId375"/>
    <p:sldId id="2338" r:id="rId376"/>
    <p:sldId id="2339" r:id="rId377"/>
    <p:sldId id="2340" r:id="rId378"/>
    <p:sldId id="2341" r:id="rId379"/>
    <p:sldId id="2342" r:id="rId380"/>
    <p:sldId id="2343" r:id="rId381"/>
    <p:sldId id="2344" r:id="rId382"/>
    <p:sldId id="2345" r:id="rId383"/>
    <p:sldId id="2346" r:id="rId384"/>
    <p:sldId id="2347" r:id="rId385"/>
    <p:sldId id="2348" r:id="rId386"/>
    <p:sldId id="894" r:id="rId387"/>
    <p:sldId id="1976" r:id="rId388"/>
    <p:sldId id="2349" r:id="rId389"/>
    <p:sldId id="889" r:id="rId390"/>
    <p:sldId id="1905" r:id="rId391"/>
    <p:sldId id="887" r:id="rId392"/>
    <p:sldId id="890" r:id="rId393"/>
    <p:sldId id="888" r:id="rId394"/>
    <p:sldId id="676" r:id="rId395"/>
    <p:sldId id="1977" r:id="rId396"/>
    <p:sldId id="2350" r:id="rId3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74">
          <p15:clr>
            <a:srgbClr val="A4A3A4"/>
          </p15:clr>
        </p15:guide>
        <p15:guide id="2" pos="392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a Castrillón" initials="Cc" lastIdx="59" clrIdx="0"/>
  <p:cmAuthor id="2" name="LENOVO" initials="L" lastIdx="45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38E"/>
    <a:srgbClr val="EBAE03"/>
    <a:srgbClr val="7BD3D7"/>
    <a:srgbClr val="66BFC8"/>
    <a:srgbClr val="F5D9F3"/>
    <a:srgbClr val="FB5FF0"/>
    <a:srgbClr val="FFC5C5"/>
    <a:srgbClr val="A6E1E4"/>
    <a:srgbClr val="69CC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3505" autoAdjust="0"/>
  </p:normalViewPr>
  <p:slideViewPr>
    <p:cSldViewPr snapToGrid="0" showGuides="1">
      <p:cViewPr varScale="1">
        <p:scale>
          <a:sx n="67" d="100"/>
          <a:sy n="67" d="100"/>
        </p:scale>
        <p:origin x="858" y="72"/>
      </p:cViewPr>
      <p:guideLst>
        <p:guide orient="horz" pos="3874"/>
        <p:guide pos="392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theme" Target="theme/theme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commentAuthors" Target="commentAuthors.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viewProps" Target="view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tableStyles" Target="tableStyle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2-14T11:51:59.756" idx="1">
    <p:pos x="5646" y="1540"/>
    <p:text>LENOVO	7/12/2020
La apariencia de los taps en programación queda así:
https://codepen.io/rafaelavlucas/pen/MLKGba</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1-01-07T11:59:31.047" idx="54">
    <p:pos x="276" y="2115"/>
    <p:text>botones con efecto tarjetas desplegables.</p:text>
  </p:cm>
</p:cmLst>
</file>

<file path=ppt/comments/comment100.xml><?xml version="1.0" encoding="utf-8"?>
<p:cmLst xmlns:a="http://schemas.openxmlformats.org/drawingml/2006/main" xmlns:r="http://schemas.openxmlformats.org/officeDocument/2006/relationships" xmlns:p="http://schemas.openxmlformats.org/presentationml/2006/main">
  <p:cm authorId="2" dt="2021-01-15T16:27:54.876" idx="252">
    <p:pos x="1050" y="1721"/>
    <p:text>imagen en diseño grafico 
electrico1.png</p:text>
  </p:cm>
</p:cmLst>
</file>

<file path=ppt/comments/comment101.xml><?xml version="1.0" encoding="utf-8"?>
<p:cmLst xmlns:a="http://schemas.openxmlformats.org/drawingml/2006/main" xmlns:r="http://schemas.openxmlformats.org/officeDocument/2006/relationships" xmlns:p="http://schemas.openxmlformats.org/presentationml/2006/main">
  <p:cm authorId="2" dt="2021-01-15T15:56:15.901" idx="248">
    <p:pos x="1548" y="3510"/>
    <p:text>este boton va con el diseño propuesto por los maquetadores para todas las ppt. </p:text>
  </p:cm>
  <p:cm authorId="2" dt="2021-01-15T16:28:10.380" idx="253">
    <p:pos x="861" y="1695"/>
    <p:text>imagen en diseño grafico 
electrico2.png</p:text>
  </p:cm>
  <p:cm authorId="2" dt="2021-01-15T16:28:20.140" idx="254">
    <p:pos x="783" y="2495"/>
    <p:text>imagen en diseño grafico 
electrico3.png</p:text>
  </p:cm>
</p:cmLst>
</file>

<file path=ppt/comments/comment102.xml><?xml version="1.0" encoding="utf-8"?>
<p:cmLst xmlns:a="http://schemas.openxmlformats.org/drawingml/2006/main" xmlns:r="http://schemas.openxmlformats.org/officeDocument/2006/relationships" xmlns:p="http://schemas.openxmlformats.org/presentationml/2006/main">
  <p:cm authorId="2" dt="2021-01-15T16:28:35.756" idx="255">
    <p:pos x="147" y="1799"/>
    <p:text>imagen en diseño grafico 
electrico4.png</p:text>
  </p:cm>
  <p:cm authorId="2" dt="2021-01-15T16:28:45.992" idx="256">
    <p:pos x="225" y="2658"/>
    <p:text>imagen en diseño grafico 
electrico5.png</p:text>
  </p:cm>
</p:cmLst>
</file>

<file path=ppt/comments/comment103.xml><?xml version="1.0" encoding="utf-8"?>
<p:cmLst xmlns:a="http://schemas.openxmlformats.org/drawingml/2006/main" xmlns:r="http://schemas.openxmlformats.org/officeDocument/2006/relationships" xmlns:p="http://schemas.openxmlformats.org/presentationml/2006/main">
  <p:cm authorId="2" dt="2021-01-15T16:29:01.184" idx="257">
    <p:pos x="397" y="1901"/>
    <p:text>imagen en diseño grafico 
electrico6.png</p:text>
  </p:cm>
</p:cmLst>
</file>

<file path=ppt/comments/comment104.xml><?xml version="1.0" encoding="utf-8"?>
<p:cmLst xmlns:a="http://schemas.openxmlformats.org/drawingml/2006/main" xmlns:r="http://schemas.openxmlformats.org/officeDocument/2006/relationships" xmlns:p="http://schemas.openxmlformats.org/presentationml/2006/main">
  <p:cm authorId="2" dt="2021-01-15T16:27:11.248" idx="251">
    <p:pos x="431" y="1944"/>
    <p:text>imagen en diseño grafico
electrico7.png</p:text>
  </p:cm>
</p:cmLst>
</file>

<file path=ppt/comments/comment105.xml><?xml version="1.0" encoding="utf-8"?>
<p:cmLst xmlns:a="http://schemas.openxmlformats.org/drawingml/2006/main" xmlns:r="http://schemas.openxmlformats.org/officeDocument/2006/relationships" xmlns:p="http://schemas.openxmlformats.org/presentationml/2006/main">
  <p:cm authorId="2" dt="2021-01-15T16:29:46.209" idx="250">
    <p:pos x="2310" y="1710"/>
    <p:text>todos las imagenes de esta tematica seran enviadas a diseño grafico. 
tendran el nombre de 
electrico1.png
electrico2.png
electrico3.png
electrico4.png
electrico5.png
electrico6.png
electrico7.png</p:text>
  </p:cm>
</p:cmLst>
</file>

<file path=ppt/comments/comment106.xml><?xml version="1.0" encoding="utf-8"?>
<p:cmLst xmlns:a="http://schemas.openxmlformats.org/drawingml/2006/main" xmlns:r="http://schemas.openxmlformats.org/officeDocument/2006/relationships" xmlns:p="http://schemas.openxmlformats.org/presentationml/2006/main">
  <p:cm authorId="2" dt="2021-01-15T16:40:35.082" idx="258">
    <p:pos x="130" y="1033"/>
    <p:text>los conceptos y los significados se deben uno al frente del otro para facilitar la programación</p:text>
  </p:cm>
</p:cmLst>
</file>

<file path=ppt/comments/comment107.xml><?xml version="1.0" encoding="utf-8"?>
<p:cmLst xmlns:a="http://schemas.openxmlformats.org/drawingml/2006/main" xmlns:r="http://schemas.openxmlformats.org/officeDocument/2006/relationships" xmlns:p="http://schemas.openxmlformats.org/presentationml/2006/main">
  <p:cm authorId="2" dt="2021-01-15T17:25:55.221" idx="259">
    <p:pos x="199" y="1669"/>
    <p:text>nombre de la imagen 
circuitoelectrico.png</p:text>
  </p:cm>
</p:cmLst>
</file>

<file path=ppt/comments/comment108.xml><?xml version="1.0" encoding="utf-8"?>
<p:cmLst xmlns:a="http://schemas.openxmlformats.org/drawingml/2006/main" xmlns:r="http://schemas.openxmlformats.org/officeDocument/2006/relationships" xmlns:p="http://schemas.openxmlformats.org/presentationml/2006/main">
  <p:cm authorId="2" dt="2021-01-15T17:25:55.221" idx="260">
    <p:pos x="199" y="1669"/>
    <p:text>nombre de la imagen 
circuitoelectrico.png</p:text>
  </p:cm>
</p:cmLst>
</file>

<file path=ppt/comments/comment109.xml><?xml version="1.0" encoding="utf-8"?>
<p:cmLst xmlns:a="http://schemas.openxmlformats.org/drawingml/2006/main" xmlns:r="http://schemas.openxmlformats.org/officeDocument/2006/relationships" xmlns:p="http://schemas.openxmlformats.org/presentationml/2006/main">
  <p:cm authorId="2" dt="2021-01-15T17:25:55.221" idx="261">
    <p:pos x="199" y="1669"/>
    <p:text>nombre de la imagen 
circuitoelectrico.png</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1-01-07T11:59:31.047" idx="55">
    <p:pos x="276" y="2115"/>
    <p:text>botones con efecto tarjetas desplegables.</p:text>
  </p:cm>
</p:cmLst>
</file>

<file path=ppt/comments/comment110.xml><?xml version="1.0" encoding="utf-8"?>
<p:cmLst xmlns:a="http://schemas.openxmlformats.org/drawingml/2006/main" xmlns:r="http://schemas.openxmlformats.org/officeDocument/2006/relationships" xmlns:p="http://schemas.openxmlformats.org/presentationml/2006/main">
  <p:cm authorId="2" dt="2021-01-15T17:25:55.221" idx="262">
    <p:pos x="199" y="1669"/>
    <p:text>nombre de la imagen 
circuitoelectrico.png</p:text>
  </p:cm>
</p:cmLst>
</file>

<file path=ppt/comments/comment111.xml><?xml version="1.0" encoding="utf-8"?>
<p:cmLst xmlns:a="http://schemas.openxmlformats.org/drawingml/2006/main" xmlns:r="http://schemas.openxmlformats.org/officeDocument/2006/relationships" xmlns:p="http://schemas.openxmlformats.org/presentationml/2006/main">
  <p:cm authorId="2" dt="2021-01-15T17:25:55.221" idx="263">
    <p:pos x="199" y="1669"/>
    <p:text>nombre de la imagen 
circuitoelectrico.png</p:text>
  </p:cm>
</p:cmLst>
</file>

<file path=ppt/comments/comment112.xml><?xml version="1.0" encoding="utf-8"?>
<p:cmLst xmlns:a="http://schemas.openxmlformats.org/drawingml/2006/main" xmlns:r="http://schemas.openxmlformats.org/officeDocument/2006/relationships" xmlns:p="http://schemas.openxmlformats.org/presentationml/2006/main">
  <p:cm authorId="2" dt="2021-01-18T20:50:51.354" idx="401">
    <p:pos x="406" y="1781"/>
    <p:text>imagen enviada a diseño grafico
nombre: profesor1.png</p:text>
  </p:cm>
</p:cmLst>
</file>

<file path=ppt/comments/comment113.xml><?xml version="1.0" encoding="utf-8"?>
<p:cmLst xmlns:a="http://schemas.openxmlformats.org/drawingml/2006/main" xmlns:r="http://schemas.openxmlformats.org/officeDocument/2006/relationships" xmlns:p="http://schemas.openxmlformats.org/presentationml/2006/main">
  <p:cm authorId="2" dt="2021-01-19T08:23:05.116" idx="412">
    <p:pos x="4548" y="2532"/>
    <p:text>imagen
trianguloohm.png</p:text>
  </p:cm>
</p:cmLst>
</file>

<file path=ppt/comments/comment114.xml><?xml version="1.0" encoding="utf-8"?>
<p:cmLst xmlns:a="http://schemas.openxmlformats.org/drawingml/2006/main" xmlns:r="http://schemas.openxmlformats.org/officeDocument/2006/relationships" xmlns:p="http://schemas.openxmlformats.org/presentationml/2006/main">
  <p:cm authorId="2" dt="2021-01-19T08:23:54.245" idx="413">
    <p:pos x="1394" y="2666"/>
    <p:text>leyohm.png</p:text>
  </p:cm>
</p:cmLst>
</file>

<file path=ppt/comments/comment115.xml><?xml version="1.0" encoding="utf-8"?>
<p:cmLst xmlns:a="http://schemas.openxmlformats.org/drawingml/2006/main" xmlns:r="http://schemas.openxmlformats.org/officeDocument/2006/relationships" xmlns:p="http://schemas.openxmlformats.org/presentationml/2006/main">
  <p:cm authorId="2" dt="2021-01-19T08:24:22.721" idx="414">
    <p:pos x="70" y="2185"/>
    <p:text>bombilloprendido.png</p:text>
  </p:cm>
  <p:cm authorId="2" dt="2021-01-19T08:24:34.544" idx="415">
    <p:pos x="27" y="2744"/>
    <p:text>bombilloapagado.png</p:text>
  </p:cm>
  <p:cm authorId="2" dt="2021-01-19T08:25:12.934" idx="416">
    <p:pos x="6102" y="2638"/>
    <p:text>circuitoenserie.png</p:text>
  </p:cm>
</p:cmLst>
</file>

<file path=ppt/comments/comment116.xml><?xml version="1.0" encoding="utf-8"?>
<p:cmLst xmlns:a="http://schemas.openxmlformats.org/drawingml/2006/main" xmlns:r="http://schemas.openxmlformats.org/officeDocument/2006/relationships" xmlns:p="http://schemas.openxmlformats.org/presentationml/2006/main">
  <p:cm authorId="2" dt="2021-01-19T08:26:35.241" idx="417">
    <p:pos x="6216" y="2204"/>
    <p:text>circuitoenserie2.png</p:text>
  </p:cm>
</p:cmLst>
</file>

<file path=ppt/comments/comment117.xml><?xml version="1.0" encoding="utf-8"?>
<p:cmLst xmlns:a="http://schemas.openxmlformats.org/drawingml/2006/main" xmlns:r="http://schemas.openxmlformats.org/officeDocument/2006/relationships" xmlns:p="http://schemas.openxmlformats.org/presentationml/2006/main">
  <p:cm authorId="2" dt="2021-01-19T08:27:36.087" idx="418">
    <p:pos x="6915" y="2566"/>
    <p:text>circuitoparalelo.png</p:text>
  </p:cm>
</p:cmLst>
</file>

<file path=ppt/comments/comment118.xml><?xml version="1.0" encoding="utf-8"?>
<p:cmLst xmlns:a="http://schemas.openxmlformats.org/drawingml/2006/main" xmlns:r="http://schemas.openxmlformats.org/officeDocument/2006/relationships" xmlns:p="http://schemas.openxmlformats.org/presentationml/2006/main">
  <p:cm authorId="2" dt="2021-01-19T08:28:33.958" idx="419">
    <p:pos x="6766" y="2368"/>
    <p:text>circuitoparalelo2.png</p:text>
  </p:cm>
</p:cmLst>
</file>

<file path=ppt/comments/comment119.xml><?xml version="1.0" encoding="utf-8"?>
<p:cmLst xmlns:a="http://schemas.openxmlformats.org/drawingml/2006/main" xmlns:r="http://schemas.openxmlformats.org/officeDocument/2006/relationships" xmlns:p="http://schemas.openxmlformats.org/presentationml/2006/main">
  <p:cm authorId="2" dt="2021-01-19T08:29:46.354" idx="420">
    <p:pos x="6207" y="2398"/>
    <p:text>circuitomixto.png</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1-01-07T11:59:31.047" idx="56">
    <p:pos x="276" y="2115"/>
    <p:text>botones con efecto tarjetas desplegables.</p:text>
  </p:cm>
</p:cmLst>
</file>

<file path=ppt/comments/comment120.xml><?xml version="1.0" encoding="utf-8"?>
<p:cmLst xmlns:a="http://schemas.openxmlformats.org/drawingml/2006/main" xmlns:r="http://schemas.openxmlformats.org/officeDocument/2006/relationships" xmlns:p="http://schemas.openxmlformats.org/presentationml/2006/main">
  <p:cm authorId="2" dt="2021-01-19T08:30:31.674" idx="421">
    <p:pos x="6595" y="2523"/>
    <p:text>imagen se envia a redibujar a diseño grafico
nombre: circuitomixto2.png</p:text>
  </p:cm>
</p:cmLst>
</file>

<file path=ppt/comments/comment121.xml><?xml version="1.0" encoding="utf-8"?>
<p:cmLst xmlns:a="http://schemas.openxmlformats.org/drawingml/2006/main" xmlns:r="http://schemas.openxmlformats.org/officeDocument/2006/relationships" xmlns:p="http://schemas.openxmlformats.org/presentationml/2006/main">
  <p:cm authorId="2" dt="2021-01-18T20:51:45.706" idx="402">
    <p:pos x="251" y="1867"/>
    <p:text>imagen enviada a diseño grafico
profesor2.png</p:text>
  </p:cm>
</p:cmLst>
</file>

<file path=ppt/comments/comment122.xml><?xml version="1.0" encoding="utf-8"?>
<p:cmLst xmlns:a="http://schemas.openxmlformats.org/drawingml/2006/main" xmlns:r="http://schemas.openxmlformats.org/officeDocument/2006/relationships" xmlns:p="http://schemas.openxmlformats.org/presentationml/2006/main">
  <p:cm authorId="2" dt="2021-01-19T08:32:53.064" idx="422">
    <p:pos x="3181" y="2198"/>
    <p:text>nombre imagen
ley1.png</p:text>
  </p:cm>
</p:cmLst>
</file>

<file path=ppt/comments/comment123.xml><?xml version="1.0" encoding="utf-8"?>
<p:cmLst xmlns:a="http://schemas.openxmlformats.org/drawingml/2006/main" xmlns:r="http://schemas.openxmlformats.org/officeDocument/2006/relationships" xmlns:p="http://schemas.openxmlformats.org/presentationml/2006/main">
  <p:cm authorId="2" dt="2021-01-19T08:33:33.037" idx="423">
    <p:pos x="3296" y="2006"/>
    <p:text>ley2.png</p:text>
  </p:cm>
</p:cmLst>
</file>

<file path=ppt/comments/comment124.xml><?xml version="1.0" encoding="utf-8"?>
<p:cmLst xmlns:a="http://schemas.openxmlformats.org/drawingml/2006/main" xmlns:r="http://schemas.openxmlformats.org/officeDocument/2006/relationships" xmlns:p="http://schemas.openxmlformats.org/presentationml/2006/main">
  <p:cm authorId="2" dt="2021-01-19T08:34:22.803" idx="424">
    <p:pos x="7003" y="1967"/>
    <p:text>nombre de imagen
ley3.png</p:text>
  </p:cm>
</p:cmLst>
</file>

<file path=ppt/comments/comment125.xml><?xml version="1.0" encoding="utf-8"?>
<p:cmLst xmlns:a="http://schemas.openxmlformats.org/drawingml/2006/main" xmlns:r="http://schemas.openxmlformats.org/officeDocument/2006/relationships" xmlns:p="http://schemas.openxmlformats.org/presentationml/2006/main">
  <p:cm authorId="2" dt="2021-01-19T08:36:20.535" idx="425">
    <p:pos x="6850" y="1890"/>
    <p:text>ley4.png</p:text>
  </p:cm>
</p:cmLst>
</file>

<file path=ppt/comments/comment126.xml><?xml version="1.0" encoding="utf-8"?>
<p:cmLst xmlns:a="http://schemas.openxmlformats.org/drawingml/2006/main" xmlns:r="http://schemas.openxmlformats.org/officeDocument/2006/relationships" xmlns:p="http://schemas.openxmlformats.org/presentationml/2006/main">
  <p:cm authorId="2" dt="2021-01-19T08:36:59.314" idx="426">
    <p:pos x="4969" y="2030"/>
    <p:text>ley5</p:text>
  </p:cm>
</p:cmLst>
</file>

<file path=ppt/comments/comment127.xml><?xml version="1.0" encoding="utf-8"?>
<p:cmLst xmlns:a="http://schemas.openxmlformats.org/drawingml/2006/main" xmlns:r="http://schemas.openxmlformats.org/officeDocument/2006/relationships" xmlns:p="http://schemas.openxmlformats.org/presentationml/2006/main">
  <p:cm authorId="2" dt="2020-12-17T09:40:51.274" idx="34">
    <p:pos x="1085" y="3449"/>
    <p:text>en la actividad se colocaron las respuestas, con el fin de facilitar la programación. </p:text>
  </p:cm>
</p:cmLst>
</file>

<file path=ppt/comments/comment128.xml><?xml version="1.0" encoding="utf-8"?>
<p:cmLst xmlns:a="http://schemas.openxmlformats.org/drawingml/2006/main" xmlns:r="http://schemas.openxmlformats.org/officeDocument/2006/relationships" xmlns:p="http://schemas.openxmlformats.org/presentationml/2006/main">
  <p:cm authorId="2" dt="2020-12-17T17:37:20.618" idx="265">
    <p:pos x="10" y="10"/>
    <p:text>nombre de la imagen
variosmultimetros.png</p:text>
  </p:cm>
  <p:cm authorId="2" dt="2021-01-19T08:39:11.266" idx="427">
    <p:pos x="3151" y="1340"/>
    <p:text>grafico1.png</p:text>
  </p:cm>
</p:cmLst>
</file>

<file path=ppt/comments/comment129.xml><?xml version="1.0" encoding="utf-8"?>
<p:cmLst xmlns:a="http://schemas.openxmlformats.org/drawingml/2006/main" xmlns:r="http://schemas.openxmlformats.org/officeDocument/2006/relationships" xmlns:p="http://schemas.openxmlformats.org/presentationml/2006/main">
  <p:cm authorId="2" dt="2021-01-19T08:40:17.629" idx="428">
    <p:pos x="2802" y="2731"/>
    <p:text>fichatecnica.png</p:text>
  </p:cm>
  <p:cm authorId="2" dt="2021-01-19T08:41:16.187" idx="429">
    <p:pos x="6255" y="2714"/>
    <p:text>referencia</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1-01-07T11:59:31.047" idx="57">
    <p:pos x="276" y="2115"/>
    <p:text>botones con efecto tarjetas desplegables.</p:text>
  </p:cm>
</p:cmLst>
</file>

<file path=ppt/comments/comment130.xml><?xml version="1.0" encoding="utf-8"?>
<p:cmLst xmlns:a="http://schemas.openxmlformats.org/drawingml/2006/main" xmlns:r="http://schemas.openxmlformats.org/officeDocument/2006/relationships" xmlns:p="http://schemas.openxmlformats.org/presentationml/2006/main">
  <p:cm authorId="2" dt="2021-01-17T14:36:40.230" idx="267">
    <p:pos x="10" y="10"/>
    <p:text>El color de las tarjetas se oscurece cuando cambia de estado reposo a activio.</p:text>
  </p:cm>
</p:cmLst>
</file>

<file path=ppt/comments/comment131.xml><?xml version="1.0" encoding="utf-8"?>
<p:cmLst xmlns:a="http://schemas.openxmlformats.org/drawingml/2006/main" xmlns:r="http://schemas.openxmlformats.org/officeDocument/2006/relationships" xmlns:p="http://schemas.openxmlformats.org/presentationml/2006/main">
  <p:cm authorId="2" dt="2020-12-17T17:37:20.618" idx="268">
    <p:pos x="10" y="10"/>
    <p:text>nombre de la imagen
variosmultimetros.png</p:text>
  </p:cm>
</p:cmLst>
</file>

<file path=ppt/comments/comment132.xml><?xml version="1.0" encoding="utf-8"?>
<p:cmLst xmlns:a="http://schemas.openxmlformats.org/drawingml/2006/main" xmlns:r="http://schemas.openxmlformats.org/officeDocument/2006/relationships" xmlns:p="http://schemas.openxmlformats.org/presentationml/2006/main">
  <p:cm authorId="2" dt="2021-01-18T06:15:36.056" idx="282">
    <p:pos x="388" y="2013"/>
    <p:text>nombre de imagen 
ingeniero2.png</p:text>
  </p:cm>
</p:cmLst>
</file>

<file path=ppt/comments/comment133.xml><?xml version="1.0" encoding="utf-8"?>
<p:cmLst xmlns:a="http://schemas.openxmlformats.org/drawingml/2006/main" xmlns:r="http://schemas.openxmlformats.org/officeDocument/2006/relationships" xmlns:p="http://schemas.openxmlformats.org/presentationml/2006/main">
  <p:cm authorId="2" dt="2020-12-17T17:37:20.618" idx="269">
    <p:pos x="10" y="10"/>
    <p:text>nombre de la imagen
variosmultimetros.png</p:text>
  </p:cm>
</p:cmLst>
</file>

<file path=ppt/comments/comment134.xml><?xml version="1.0" encoding="utf-8"?>
<p:cmLst xmlns:a="http://schemas.openxmlformats.org/drawingml/2006/main" xmlns:r="http://schemas.openxmlformats.org/officeDocument/2006/relationships" xmlns:p="http://schemas.openxmlformats.org/presentationml/2006/main">
  <p:cm authorId="2" dt="2021-01-19T08:43:52.916" idx="430">
    <p:pos x="2512" y="2769"/>
    <p:text>protocolo1.png</p:text>
  </p:cm>
  <p:cm authorId="2" dt="2021-01-19T08:44:49.754" idx="431">
    <p:pos x="6231" y="2857"/>
    <p:text>protocolo2.png</p:text>
  </p:cm>
</p:cmLst>
</file>

<file path=ppt/comments/comment135.xml><?xml version="1.0" encoding="utf-8"?>
<p:cmLst xmlns:a="http://schemas.openxmlformats.org/drawingml/2006/main" xmlns:r="http://schemas.openxmlformats.org/officeDocument/2006/relationships" xmlns:p="http://schemas.openxmlformats.org/presentationml/2006/main">
  <p:cm authorId="2" dt="2021-01-19T08:45:36.018" idx="432">
    <p:pos x="1558" y="2779"/>
    <p:text>protocolo3.png</p:text>
  </p:cm>
</p:cmLst>
</file>

<file path=ppt/comments/comment136.xml><?xml version="1.0" encoding="utf-8"?>
<p:cmLst xmlns:a="http://schemas.openxmlformats.org/drawingml/2006/main" xmlns:r="http://schemas.openxmlformats.org/officeDocument/2006/relationships" xmlns:p="http://schemas.openxmlformats.org/presentationml/2006/main">
  <p:cm authorId="2" dt="2021-01-19T08:45:57.653" idx="433">
    <p:pos x="1662" y="2758"/>
    <p:text>multimetro.png</p:text>
  </p:cm>
</p:cmLst>
</file>

<file path=ppt/comments/comment137.xml><?xml version="1.0" encoding="utf-8"?>
<p:cmLst xmlns:a="http://schemas.openxmlformats.org/drawingml/2006/main" xmlns:r="http://schemas.openxmlformats.org/officeDocument/2006/relationships" xmlns:p="http://schemas.openxmlformats.org/presentationml/2006/main">
  <p:cm authorId="2" dt="2021-01-19T08:46:52.522" idx="434">
    <p:pos x="1550" y="2818"/>
    <p:text>protocolo4.png</p:text>
  </p:cm>
</p:cmLst>
</file>

<file path=ppt/comments/comment138.xml><?xml version="1.0" encoding="utf-8"?>
<p:cmLst xmlns:a="http://schemas.openxmlformats.org/drawingml/2006/main" xmlns:r="http://schemas.openxmlformats.org/officeDocument/2006/relationships" xmlns:p="http://schemas.openxmlformats.org/presentationml/2006/main">
  <p:cm authorId="2" dt="2021-01-19T08:47:56.709" idx="435">
    <p:pos x="1616" y="2785"/>
    <p:text>protocolo5.png</p:text>
  </p:cm>
</p:cmLst>
</file>

<file path=ppt/comments/comment139.xml><?xml version="1.0" encoding="utf-8"?>
<p:cmLst xmlns:a="http://schemas.openxmlformats.org/drawingml/2006/main" xmlns:r="http://schemas.openxmlformats.org/officeDocument/2006/relationships" xmlns:p="http://schemas.openxmlformats.org/presentationml/2006/main">
  <p:cm authorId="2" dt="2021-01-19T08:49:49.924" idx="436">
    <p:pos x="5078" y="2689"/>
    <p:text>analisis0.png</p:text>
  </p:cm>
</p:cmLst>
</file>

<file path=ppt/comments/comment14.xml><?xml version="1.0" encoding="utf-8"?>
<p:cmLst xmlns:a="http://schemas.openxmlformats.org/drawingml/2006/main" xmlns:r="http://schemas.openxmlformats.org/officeDocument/2006/relationships" xmlns:p="http://schemas.openxmlformats.org/presentationml/2006/main">
  <p:cm authorId="2" dt="2021-01-07T11:59:31.047" idx="58">
    <p:pos x="276" y="2115"/>
    <p:text>botones con efecto tarjetas desplegables.</p:text>
  </p:cm>
</p:cmLst>
</file>

<file path=ppt/comments/comment140.xml><?xml version="1.0" encoding="utf-8"?>
<p:cmLst xmlns:a="http://schemas.openxmlformats.org/drawingml/2006/main" xmlns:r="http://schemas.openxmlformats.org/officeDocument/2006/relationships" xmlns:p="http://schemas.openxmlformats.org/presentationml/2006/main">
  <p:cm authorId="2" dt="2021-01-19T08:52:14.482" idx="437">
    <p:pos x="1670" y="1597"/>
    <p:text>firmaelectronica.png</p:text>
  </p:cm>
  <p:cm authorId="2" dt="2021-01-19T08:52:21.014" idx="438">
    <p:pos x="1551" y="2721"/>
    <p:text>falla.png</p:text>
  </p:cm>
</p:cmLst>
</file>

<file path=ppt/comments/comment141.xml><?xml version="1.0" encoding="utf-8"?>
<p:cmLst xmlns:a="http://schemas.openxmlformats.org/drawingml/2006/main" xmlns:r="http://schemas.openxmlformats.org/officeDocument/2006/relationships" xmlns:p="http://schemas.openxmlformats.org/presentationml/2006/main">
  <p:cm authorId="2" dt="2021-01-17T16:53:48.848" idx="272">
    <p:pos x="4343" y="2985"/>
    <p:text>imagen: amperimetro.png</p:text>
  </p:cm>
</p:cmLst>
</file>

<file path=ppt/comments/comment142.xml><?xml version="1.0" encoding="utf-8"?>
<p:cmLst xmlns:a="http://schemas.openxmlformats.org/drawingml/2006/main" xmlns:r="http://schemas.openxmlformats.org/officeDocument/2006/relationships" xmlns:p="http://schemas.openxmlformats.org/presentationml/2006/main">
  <p:cm authorId="2" dt="2021-01-17T17:04:13.228" idx="273">
    <p:pos x="4343" y="2985"/>
    <p:text>imagen: voltimetro.png</p:text>
  </p:cm>
</p:cmLst>
</file>

<file path=ppt/comments/comment143.xml><?xml version="1.0" encoding="utf-8"?>
<p:cmLst xmlns:a="http://schemas.openxmlformats.org/drawingml/2006/main" xmlns:r="http://schemas.openxmlformats.org/officeDocument/2006/relationships" xmlns:p="http://schemas.openxmlformats.org/presentationml/2006/main">
  <p:cm authorId="2" dt="2021-01-17T17:04:13.228" idx="275">
    <p:pos x="4343" y="2985"/>
    <p:text>imagen: voltimetro.png</p:text>
  </p:cm>
</p:cmLst>
</file>

<file path=ppt/comments/comment144.xml><?xml version="1.0" encoding="utf-8"?>
<p:cmLst xmlns:a="http://schemas.openxmlformats.org/drawingml/2006/main" xmlns:r="http://schemas.openxmlformats.org/officeDocument/2006/relationships" xmlns:p="http://schemas.openxmlformats.org/presentationml/2006/main">
  <p:cm authorId="2" dt="2021-01-17T17:45:00.644" idx="277">
    <p:pos x="3715" y="2203"/>
    <p:text>imagen objetivo.png</p:text>
  </p:cm>
  <p:cm authorId="2" dt="2021-01-19T08:53:24.726" idx="276">
    <p:pos x="724" y="1756"/>
    <p:text>imagen 
tecnico.png</p:text>
  </p:cm>
</p:cmLst>
</file>

<file path=ppt/comments/comment145.xml><?xml version="1.0" encoding="utf-8"?>
<p:cmLst xmlns:a="http://schemas.openxmlformats.org/drawingml/2006/main" xmlns:r="http://schemas.openxmlformats.org/officeDocument/2006/relationships" xmlns:p="http://schemas.openxmlformats.org/presentationml/2006/main">
  <p:cm authorId="2" dt="2021-01-19T08:54:13.148" idx="439">
    <p:pos x="4731" y="2652"/>
    <p:text>votoelectrico.png</p:text>
  </p:cm>
</p:cmLst>
</file>

<file path=ppt/comments/comment146.xml><?xml version="1.0" encoding="utf-8"?>
<p:cmLst xmlns:a="http://schemas.openxmlformats.org/drawingml/2006/main" xmlns:r="http://schemas.openxmlformats.org/officeDocument/2006/relationships" xmlns:p="http://schemas.openxmlformats.org/presentationml/2006/main">
  <p:cm authorId="2" dt="2021-01-17T17:51:40.289" idx="278">
    <p:pos x="3913" y="2202"/>
    <p:text>ingeniero.png</p:text>
  </p:cm>
</p:cmLst>
</file>

<file path=ppt/comments/comment147.xml><?xml version="1.0" encoding="utf-8"?>
<p:cmLst xmlns:a="http://schemas.openxmlformats.org/drawingml/2006/main" xmlns:r="http://schemas.openxmlformats.org/officeDocument/2006/relationships" xmlns:p="http://schemas.openxmlformats.org/presentationml/2006/main">
  <p:cm authorId="2" dt="2021-01-17T17:54:14.061" idx="279">
    <p:pos x="3913" y="2202"/>
    <p:text>nombre de imagen
certificado.png</p:text>
  </p:cm>
</p:cmLst>
</file>

<file path=ppt/comments/comment148.xml><?xml version="1.0" encoding="utf-8"?>
<p:cmLst xmlns:a="http://schemas.openxmlformats.org/drawingml/2006/main" xmlns:r="http://schemas.openxmlformats.org/officeDocument/2006/relationships" xmlns:p="http://schemas.openxmlformats.org/presentationml/2006/main">
  <p:cm authorId="2" dt="2021-01-17T18:03:06.931" idx="280">
    <p:pos x="3913" y="2202"/>
    <p:text>nombre de imagen
reparacion.png</p:text>
  </p:cm>
</p:cmLst>
</file>

<file path=ppt/comments/comment149.xml><?xml version="1.0" encoding="utf-8"?>
<p:cmLst xmlns:a="http://schemas.openxmlformats.org/drawingml/2006/main" xmlns:r="http://schemas.openxmlformats.org/officeDocument/2006/relationships" xmlns:p="http://schemas.openxmlformats.org/presentationml/2006/main">
  <p:cm authorId="2" dt="2021-01-19T08:54:58.432" idx="440">
    <p:pos x="6092" y="2436"/>
    <p:text>listadeverificacion.png</p:text>
  </p:cm>
  <p:cm authorId="2" dt="2021-01-19T08:55:15.393" idx="441">
    <p:pos x="1147" y="1504"/>
    <p:text>inteligencia artificial.png</p:text>
  </p:cm>
</p:cmLst>
</file>

<file path=ppt/comments/comment15.xml><?xml version="1.0" encoding="utf-8"?>
<p:cmLst xmlns:a="http://schemas.openxmlformats.org/drawingml/2006/main" xmlns:r="http://schemas.openxmlformats.org/officeDocument/2006/relationships" xmlns:p="http://schemas.openxmlformats.org/presentationml/2006/main">
  <p:cm authorId="2" dt="2021-01-07T11:23:35.398" idx="59">
    <p:pos x="1584" y="2093"/>
    <p:text>al dar clic en cada botón se desplazará una ventana de arriba hacia abajo (efecto modal) con la información correspondiente. </p:text>
  </p:cm>
</p:cmLst>
</file>

<file path=ppt/comments/comment150.xml><?xml version="1.0" encoding="utf-8"?>
<p:cmLst xmlns:a="http://schemas.openxmlformats.org/drawingml/2006/main" xmlns:r="http://schemas.openxmlformats.org/officeDocument/2006/relationships" xmlns:p="http://schemas.openxmlformats.org/presentationml/2006/main">
  <p:cm authorId="2" dt="2021-01-18T06:26:27.139" idx="35">
    <p:pos x="148" y="1790"/>
    <p:text>en la actividad se colocarón las etapas en orden con el fin de facilitar la programación.</p:text>
  </p:cm>
</p:cmLst>
</file>

<file path=ppt/comments/comment151.xml><?xml version="1.0" encoding="utf-8"?>
<p:cmLst xmlns:a="http://schemas.openxmlformats.org/drawingml/2006/main" xmlns:r="http://schemas.openxmlformats.org/officeDocument/2006/relationships" xmlns:p="http://schemas.openxmlformats.org/presentationml/2006/main">
  <p:cm authorId="2" dt="2021-01-18T06:49:06.031" idx="283">
    <p:pos x="2907" y="1626"/>
    <p:text>nombre de imagen: 
datos.png</p:text>
  </p:cm>
  <p:cm authorId="2" dt="2021-01-18T08:53:02.571" idx="284">
    <p:pos x="345" y="1798"/>
    <p:text>cada imagen tiene el nombre del boton. 
se pueden encontrar en Drive/diseñosintruccionales/keilabustamante/4mantenimiento.../unidad11/imagenes.</p:text>
  </p:cm>
</p:cmLst>
</file>

<file path=ppt/comments/comment152.xml><?xml version="1.0" encoding="utf-8"?>
<p:cmLst xmlns:a="http://schemas.openxmlformats.org/drawingml/2006/main" xmlns:r="http://schemas.openxmlformats.org/officeDocument/2006/relationships" xmlns:p="http://schemas.openxmlformats.org/presentationml/2006/main">
  <p:cm authorId="2" dt="2021-01-18T06:49:06.031" idx="287">
    <p:pos x="2907" y="1626"/>
    <p:text>nombre de imagen: 
datos.png</p:text>
  </p:cm>
  <p:cm authorId="2" dt="2021-01-18T08:53:02.571" idx="288">
    <p:pos x="345" y="1798"/>
    <p:text>cada imagen tiene el nombre del boton. 
se pueden encontrar en Drive/diseñosintruccionales/keilabustamante/4mantenimiento.../unidad11/imagenes.</p:text>
  </p:cm>
</p:cmLst>
</file>

<file path=ppt/comments/comment153.xml><?xml version="1.0" encoding="utf-8"?>
<p:cmLst xmlns:a="http://schemas.openxmlformats.org/drawingml/2006/main" xmlns:r="http://schemas.openxmlformats.org/officeDocument/2006/relationships" xmlns:p="http://schemas.openxmlformats.org/presentationml/2006/main">
  <p:cm authorId="2" dt="2021-01-18T06:49:06.031" idx="289">
    <p:pos x="2907" y="1626"/>
    <p:text>nombre de imagen: 
datos.png</p:text>
  </p:cm>
  <p:cm authorId="2" dt="2021-01-18T08:53:02.571" idx="290">
    <p:pos x="345" y="1798"/>
    <p:text>cada imagen tiene el nombre del boton. 
se pueden encontrar en Drive/diseñosintruccionales/keilabustamante/4mantenimiento.../unidad11/imagenes.</p:text>
  </p:cm>
</p:cmLst>
</file>

<file path=ppt/comments/comment154.xml><?xml version="1.0" encoding="utf-8"?>
<p:cmLst xmlns:a="http://schemas.openxmlformats.org/drawingml/2006/main" xmlns:r="http://schemas.openxmlformats.org/officeDocument/2006/relationships" xmlns:p="http://schemas.openxmlformats.org/presentationml/2006/main">
  <p:cm authorId="2" dt="2021-01-18T06:49:06.031" idx="291">
    <p:pos x="2907" y="1626"/>
    <p:text>nombre de imagen: 
datos.png</p:text>
  </p:cm>
  <p:cm authorId="2" dt="2021-01-18T08:53:02.571" idx="292">
    <p:pos x="345" y="1798"/>
    <p:text>cada imagen tiene el nombre del boton. 
se pueden encontrar en Drive/diseñosintruccionales/keilabustamante/4mantenimiento.../unidad11/imagenes.</p:text>
  </p:cm>
</p:cmLst>
</file>

<file path=ppt/comments/comment155.xml><?xml version="1.0" encoding="utf-8"?>
<p:cmLst xmlns:a="http://schemas.openxmlformats.org/drawingml/2006/main" xmlns:r="http://schemas.openxmlformats.org/officeDocument/2006/relationships" xmlns:p="http://schemas.openxmlformats.org/presentationml/2006/main">
  <p:cm authorId="2" dt="2021-01-18T06:49:06.031" idx="293">
    <p:pos x="2907" y="1626"/>
    <p:text>nombre de imagen: 
datos.png</p:text>
  </p:cm>
  <p:cm authorId="2" dt="2021-01-18T08:53:02.571" idx="294">
    <p:pos x="345" y="1798"/>
    <p:text>cada imagen tiene el nombre del boton. 
se pueden encontrar en Drive/diseñosintruccionales/keilabustamante/4mantenimiento.../unidad11/imagenes.</p:text>
  </p:cm>
</p:cmLst>
</file>

<file path=ppt/comments/comment156.xml><?xml version="1.0" encoding="utf-8"?>
<p:cmLst xmlns:a="http://schemas.openxmlformats.org/drawingml/2006/main" xmlns:r="http://schemas.openxmlformats.org/officeDocument/2006/relationships" xmlns:p="http://schemas.openxmlformats.org/presentationml/2006/main">
  <p:cm authorId="2" dt="2021-01-18T06:49:06.031" idx="295">
    <p:pos x="2907" y="1626"/>
    <p:text>nombre de imagen: 
datos.png</p:text>
  </p:cm>
  <p:cm authorId="2" dt="2021-01-18T08:53:02.571" idx="296">
    <p:pos x="345" y="1798"/>
    <p:text>cada imagen tiene el nombre del boton. 
se pueden encontrar en Drive/diseñosintruccionales/keilabustamante/4mantenimiento.../unidad11/imagenes.</p:text>
  </p:cm>
</p:cmLst>
</file>

<file path=ppt/comments/comment157.xml><?xml version="1.0" encoding="utf-8"?>
<p:cmLst xmlns:a="http://schemas.openxmlformats.org/drawingml/2006/main" xmlns:r="http://schemas.openxmlformats.org/officeDocument/2006/relationships" xmlns:p="http://schemas.openxmlformats.org/presentationml/2006/main">
  <p:cm authorId="2" dt="2021-01-18T06:49:06.031" idx="297">
    <p:pos x="2907" y="1626"/>
    <p:text>nombre de imagen: 
datos.png</p:text>
  </p:cm>
  <p:cm authorId="2" dt="2021-01-18T08:53:02.571" idx="298">
    <p:pos x="345" y="1798"/>
    <p:text>cada imagen tiene el nombre del boton. 
se pueden encontrar en Drive/diseñosintruccionales/keilabustamante/4mantenimiento.../unidad11/imagenes.</p:text>
  </p:cm>
</p:cmLst>
</file>

<file path=ppt/comments/comment158.xml><?xml version="1.0" encoding="utf-8"?>
<p:cmLst xmlns:a="http://schemas.openxmlformats.org/drawingml/2006/main" xmlns:r="http://schemas.openxmlformats.org/officeDocument/2006/relationships" xmlns:p="http://schemas.openxmlformats.org/presentationml/2006/main">
  <p:cm authorId="2" dt="2021-01-18T06:49:06.031" idx="299">
    <p:pos x="2907" y="1626"/>
    <p:text>nombre de imagen: 
datos.png</p:text>
  </p:cm>
  <p:cm authorId="2" dt="2021-01-18T08:53:02.571" idx="300">
    <p:pos x="345" y="1798"/>
    <p:text>cada imagen tiene el nombre del boton. 
se pueden encontrar en Drive/diseñosintruccionales/keilabustamante/4mantenimiento.../unidad11/imagenes.</p:text>
  </p:cm>
</p:cmLst>
</file>

<file path=ppt/comments/comment159.xml><?xml version="1.0" encoding="utf-8"?>
<p:cmLst xmlns:a="http://schemas.openxmlformats.org/drawingml/2006/main" xmlns:r="http://schemas.openxmlformats.org/officeDocument/2006/relationships" xmlns:p="http://schemas.openxmlformats.org/presentationml/2006/main">
  <p:cm authorId="2" dt="2021-01-18T06:49:06.031" idx="301">
    <p:pos x="2907" y="1626"/>
    <p:text>nombre de imagen: 
datos.png</p:text>
  </p:cm>
  <p:cm authorId="2" dt="2021-01-18T08:53:02.571" idx="302">
    <p:pos x="345" y="1798"/>
    <p:text>cada imagen tiene el nombre del boton. 
se pueden encontrar en Drive/diseñosintruccionales/keilabustamante/4mantenimiento.../unidad11/imagenes.</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1-01-07T11:59:31.047" idx="60">
    <p:pos x="276" y="2115"/>
    <p:text>botones con efecto tarjetas desplegables.</p:text>
  </p:cm>
  <p:cm authorId="2" dt="2021-01-09T11:53:10.482" idx="61">
    <p:pos x="6897" y="1824"/>
    <p:text>nombre de la imagen
mantenimiento.jpg
ruta: Drive diseño instruccional/keilabustamante/4mantenimiento.../unidad11/imagenes/mantenimiento.jpg</p:text>
  </p:cm>
</p:cmLst>
</file>

<file path=ppt/comments/comment160.xml><?xml version="1.0" encoding="utf-8"?>
<p:cmLst xmlns:a="http://schemas.openxmlformats.org/drawingml/2006/main" xmlns:r="http://schemas.openxmlformats.org/officeDocument/2006/relationships" xmlns:p="http://schemas.openxmlformats.org/presentationml/2006/main">
  <p:cm authorId="2" dt="2021-01-18T10:13:18.117" idx="306">
    <p:pos x="96" y="2168"/>
    <p:text>la imagen se manda a diseño grafico, se ubicaran las imagenes en orden.
nombre: tipos de energia.png</p:text>
  </p:cm>
</p:cmLst>
</file>

<file path=ppt/comments/comment161.xml><?xml version="1.0" encoding="utf-8"?>
<p:cmLst xmlns:a="http://schemas.openxmlformats.org/drawingml/2006/main" xmlns:r="http://schemas.openxmlformats.org/officeDocument/2006/relationships" xmlns:p="http://schemas.openxmlformats.org/presentationml/2006/main">
  <p:cm authorId="2" dt="2021-01-18T10:13:18.117" idx="305">
    <p:pos x="96" y="2168"/>
    <p:text>la imagen se manda a diseño grafico, se ubicaran las imagenes en orden.
nombre: tipos de energia.png</p:text>
  </p:cm>
  <p:cm authorId="2" dt="2021-01-19T09:01:43.011" idx="442">
    <p:pos x="4346" y="2769"/>
    <p:text>energia aeolica.png</p:text>
  </p:cm>
</p:cmLst>
</file>

<file path=ppt/comments/comment162.xml><?xml version="1.0" encoding="utf-8"?>
<p:cmLst xmlns:a="http://schemas.openxmlformats.org/drawingml/2006/main" xmlns:r="http://schemas.openxmlformats.org/officeDocument/2006/relationships" xmlns:p="http://schemas.openxmlformats.org/presentationml/2006/main">
  <p:cm authorId="2" dt="2021-01-18T10:13:18.117" idx="307">
    <p:pos x="96" y="2168"/>
    <p:text>la imagen se manda a diseño grafico, se ubicaran las imagenes en orden.
nombre: tipos de energia.png</p:text>
  </p:cm>
</p:cmLst>
</file>

<file path=ppt/comments/comment163.xml><?xml version="1.0" encoding="utf-8"?>
<p:cmLst xmlns:a="http://schemas.openxmlformats.org/drawingml/2006/main" xmlns:r="http://schemas.openxmlformats.org/officeDocument/2006/relationships" xmlns:p="http://schemas.openxmlformats.org/presentationml/2006/main">
  <p:cm authorId="2" dt="2021-01-18T10:13:18.117" idx="308">
    <p:pos x="96" y="2168"/>
    <p:text>la imagen se manda a diseño grafico, se ubicaran las imagenes en orden.
nombre: tipos de energia.png</p:text>
  </p:cm>
  <p:cm authorId="2" dt="2021-01-19T09:02:50.802" idx="443">
    <p:pos x="4300" y="2488"/>
    <p:text>energia hidraulica.png</p:text>
  </p:cm>
</p:cmLst>
</file>

<file path=ppt/comments/comment164.xml><?xml version="1.0" encoding="utf-8"?>
<p:cmLst xmlns:a="http://schemas.openxmlformats.org/drawingml/2006/main" xmlns:r="http://schemas.openxmlformats.org/officeDocument/2006/relationships" xmlns:p="http://schemas.openxmlformats.org/presentationml/2006/main">
  <p:cm authorId="2" dt="2021-01-18T10:13:18.117" idx="309">
    <p:pos x="96" y="2168"/>
    <p:text>la imagen se manda a diseño grafico, se ubicaran las imagenes en orden.
nombre: tipos de energia.png</p:text>
  </p:cm>
</p:cmLst>
</file>

<file path=ppt/comments/comment165.xml><?xml version="1.0" encoding="utf-8"?>
<p:cmLst xmlns:a="http://schemas.openxmlformats.org/drawingml/2006/main" xmlns:r="http://schemas.openxmlformats.org/officeDocument/2006/relationships" xmlns:p="http://schemas.openxmlformats.org/presentationml/2006/main">
  <p:cm authorId="2" dt="2021-01-18T10:13:18.117" idx="310">
    <p:pos x="96" y="2168"/>
    <p:text>la imagen se manda a diseño grafico, se ubicaran las imagenes en orden.
nombre: tipos de energia.png</p:text>
  </p:cm>
  <p:cm authorId="2" dt="2021-01-18T10:56:26.965" idx="311">
    <p:pos x="3500" y="2314"/>
    <p:text>imagen: energia geotermica</p:text>
  </p:cm>
</p:cmLst>
</file>

<file path=ppt/comments/comment166.xml><?xml version="1.0" encoding="utf-8"?>
<p:cmLst xmlns:a="http://schemas.openxmlformats.org/drawingml/2006/main" xmlns:r="http://schemas.openxmlformats.org/officeDocument/2006/relationships" xmlns:p="http://schemas.openxmlformats.org/presentationml/2006/main">
  <p:cm authorId="2" dt="2021-01-18T10:13:18.117" idx="312">
    <p:pos x="96" y="2168"/>
    <p:text>la imagen se manda a diseño grafico, se ubicaran las imagenes en orden.
nombre: tipos de energia.png</p:text>
  </p:cm>
</p:cmLst>
</file>

<file path=ppt/comments/comment167.xml><?xml version="1.0" encoding="utf-8"?>
<p:cmLst xmlns:a="http://schemas.openxmlformats.org/drawingml/2006/main" xmlns:r="http://schemas.openxmlformats.org/officeDocument/2006/relationships" xmlns:p="http://schemas.openxmlformats.org/presentationml/2006/main">
  <p:cm authorId="2" dt="2021-01-18T10:13:18.117" idx="313">
    <p:pos x="96" y="2168"/>
    <p:text>la imagen se manda a diseño grafico, se ubicaran las imagenes en orden.
nombre: tipos de energia.png</p:text>
  </p:cm>
  <p:cm authorId="2" dt="2021-01-18T11:03:40.808" idx="315">
    <p:pos x="3535" y="2210"/>
    <p:text>Energia mareomotriz</p:text>
  </p:cm>
</p:cmLst>
</file>

<file path=ppt/comments/comment168.xml><?xml version="1.0" encoding="utf-8"?>
<p:cmLst xmlns:a="http://schemas.openxmlformats.org/drawingml/2006/main" xmlns:r="http://schemas.openxmlformats.org/officeDocument/2006/relationships" xmlns:p="http://schemas.openxmlformats.org/presentationml/2006/main">
  <p:cm authorId="2" dt="2021-01-18T10:13:18.117" idx="316">
    <p:pos x="96" y="2168"/>
    <p:text>la imagen se manda a diseño grafico, se ubicaran las imagenes en orden.
nombre: tipos de energia.png</p:text>
  </p:cm>
</p:cmLst>
</file>

<file path=ppt/comments/comment169.xml><?xml version="1.0" encoding="utf-8"?>
<p:cmLst xmlns:a="http://schemas.openxmlformats.org/drawingml/2006/main" xmlns:r="http://schemas.openxmlformats.org/officeDocument/2006/relationships" xmlns:p="http://schemas.openxmlformats.org/presentationml/2006/main">
  <p:cm authorId="2" dt="2021-01-18T10:13:18.117" idx="317">
    <p:pos x="96" y="2168"/>
    <p:text>la imagen se manda a diseño grafico, se ubicaran las imagenes en orden.
nombre: tipos de energia.png</p:text>
  </p:cm>
  <p:cm authorId="2" dt="2021-01-18T11:12:52.803" idx="321">
    <p:pos x="3621" y="2314"/>
    <p:text>nombre de la imagen
energia solar.png</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1-01-07T11:23:35.398" idx="62">
    <p:pos x="1584" y="2093"/>
    <p:text>al dar clic en cada botón se desplazará una ventana de arriba hacia abajo (efecto modal) con la información correspondiente. </p:text>
  </p:cm>
</p:cmLst>
</file>

<file path=ppt/comments/comment170.xml><?xml version="1.0" encoding="utf-8"?>
<p:cmLst xmlns:a="http://schemas.openxmlformats.org/drawingml/2006/main" xmlns:r="http://schemas.openxmlformats.org/officeDocument/2006/relationships" xmlns:p="http://schemas.openxmlformats.org/presentationml/2006/main">
  <p:cm authorId="2" dt="2021-01-18T10:13:18.117" idx="319">
    <p:pos x="96" y="2168"/>
    <p:text>la imagen se manda a diseño grafico, se ubicaran las imagenes en orden.
nombre: tipos de energia.png</p:text>
  </p:cm>
</p:cmLst>
</file>

<file path=ppt/comments/comment171.xml><?xml version="1.0" encoding="utf-8"?>
<p:cmLst xmlns:a="http://schemas.openxmlformats.org/drawingml/2006/main" xmlns:r="http://schemas.openxmlformats.org/officeDocument/2006/relationships" xmlns:p="http://schemas.openxmlformats.org/presentationml/2006/main">
  <p:cm authorId="2" dt="2021-01-18T10:13:18.117" idx="320">
    <p:pos x="96" y="2168"/>
    <p:text>la imagen se manda a diseño grafico, se ubicaran las imagenes en orden.
nombre: tipos de energia.png</p:text>
  </p:cm>
  <p:cm authorId="2" dt="2021-01-19T09:06:42.226" idx="444">
    <p:pos x="4208" y="2416"/>
    <p:text>energia nuclear.png</p:text>
  </p:cm>
</p:cmLst>
</file>

<file path=ppt/comments/comment172.xml><?xml version="1.0" encoding="utf-8"?>
<p:cmLst xmlns:a="http://schemas.openxmlformats.org/drawingml/2006/main" xmlns:r="http://schemas.openxmlformats.org/officeDocument/2006/relationships" xmlns:p="http://schemas.openxmlformats.org/presentationml/2006/main">
  <p:cm authorId="2" dt="2021-01-18T10:13:18.117" idx="322">
    <p:pos x="96" y="2168"/>
    <p:text>la imagen se manda a diseño grafico, se ubicaran las imagenes en orden.
nombre: tipos de energia.png</p:text>
  </p:cm>
</p:cmLst>
</file>

<file path=ppt/comments/comment173.xml><?xml version="1.0" encoding="utf-8"?>
<p:cmLst xmlns:a="http://schemas.openxmlformats.org/drawingml/2006/main" xmlns:r="http://schemas.openxmlformats.org/officeDocument/2006/relationships" xmlns:p="http://schemas.openxmlformats.org/presentationml/2006/main">
  <p:cm authorId="2" dt="2021-01-19T09:06:54.376" idx="445">
    <p:pos x="2429" y="1775"/>
    <p:text>multimetro.png</p:text>
  </p:cm>
  <p:cm authorId="2" dt="2021-01-19T09:07:50.757" idx="446">
    <p:pos x="5882" y="1832"/>
    <p:text>generador de señal.png</p:text>
  </p:cm>
</p:cmLst>
</file>

<file path=ppt/comments/comment174.xml><?xml version="1.0" encoding="utf-8"?>
<p:cmLst xmlns:a="http://schemas.openxmlformats.org/drawingml/2006/main" xmlns:r="http://schemas.openxmlformats.org/officeDocument/2006/relationships" xmlns:p="http://schemas.openxmlformats.org/presentationml/2006/main">
  <p:cm authorId="2" dt="2021-01-19T09:08:49.575" idx="447">
    <p:pos x="1762" y="1808"/>
    <p:text>oscilocopio.png</p:text>
  </p:cm>
  <p:cm authorId="2" dt="2021-01-19T09:09:27.144" idx="448">
    <p:pos x="4481" y="1799"/>
    <p:text>pinza multifuncional.png</p:text>
  </p:cm>
</p:cmLst>
</file>

<file path=ppt/comments/comment175.xml><?xml version="1.0" encoding="utf-8"?>
<p:cmLst xmlns:a="http://schemas.openxmlformats.org/drawingml/2006/main" xmlns:r="http://schemas.openxmlformats.org/officeDocument/2006/relationships" xmlns:p="http://schemas.openxmlformats.org/presentationml/2006/main">
  <p:cm authorId="2" dt="2021-01-19T09:11:29.963" idx="449">
    <p:pos x="3092" y="1683"/>
    <p:text>analizador.png</p:text>
  </p:cm>
</p:cmLst>
</file>

<file path=ppt/comments/comment176.xml><?xml version="1.0" encoding="utf-8"?>
<p:cmLst xmlns:a="http://schemas.openxmlformats.org/drawingml/2006/main" xmlns:r="http://schemas.openxmlformats.org/officeDocument/2006/relationships" xmlns:p="http://schemas.openxmlformats.org/presentationml/2006/main">
  <p:cm authorId="2" dt="2021-01-19T09:12:25.110" idx="450">
    <p:pos x="2469" y="1531"/>
    <p:text>mujer electricista.png</p:text>
  </p:cm>
</p:cmLst>
</file>

<file path=ppt/comments/comment177.xml><?xml version="1.0" encoding="utf-8"?>
<p:cmLst xmlns:a="http://schemas.openxmlformats.org/drawingml/2006/main" xmlns:r="http://schemas.openxmlformats.org/officeDocument/2006/relationships" xmlns:p="http://schemas.openxmlformats.org/presentationml/2006/main">
  <p:cm authorId="2" dt="2021-01-18T14:25:34.260" idx="324">
    <p:pos x="5967" y="1962"/>
    <p:text>ohmio.png</p:text>
  </p:cm>
</p:cmLst>
</file>

<file path=ppt/comments/comment178.xml><?xml version="1.0" encoding="utf-8"?>
<p:cmLst xmlns:a="http://schemas.openxmlformats.org/drawingml/2006/main" xmlns:r="http://schemas.openxmlformats.org/officeDocument/2006/relationships" xmlns:p="http://schemas.openxmlformats.org/presentationml/2006/main">
  <p:cm authorId="2" dt="2021-01-18T15:02:40.571" idx="325">
    <p:pos x="879" y="1806"/>
    <p:text>electricidad 1.png</p:text>
  </p:cm>
  <p:cm authorId="2" dt="2021-01-18T15:10:51.490" idx="326">
    <p:pos x="3294" y="1884"/>
    <p:text>herramientas.png</p:text>
  </p:cm>
  <p:cm authorId="2" dt="2021-01-18T15:11:58.420" idx="327">
    <p:pos x="6690" y="1945"/>
    <p:text>medidas.png</p:text>
  </p:cm>
</p:cmLst>
</file>

<file path=ppt/comments/comment179.xml><?xml version="1.0" encoding="utf-8"?>
<p:cmLst xmlns:a="http://schemas.openxmlformats.org/drawingml/2006/main" xmlns:r="http://schemas.openxmlformats.org/officeDocument/2006/relationships" xmlns:p="http://schemas.openxmlformats.org/presentationml/2006/main">
  <p:cm authorId="2" dt="2021-01-18T15:02:40.571" idx="328">
    <p:pos x="879" y="1806"/>
    <p:text>electricidad 1.png</p:text>
  </p:cm>
  <p:cm authorId="2" dt="2021-01-18T15:10:51.490" idx="329">
    <p:pos x="3294" y="1884"/>
    <p:text>herramientas.png</p:text>
  </p:cm>
  <p:cm authorId="2" dt="2021-01-18T15:11:58.420" idx="330">
    <p:pos x="6690" y="1945"/>
    <p:text>medidas.png</p:text>
  </p:cm>
  <p:cm authorId="2" dt="2021-01-18T15:14:02.056" idx="331">
    <p:pos x="1187" y="2838"/>
    <p:text>imagen se envia a diseñar 
clasedecorriente.png</p:text>
  </p:cm>
</p:cmLst>
</file>

<file path=ppt/comments/comment18.xml><?xml version="1.0" encoding="utf-8"?>
<p:cmLst xmlns:a="http://schemas.openxmlformats.org/drawingml/2006/main" xmlns:r="http://schemas.openxmlformats.org/officeDocument/2006/relationships" xmlns:p="http://schemas.openxmlformats.org/presentationml/2006/main">
  <p:cm authorId="2" dt="2021-01-07T11:59:31.047" idx="63">
    <p:pos x="276" y="2115"/>
    <p:text>botones con efecto tarjetas desplegables.</p:text>
  </p:cm>
  <p:cm authorId="2" dt="2021-01-07T16:06:02.348" idx="64">
    <p:pos x="6897" y="1824"/>
    <p:text>nombre de la imagen:
produccion.png
ruta: Drive diseño instruccional/keilabustamante/4mantenimiento.../unidad11/imagenes/produccion.png</p:text>
  </p:cm>
</p:cmLst>
</file>

<file path=ppt/comments/comment180.xml><?xml version="1.0" encoding="utf-8"?>
<p:cmLst xmlns:a="http://schemas.openxmlformats.org/drawingml/2006/main" xmlns:r="http://schemas.openxmlformats.org/officeDocument/2006/relationships" xmlns:p="http://schemas.openxmlformats.org/presentationml/2006/main">
  <p:cm authorId="2" dt="2021-01-18T15:02:40.571" idx="332">
    <p:pos x="879" y="1806"/>
    <p:text>electricidad 1.png</p:text>
  </p:cm>
  <p:cm authorId="2" dt="2021-01-18T15:10:51.490" idx="333">
    <p:pos x="3294" y="1884"/>
    <p:text>herramientas.png</p:text>
  </p:cm>
  <p:cm authorId="2" dt="2021-01-18T15:11:58.420" idx="334">
    <p:pos x="6690" y="1945"/>
    <p:text>medidas.png</p:text>
  </p:cm>
</p:cmLst>
</file>

<file path=ppt/comments/comment181.xml><?xml version="1.0" encoding="utf-8"?>
<p:cmLst xmlns:a="http://schemas.openxmlformats.org/drawingml/2006/main" xmlns:r="http://schemas.openxmlformats.org/officeDocument/2006/relationships" xmlns:p="http://schemas.openxmlformats.org/presentationml/2006/main">
  <p:cm authorId="2" dt="2021-01-18T15:02:40.571" idx="335">
    <p:pos x="879" y="1806"/>
    <p:text>electricidad 1.png</p:text>
  </p:cm>
  <p:cm authorId="2" dt="2021-01-18T15:10:51.490" idx="336">
    <p:pos x="3294" y="1884"/>
    <p:text>herramientas.png</p:text>
  </p:cm>
  <p:cm authorId="2" dt="2021-01-18T15:11:58.420" idx="337">
    <p:pos x="6690" y="1945"/>
    <p:text>medidas.png</p:text>
  </p:cm>
  <p:cm authorId="2" dt="2021-01-18T15:15:09.666" idx="338">
    <p:pos x="3681" y="2855"/>
    <p:text>imagen se envia a diseño
funcionamiento.png</p:text>
  </p:cm>
</p:cmLst>
</file>

<file path=ppt/comments/comment182.xml><?xml version="1.0" encoding="utf-8"?>
<p:cmLst xmlns:a="http://schemas.openxmlformats.org/drawingml/2006/main" xmlns:r="http://schemas.openxmlformats.org/officeDocument/2006/relationships" xmlns:p="http://schemas.openxmlformats.org/presentationml/2006/main">
  <p:cm authorId="2" dt="2021-01-18T15:02:40.571" idx="339">
    <p:pos x="879" y="1806"/>
    <p:text>electricidad 1.png</p:text>
  </p:cm>
  <p:cm authorId="2" dt="2021-01-18T15:10:51.490" idx="340">
    <p:pos x="3294" y="1884"/>
    <p:text>herramientas.png</p:text>
  </p:cm>
  <p:cm authorId="2" dt="2021-01-18T15:11:58.420" idx="341">
    <p:pos x="6690" y="1945"/>
    <p:text>medidas.png</p:text>
  </p:cm>
</p:cmLst>
</file>

<file path=ppt/comments/comment183.xml><?xml version="1.0" encoding="utf-8"?>
<p:cmLst xmlns:a="http://schemas.openxmlformats.org/drawingml/2006/main" xmlns:r="http://schemas.openxmlformats.org/officeDocument/2006/relationships" xmlns:p="http://schemas.openxmlformats.org/presentationml/2006/main">
  <p:cm authorId="2" dt="2021-01-18T15:02:40.571" idx="342">
    <p:pos x="879" y="1806"/>
    <p:text>electricidad 1.png</p:text>
  </p:cm>
  <p:cm authorId="2" dt="2021-01-18T15:10:51.490" idx="343">
    <p:pos x="3294" y="1884"/>
    <p:text>herramientas.png</p:text>
  </p:cm>
  <p:cm authorId="2" dt="2021-01-18T15:11:58.420" idx="344">
    <p:pos x="6690" y="1945"/>
    <p:text>medidas.png</p:text>
  </p:cm>
  <p:cm authorId="2" dt="2021-01-18T15:16:24.801" idx="345">
    <p:pos x="6069" y="2949"/>
    <p:text>imagenn se envia a diseño
nombre: revision.png</p:text>
  </p:cm>
</p:cmLst>
</file>

<file path=ppt/comments/comment184.xml><?xml version="1.0" encoding="utf-8"?>
<p:cmLst xmlns:a="http://schemas.openxmlformats.org/drawingml/2006/main" xmlns:r="http://schemas.openxmlformats.org/officeDocument/2006/relationships" xmlns:p="http://schemas.openxmlformats.org/presentationml/2006/main">
  <p:cm authorId="2" dt="2021-01-18T15:02:40.571" idx="346">
    <p:pos x="879" y="1806"/>
    <p:text>electricidad 1.png</p:text>
  </p:cm>
  <p:cm authorId="2" dt="2021-01-18T15:10:51.490" idx="347">
    <p:pos x="3294" y="1884"/>
    <p:text>herramientas.png</p:text>
  </p:cm>
  <p:cm authorId="2" dt="2021-01-18T15:11:58.420" idx="348">
    <p:pos x="6690" y="1945"/>
    <p:text>medidas.png</p:text>
  </p:cm>
</p:cmLst>
</file>

<file path=ppt/comments/comment185.xml><?xml version="1.0" encoding="utf-8"?>
<p:cmLst xmlns:a="http://schemas.openxmlformats.org/drawingml/2006/main" xmlns:r="http://schemas.openxmlformats.org/officeDocument/2006/relationships" xmlns:p="http://schemas.openxmlformats.org/presentationml/2006/main">
  <p:cm authorId="2" dt="2021-01-19T09:13:40.178" idx="451">
    <p:pos x="5949" y="2214"/>
    <p:text>amperimetro1.png</p:text>
  </p:cm>
</p:cmLst>
</file>

<file path=ppt/comments/comment186.xml><?xml version="1.0" encoding="utf-8"?>
<p:cmLst xmlns:a="http://schemas.openxmlformats.org/drawingml/2006/main" xmlns:r="http://schemas.openxmlformats.org/officeDocument/2006/relationships" xmlns:p="http://schemas.openxmlformats.org/presentationml/2006/main">
  <p:cm authorId="2" dt="2021-01-18T16:37:18.524" idx="352">
    <p:pos x="5882" y="2168"/>
    <p:text>voltimetroanalogico.jpg</p:text>
  </p:cm>
</p:cmLst>
</file>

<file path=ppt/comments/comment187.xml><?xml version="1.0" encoding="utf-8"?>
<p:cmLst xmlns:a="http://schemas.openxmlformats.org/drawingml/2006/main" xmlns:r="http://schemas.openxmlformats.org/officeDocument/2006/relationships" xmlns:p="http://schemas.openxmlformats.org/presentationml/2006/main">
  <p:cm authorId="2" dt="2021-01-18T16:41:24.233" idx="353">
    <p:pos x="5882" y="2168"/>
    <p:text>voltimetrodigital.jpg</p:text>
  </p:cm>
</p:cmLst>
</file>

<file path=ppt/comments/comment188.xml><?xml version="1.0" encoding="utf-8"?>
<p:cmLst xmlns:a="http://schemas.openxmlformats.org/drawingml/2006/main" xmlns:r="http://schemas.openxmlformats.org/officeDocument/2006/relationships" xmlns:p="http://schemas.openxmlformats.org/presentationml/2006/main">
  <p:cm authorId="2" dt="2021-01-18T16:45:02.267" idx="354">
    <p:pos x="5882" y="2168"/>
    <p:text>ohmimetrol.jpg</p:text>
  </p:cm>
</p:cmLst>
</file>

<file path=ppt/comments/comment189.xml><?xml version="1.0" encoding="utf-8"?>
<p:cmLst xmlns:a="http://schemas.openxmlformats.org/drawingml/2006/main" xmlns:r="http://schemas.openxmlformats.org/officeDocument/2006/relationships" xmlns:p="http://schemas.openxmlformats.org/presentationml/2006/main">
  <p:cm authorId="2" dt="2021-01-18T16:50:15.215" idx="355">
    <p:pos x="5882" y="2168"/>
    <p:text>eletrodinomometro.jpg</p:text>
  </p:cm>
</p:cmLst>
</file>

<file path=ppt/comments/comment19.xml><?xml version="1.0" encoding="utf-8"?>
<p:cmLst xmlns:a="http://schemas.openxmlformats.org/drawingml/2006/main" xmlns:r="http://schemas.openxmlformats.org/officeDocument/2006/relationships" xmlns:p="http://schemas.openxmlformats.org/presentationml/2006/main">
  <p:cm authorId="2" dt="2021-01-07T11:23:35.398" idx="65">
    <p:pos x="1584" y="2093"/>
    <p:text>al dar clic en cada botón se desplazará una ventana de arriba hacia abajo (efecto modal) con la información correspondiente. </p:text>
  </p:cm>
</p:cmLst>
</file>

<file path=ppt/comments/comment190.xml><?xml version="1.0" encoding="utf-8"?>
<p:cmLst xmlns:a="http://schemas.openxmlformats.org/drawingml/2006/main" xmlns:r="http://schemas.openxmlformats.org/officeDocument/2006/relationships" xmlns:p="http://schemas.openxmlformats.org/presentationml/2006/main">
  <p:cm authorId="2" dt="2021-01-18T17:00:43.474" idx="357">
    <p:pos x="6406" y="2632"/>
    <p:text>vatimetro.jpg</p:text>
  </p:cm>
</p:cmLst>
</file>

<file path=ppt/comments/comment191.xml><?xml version="1.0" encoding="utf-8"?>
<p:cmLst xmlns:a="http://schemas.openxmlformats.org/drawingml/2006/main" xmlns:r="http://schemas.openxmlformats.org/officeDocument/2006/relationships" xmlns:p="http://schemas.openxmlformats.org/presentationml/2006/main">
  <p:cm authorId="2" dt="2021-01-18T17:20:10.118" idx="358">
    <p:pos x="4696" y="2177"/>
    <p:text>polimetro.jpg</p:text>
  </p:cm>
</p:cmLst>
</file>

<file path=ppt/comments/comment192.xml><?xml version="1.0" encoding="utf-8"?>
<p:cmLst xmlns:a="http://schemas.openxmlformats.org/drawingml/2006/main" xmlns:r="http://schemas.openxmlformats.org/officeDocument/2006/relationships" xmlns:p="http://schemas.openxmlformats.org/presentationml/2006/main">
  <p:cm authorId="2" dt="2021-01-18T17:23:46.473" idx="359">
    <p:pos x="4696" y="2177"/>
    <p:text>osciloscopio1.jpg</p:text>
  </p:cm>
</p:cmLst>
</file>

<file path=ppt/comments/comment193.xml><?xml version="1.0" encoding="utf-8"?>
<p:cmLst xmlns:a="http://schemas.openxmlformats.org/drawingml/2006/main" xmlns:r="http://schemas.openxmlformats.org/officeDocument/2006/relationships" xmlns:p="http://schemas.openxmlformats.org/presentationml/2006/main">
  <p:cm authorId="2" dt="2021-01-18T17:41:13.292" idx="361">
    <p:pos x="10" y="10"/>
    <p:text>Esto es solo un ejemplo, la imagen se manda a diseño gráfico. 
con nombre tabla 1.png
</p:text>
  </p:cm>
  <p:cm authorId="2" dt="2021-01-19T09:30:19.240" idx="452">
    <p:pos x="7312" y="1941"/>
    <p:text/>
  </p:cm>
</p:cmLst>
</file>

<file path=ppt/comments/comment194.xml><?xml version="1.0" encoding="utf-8"?>
<p:cmLst xmlns:a="http://schemas.openxmlformats.org/drawingml/2006/main" xmlns:r="http://schemas.openxmlformats.org/officeDocument/2006/relationships" xmlns:p="http://schemas.openxmlformats.org/presentationml/2006/main">
  <p:cm authorId="2" dt="2021-01-18T17:42:23.305" idx="360">
    <p:pos x="10" y="10"/>
    <p:text>Esto es solo un ejemplo, la imagen se manda a diseño gráfico. 
con nombre tabla 2.png
</p:text>
  </p:cm>
</p:cmLst>
</file>

<file path=ppt/comments/comment195.xml><?xml version="1.0" encoding="utf-8"?>
<p:cmLst xmlns:a="http://schemas.openxmlformats.org/drawingml/2006/main" xmlns:r="http://schemas.openxmlformats.org/officeDocument/2006/relationships" xmlns:p="http://schemas.openxmlformats.org/presentationml/2006/main">
  <p:cm authorId="2" dt="2021-01-18T17:43:10.273" idx="362">
    <p:pos x="10" y="10"/>
    <p:text>Esto es solo un ejemplo, la imagen se manda a diseño gráfico. 
con nombre tabla 3.png
</p:text>
  </p:cm>
</p:cmLst>
</file>

<file path=ppt/comments/comment196.xml><?xml version="1.0" encoding="utf-8"?>
<p:cmLst xmlns:a="http://schemas.openxmlformats.org/drawingml/2006/main" xmlns:r="http://schemas.openxmlformats.org/officeDocument/2006/relationships" xmlns:p="http://schemas.openxmlformats.org/presentationml/2006/main">
  <p:cm authorId="2" dt="2021-01-18T17:43:22.340" idx="363">
    <p:pos x="10" y="10"/>
    <p:text>Esto es solo un ejemplo, la imagen se manda a diseño gráfico. 
con nombre tabla 4.png
</p:text>
  </p:cm>
</p:cmLst>
</file>

<file path=ppt/comments/comment197.xml><?xml version="1.0" encoding="utf-8"?>
<p:cmLst xmlns:a="http://schemas.openxmlformats.org/drawingml/2006/main" xmlns:r="http://schemas.openxmlformats.org/officeDocument/2006/relationships" xmlns:p="http://schemas.openxmlformats.org/presentationml/2006/main">
  <p:cm authorId="2" dt="2021-01-18T17:44:07.964" idx="364">
    <p:pos x="10" y="10"/>
    <p:text>Esto es solo un ejemplo, la imagen se manda a diseño gráfico. 
con nombre tabla 5.png
</p:text>
  </p:cm>
</p:cmLst>
</file>

<file path=ppt/comments/comment198.xml><?xml version="1.0" encoding="utf-8"?>
<p:cmLst xmlns:a="http://schemas.openxmlformats.org/drawingml/2006/main" xmlns:r="http://schemas.openxmlformats.org/officeDocument/2006/relationships" xmlns:p="http://schemas.openxmlformats.org/presentationml/2006/main">
  <p:cm authorId="2" dt="2021-01-18T18:04:21.842" idx="365">
    <p:pos x="878" y="1953"/>
    <p:text>imagen electricista3.png
</p:text>
  </p:cm>
  <p:cm authorId="2" dt="2021-01-18T18:13:34.769" idx="366">
    <p:pos x="6483" y="1816"/>
    <p:text>imagen inteligencia-artificial.png</p:text>
  </p:cm>
</p:cmLst>
</file>

<file path=ppt/comments/comment199.xml><?xml version="1.0" encoding="utf-8"?>
<p:cmLst xmlns:a="http://schemas.openxmlformats.org/drawingml/2006/main" xmlns:r="http://schemas.openxmlformats.org/officeDocument/2006/relationships" xmlns:p="http://schemas.openxmlformats.org/presentationml/2006/main">
  <p:cm authorId="2" dt="2021-01-18T18:04:21.842" idx="367">
    <p:pos x="878" y="1953"/>
    <p:text>imagen electricista3.png
</p:text>
  </p:cm>
  <p:cm authorId="2" dt="2021-01-18T18:13:34.769" idx="368">
    <p:pos x="6483" y="1816"/>
    <p:text>imagen inteligencia-artificial.png</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12-14T11:51:59.756" idx="2">
    <p:pos x="5646" y="1540"/>
    <p:text>LENOVO	7/12/2020
La apariencia de los taps en programación queda así:
https://codepen.io/rafaelavlucas/pen/MLKGba</p:text>
  </p:cm>
</p:cmLst>
</file>

<file path=ppt/comments/comment20.xml><?xml version="1.0" encoding="utf-8"?>
<p:cmLst xmlns:a="http://schemas.openxmlformats.org/drawingml/2006/main" xmlns:r="http://schemas.openxmlformats.org/officeDocument/2006/relationships" xmlns:p="http://schemas.openxmlformats.org/presentationml/2006/main">
  <p:cm authorId="2" dt="2021-01-07T11:59:31.047" idx="66">
    <p:pos x="276" y="2115"/>
    <p:text>botones con efecto tarjetas desplegables.</p:text>
  </p:cm>
  <p:cm authorId="2" dt="2021-01-07T16:22:13.831" idx="67">
    <p:pos x="6897" y="1824"/>
    <p:text>nombre de la imagen:
diagrama.jpg
ruta: Drive diseño instruccional/keilabustamante/4mantenimiento.../unidad11/imagenes/diagrama.jpg</p:text>
  </p:cm>
</p:cmLst>
</file>

<file path=ppt/comments/comment200.xml><?xml version="1.0" encoding="utf-8"?>
<p:cmLst xmlns:a="http://schemas.openxmlformats.org/drawingml/2006/main" xmlns:r="http://schemas.openxmlformats.org/officeDocument/2006/relationships" xmlns:p="http://schemas.openxmlformats.org/presentationml/2006/main">
  <p:cm authorId="2" dt="2021-01-18T18:04:21.842" idx="369">
    <p:pos x="878" y="1953"/>
    <p:text>imagen electricista3.png
</p:text>
  </p:cm>
  <p:cm authorId="2" dt="2021-01-18T18:13:34.769" idx="370">
    <p:pos x="6483" y="1816"/>
    <p:text>imagen inteligencia-artificial.png</p:text>
  </p:cm>
</p:cmLst>
</file>

<file path=ppt/comments/comment201.xml><?xml version="1.0" encoding="utf-8"?>
<p:cmLst xmlns:a="http://schemas.openxmlformats.org/drawingml/2006/main" xmlns:r="http://schemas.openxmlformats.org/officeDocument/2006/relationships" xmlns:p="http://schemas.openxmlformats.org/presentationml/2006/main">
  <p:cm authorId="2" dt="2021-01-18T18:04:21.842" idx="371">
    <p:pos x="878" y="1953"/>
    <p:text>imagen electricista3.png
</p:text>
  </p:cm>
  <p:cm authorId="2" dt="2021-01-18T18:13:34.769" idx="372">
    <p:pos x="6483" y="1816"/>
    <p:text>imagen inteligencia-artificial.png</p:text>
  </p:cm>
</p:cmLst>
</file>

<file path=ppt/comments/comment202.xml><?xml version="1.0" encoding="utf-8"?>
<p:cmLst xmlns:a="http://schemas.openxmlformats.org/drawingml/2006/main" xmlns:r="http://schemas.openxmlformats.org/officeDocument/2006/relationships" xmlns:p="http://schemas.openxmlformats.org/presentationml/2006/main">
  <p:cm authorId="2" dt="2021-01-18T18:04:21.842" idx="373">
    <p:pos x="878" y="1953"/>
    <p:text>imagen electricista3.png
</p:text>
  </p:cm>
  <p:cm authorId="2" dt="2021-01-18T18:13:34.769" idx="374">
    <p:pos x="6483" y="1816"/>
    <p:text>imagen inteligencia-artificial.png</p:text>
  </p:cm>
</p:cmLst>
</file>

<file path=ppt/comments/comment203.xml><?xml version="1.0" encoding="utf-8"?>
<p:cmLst xmlns:a="http://schemas.openxmlformats.org/drawingml/2006/main" xmlns:r="http://schemas.openxmlformats.org/officeDocument/2006/relationships" xmlns:p="http://schemas.openxmlformats.org/presentationml/2006/main">
  <p:cm authorId="2" dt="2021-01-18T18:04:21.842" idx="375">
    <p:pos x="878" y="1953"/>
    <p:text>imagen electricista3.png
</p:text>
  </p:cm>
  <p:cm authorId="2" dt="2021-01-18T18:13:34.769" idx="376">
    <p:pos x="6483" y="1816"/>
    <p:text>imagen inteligencia-artificial.png</p:text>
  </p:cm>
</p:cmLst>
</file>

<file path=ppt/comments/comment204.xml><?xml version="1.0" encoding="utf-8"?>
<p:cmLst xmlns:a="http://schemas.openxmlformats.org/drawingml/2006/main" xmlns:r="http://schemas.openxmlformats.org/officeDocument/2006/relationships" xmlns:p="http://schemas.openxmlformats.org/presentationml/2006/main">
  <p:cm authorId="2" dt="2021-01-18T18:04:21.842" idx="377">
    <p:pos x="878" y="1953"/>
    <p:text>imagen electricista3.png
</p:text>
  </p:cm>
  <p:cm authorId="2" dt="2021-01-18T18:13:34.769" idx="378">
    <p:pos x="6483" y="1816"/>
    <p:text>imagen inteligencia-artificial.png</p:text>
  </p:cm>
</p:cmLst>
</file>

<file path=ppt/comments/comment21.xml><?xml version="1.0" encoding="utf-8"?>
<p:cmLst xmlns:a="http://schemas.openxmlformats.org/drawingml/2006/main" xmlns:r="http://schemas.openxmlformats.org/officeDocument/2006/relationships" xmlns:p="http://schemas.openxmlformats.org/presentationml/2006/main">
  <p:cm authorId="2" dt="2021-01-07T11:23:35.398" idx="68">
    <p:pos x="1584" y="2093"/>
    <p:text>al dar clic en cada botón se desplazará una ventana de arriba hacia abajo (efecto modal) con la información correspondiente. </p:text>
  </p:cm>
</p:cmLst>
</file>

<file path=ppt/comments/comment22.xml><?xml version="1.0" encoding="utf-8"?>
<p:cmLst xmlns:a="http://schemas.openxmlformats.org/drawingml/2006/main" xmlns:r="http://schemas.openxmlformats.org/officeDocument/2006/relationships" xmlns:p="http://schemas.openxmlformats.org/presentationml/2006/main">
  <p:cm authorId="2" dt="2021-01-07T11:59:31.047" idx="69">
    <p:pos x="276" y="2115"/>
    <p:text>botones con efecto tarjetas desplegables.</p:text>
  </p:cm>
  <p:cm authorId="2" dt="2021-01-19T07:04:52.596" idx="70">
    <p:pos x="6897" y="1824"/>
    <p:text>nombre de la imagen
analisis2.png
ruta: Drive diseño instruccional/keilabustamante/4mantenimiento.../unidad11/imagenes/analisis2.png</p:text>
  </p:cm>
</p:cmLst>
</file>

<file path=ppt/comments/comment23.xml><?xml version="1.0" encoding="utf-8"?>
<p:cmLst xmlns:a="http://schemas.openxmlformats.org/drawingml/2006/main" xmlns:r="http://schemas.openxmlformats.org/officeDocument/2006/relationships" xmlns:p="http://schemas.openxmlformats.org/presentationml/2006/main">
  <p:cm authorId="2" dt="2021-01-07T11:23:35.398" idx="71">
    <p:pos x="1584" y="2093"/>
    <p:text>al dar clic en cada botón se desplazará una ventana de arriba hacia abajo (efecto modal) con la información correspondiente. </p:text>
  </p:cm>
</p:cmLst>
</file>

<file path=ppt/comments/comment24.xml><?xml version="1.0" encoding="utf-8"?>
<p:cmLst xmlns:a="http://schemas.openxmlformats.org/drawingml/2006/main" xmlns:r="http://schemas.openxmlformats.org/officeDocument/2006/relationships" xmlns:p="http://schemas.openxmlformats.org/presentationml/2006/main">
  <p:cm authorId="2" dt="2021-01-07T11:59:31.047" idx="72">
    <p:pos x="276" y="2115"/>
    <p:text>botones con efecto tarjetas desplegables.</p:text>
  </p:cm>
  <p:cm authorId="2" dt="2021-01-09T11:27:17.334" idx="73">
    <p:pos x="6897" y="1824"/>
    <p:text>nombre de la imagen
analisis3.jpg
ruta: Drive diseño instruccional/keilabustamante/4mantenimiento.../unidad11/imagenes/analisis3.jpg</p:text>
  </p:cm>
</p:cmLst>
</file>

<file path=ppt/comments/comment25.xml><?xml version="1.0" encoding="utf-8"?>
<p:cmLst xmlns:a="http://schemas.openxmlformats.org/drawingml/2006/main" xmlns:r="http://schemas.openxmlformats.org/officeDocument/2006/relationships" xmlns:p="http://schemas.openxmlformats.org/presentationml/2006/main">
  <p:cm authorId="2" dt="2021-01-07T11:23:35.398" idx="74">
    <p:pos x="1584" y="2093"/>
    <p:text>al dar clic en cada botón se desplazará una ventana de arriba hacia abajo (efecto modal) con la información correspondiente. </p:text>
  </p:cm>
</p:cmLst>
</file>

<file path=ppt/comments/comment26.xml><?xml version="1.0" encoding="utf-8"?>
<p:cmLst xmlns:a="http://schemas.openxmlformats.org/drawingml/2006/main" xmlns:r="http://schemas.openxmlformats.org/officeDocument/2006/relationships" xmlns:p="http://schemas.openxmlformats.org/presentationml/2006/main">
  <p:cm authorId="2" dt="2021-01-07T11:59:31.047" idx="75">
    <p:pos x="285" y="1092"/>
    <p:text>botones con efecto tarjetas desplegables.</p:text>
  </p:cm>
  <p:cm authorId="2" dt="2021-01-09T11:27:17.334" idx="76">
    <p:pos x="6897" y="1824"/>
    <p:text>nombre de la imagen
analisis3.jpg
ruta: Drive diseño instruccional/keilabustamante/4mantenimiento.../unidad11/imagenes/analisis3.jpg</p:text>
  </p:cm>
</p:cmLst>
</file>

<file path=ppt/comments/comment27.xml><?xml version="1.0" encoding="utf-8"?>
<p:cmLst xmlns:a="http://schemas.openxmlformats.org/drawingml/2006/main" xmlns:r="http://schemas.openxmlformats.org/officeDocument/2006/relationships" xmlns:p="http://schemas.openxmlformats.org/presentationml/2006/main">
  <p:cm authorId="2" dt="2021-01-07T11:23:35.398" idx="77">
    <p:pos x="1584" y="2093"/>
    <p:text>al dar clic en cada botón se desplazará una ventana de arriba hacia abajo (efecto modal) con la información correspondiente. </p:text>
  </p:cm>
</p:cmLst>
</file>

<file path=ppt/comments/comment28.xml><?xml version="1.0" encoding="utf-8"?>
<p:cmLst xmlns:a="http://schemas.openxmlformats.org/drawingml/2006/main" xmlns:r="http://schemas.openxmlformats.org/officeDocument/2006/relationships" xmlns:p="http://schemas.openxmlformats.org/presentationml/2006/main">
  <p:cm authorId="2" dt="2021-01-09T13:27:17.058" idx="83">
    <p:pos x="7223" y="2443"/>
    <p:text>para pasar la información se usa efecto Slider
se puede ver ejemplo en:
https://drive.google.com/file/d/1ZCttYMQZtdQXYesw3nFeaCEa95HEvql/view?usp=sharing</p:text>
  </p:cm>
  <p:cm authorId="2" dt="2021-01-19T07:08:33.685" idx="81">
    <p:pos x="707" y="2297"/>
    <p:text>imagen soluciones1.png</p:text>
  </p:cm>
</p:cmLst>
</file>

<file path=ppt/comments/comment29.xml><?xml version="1.0" encoding="utf-8"?>
<p:cmLst xmlns:a="http://schemas.openxmlformats.org/drawingml/2006/main" xmlns:r="http://schemas.openxmlformats.org/officeDocument/2006/relationships" xmlns:p="http://schemas.openxmlformats.org/presentationml/2006/main">
  <p:cm authorId="2" dt="2021-01-09T13:27:17.058" idx="85">
    <p:pos x="7223" y="2443"/>
    <p:text>para pasar la información se usa efecto Slider
se puede ver ejemplo en:
https://drive.google.com/file/d/1ZCttYMQZtdQXYesw3nFeaCEa95HEvql/view?usp=sharing</p:text>
  </p:cm>
  <p:cm authorId="2" dt="2021-01-19T07:10:16.042" idx="84">
    <p:pos x="294" y="2159"/>
    <p:text>imagen falla.png</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1-01-19T06:39:04.214" idx="404">
    <p:pos x="4420" y="758"/>
    <p:text>nombre de imagen:
cinta.png
se encuentra en Drive diseños instruccionales/keila bustamante/4mantenimiento.../unidad11/imagenes/cinta.png</p:text>
  </p:cm>
  <p:cm authorId="2" dt="2021-01-19T06:39:50.693" idx="403">
    <p:pos x="242" y="2099"/>
    <p:text>imagen1.png
se encuentra en Drive diseños instruccionales/keilabustamante/4mantenimiento.../unidad11/imagenes/imagen1.png</p:text>
  </p:cm>
</p:cmLst>
</file>

<file path=ppt/comments/comment30.xml><?xml version="1.0" encoding="utf-8"?>
<p:cmLst xmlns:a="http://schemas.openxmlformats.org/drawingml/2006/main" xmlns:r="http://schemas.openxmlformats.org/officeDocument/2006/relationships" xmlns:p="http://schemas.openxmlformats.org/presentationml/2006/main">
  <p:cm authorId="2" dt="2021-01-09T13:27:17.058" idx="87">
    <p:pos x="7223" y="2443"/>
    <p:text>para pasar la información se usa efecto Slider
se puede ver ejemplo en:
https://drive.google.com/file/d/1ZCttYMQZtdQXYesw3nFeaCEa95HEvql/view?usp=sharing</p:text>
  </p:cm>
  <p:cm authorId="2" dt="2021-01-09T13:42:57.458" idx="86">
    <p:pos x="294" y="2159"/>
    <p:text>imagen artificial.jpg
se encuentra en Drive diseños intruccionales/keilabustamante/4mantenimiento.../unidad11/imagenes/artificial.jpg
tambien se puede descargar de: 
https://www.freepik.es/vector-premium/inteligencia-artificial-red-neuronal-redes-personas-pequenas-dibujos-animados-fondo-futurista-tecnologia-ai_7647031.htm#page=1&amp;query=redes%20neuronales&amp;position=23</p:text>
  </p:cm>
</p:cmLst>
</file>

<file path=ppt/comments/comment31.xml><?xml version="1.0" encoding="utf-8"?>
<p:cmLst xmlns:a="http://schemas.openxmlformats.org/drawingml/2006/main" xmlns:r="http://schemas.openxmlformats.org/officeDocument/2006/relationships" xmlns:p="http://schemas.openxmlformats.org/presentationml/2006/main">
  <p:cm authorId="2" dt="2021-01-09T13:27:17.058" idx="89">
    <p:pos x="7223" y="2443"/>
    <p:text>para pasar la información se usa efecto Slider
se puede ver ejemplo en:
https://drive.google.com/file/d/1ZCttYMQZtdQXYesw3nFeaCEa95HEvql/view?usp=sharing</p:text>
  </p:cm>
  <p:cm authorId="2" dt="2021-01-09T13:46:51.078" idx="88">
    <p:pos x="294" y="2159"/>
    <p:text>imagen soluciones2.jpg
se encuentra en Drive diseños intruccionales/keilabustamante/4mantenimiento.../unidad11/imagenes/soluciones2.jpg
tambien se puede descargar de: 
https://www.freepik.es/vector-gratis/conjunto-iconos-decorativos-redes-mallas-neuronales_4300989.htm#page=1&amp;query=redes%20neuronales&amp;position=11</p:text>
  </p:cm>
</p:cmLst>
</file>

<file path=ppt/comments/comment32.xml><?xml version="1.0" encoding="utf-8"?>
<p:cmLst xmlns:a="http://schemas.openxmlformats.org/drawingml/2006/main" xmlns:r="http://schemas.openxmlformats.org/officeDocument/2006/relationships" xmlns:p="http://schemas.openxmlformats.org/presentationml/2006/main">
  <p:cm authorId="2" dt="2021-01-09T13:57:21.007" idx="90">
    <p:pos x="6948" y="1678"/>
    <p:text>los enunciados se dejan con la respuesta correcta para facilitar la programación</p:text>
  </p:cm>
</p:cmLst>
</file>

<file path=ppt/comments/comment33.xml><?xml version="1.0" encoding="utf-8"?>
<p:cmLst xmlns:a="http://schemas.openxmlformats.org/drawingml/2006/main" xmlns:r="http://schemas.openxmlformats.org/officeDocument/2006/relationships" xmlns:p="http://schemas.openxmlformats.org/presentationml/2006/main">
  <p:cm authorId="2" dt="2021-01-19T07:13:43.419" idx="108">
    <p:pos x="131" y="1102"/>
    <p:text>nombre de imagen ordendetrabajo.png
se encuentra en Drive diseños instruccionales/keilabustamante/4mantenimiento../unidad11/imagenes/ordendetrabajo.png</p:text>
  </p:cm>
</p:cmLst>
</file>

<file path=ppt/comments/comment34.xml><?xml version="1.0" encoding="utf-8"?>
<p:cmLst xmlns:a="http://schemas.openxmlformats.org/drawingml/2006/main" xmlns:r="http://schemas.openxmlformats.org/officeDocument/2006/relationships" xmlns:p="http://schemas.openxmlformats.org/presentationml/2006/main">
  <p:cm authorId="2" dt="2021-01-09T14:20:32.911" idx="91">
    <p:pos x="87" y="1179"/>
    <p:text>nombre de imagen ordendetrabajo.jpg</p:text>
  </p:cm>
</p:cmLst>
</file>

<file path=ppt/comments/comment35.xml><?xml version="1.0" encoding="utf-8"?>
<p:cmLst xmlns:a="http://schemas.openxmlformats.org/drawingml/2006/main" xmlns:r="http://schemas.openxmlformats.org/officeDocument/2006/relationships" xmlns:p="http://schemas.openxmlformats.org/presentationml/2006/main">
  <p:cm authorId="2" dt="2021-01-09T14:20:32.911" idx="96">
    <p:pos x="87" y="1179"/>
    <p:text>nombre de imagen ordendetrabajo.jpg</p:text>
  </p:cm>
  <p:cm authorId="2" dt="2021-01-09T14:31:47.300" idx="97">
    <p:pos x="3698" y="2073"/>
    <p:text>Al dar clic en el boton hay efecto tarjetas interactivas. </p:text>
  </p:cm>
</p:cmLst>
</file>

<file path=ppt/comments/comment36.xml><?xml version="1.0" encoding="utf-8"?>
<p:cmLst xmlns:a="http://schemas.openxmlformats.org/drawingml/2006/main" xmlns:r="http://schemas.openxmlformats.org/officeDocument/2006/relationships" xmlns:p="http://schemas.openxmlformats.org/presentationml/2006/main">
  <p:cm authorId="2" dt="2021-01-09T14:20:32.911" idx="94">
    <p:pos x="87" y="1179"/>
    <p:text>nombre de imagen ordendetrabajo.jpg</p:text>
  </p:cm>
  <p:cm authorId="2" dt="2021-01-09T14:34:30.445" idx="95">
    <p:pos x="3698" y="2073"/>
    <p:text>Al dar clic en el boton hay efecto desplegable </p:text>
  </p:cm>
</p:cmLst>
</file>

<file path=ppt/comments/comment37.xml><?xml version="1.0" encoding="utf-8"?>
<p:cmLst xmlns:a="http://schemas.openxmlformats.org/drawingml/2006/main" xmlns:r="http://schemas.openxmlformats.org/officeDocument/2006/relationships" xmlns:p="http://schemas.openxmlformats.org/presentationml/2006/main">
  <p:cm authorId="2" dt="2021-01-09T14:20:32.911" idx="92">
    <p:pos x="87" y="1179"/>
    <p:text>nombre de imagen ordendetrabajo.jpg</p:text>
  </p:cm>
  <p:cm authorId="2" dt="2021-01-09T14:31:47.300" idx="93">
    <p:pos x="3698" y="2073"/>
    <p:text>Al dar clic en el boton hay efecto tarjetas interactivas. </p:text>
  </p:cm>
</p:cmLst>
</file>

<file path=ppt/comments/comment38.xml><?xml version="1.0" encoding="utf-8"?>
<p:cmLst xmlns:a="http://schemas.openxmlformats.org/drawingml/2006/main" xmlns:r="http://schemas.openxmlformats.org/officeDocument/2006/relationships" xmlns:p="http://schemas.openxmlformats.org/presentationml/2006/main">
  <p:cm authorId="2" dt="2021-01-09T14:20:32.911" idx="98">
    <p:pos x="87" y="1179"/>
    <p:text>nombre de imagen ordendetrabajo.jpg</p:text>
  </p:cm>
  <p:cm authorId="2" dt="2021-01-09T14:31:47.300" idx="99">
    <p:pos x="3698" y="2073"/>
    <p:text>Al dar clic en el boton hay efecto tarjetas interactivas. </p:text>
  </p:cm>
</p:cmLst>
</file>

<file path=ppt/comments/comment39.xml><?xml version="1.0" encoding="utf-8"?>
<p:cmLst xmlns:a="http://schemas.openxmlformats.org/drawingml/2006/main" xmlns:r="http://schemas.openxmlformats.org/officeDocument/2006/relationships" xmlns:p="http://schemas.openxmlformats.org/presentationml/2006/main">
  <p:cm authorId="2" dt="2021-01-09T14:20:32.911" idx="100">
    <p:pos x="87" y="1179"/>
    <p:text>nombre de imagen ordendetrabajo.jpg</p:text>
  </p:cm>
  <p:cm authorId="2" dt="2021-01-09T14:31:47.300" idx="101">
    <p:pos x="3698" y="2073"/>
    <p:text>Al dar clic en el boton hay efecto tarjetas interactivas. </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1-01-09T13:17:39.544" idx="82">
    <p:pos x="3303" y="1575"/>
    <p:text>botones con efecto tarjetas interactivas
se puede ver en https://drive.google.com/file/d/1BAwQN5yl_OyHqaaGir5hw1PqKPKLIZ_J/view?usp=sharing
</p:text>
  </p:cm>
</p:cmLst>
</file>

<file path=ppt/comments/comment40.xml><?xml version="1.0" encoding="utf-8"?>
<p:cmLst xmlns:a="http://schemas.openxmlformats.org/drawingml/2006/main" xmlns:r="http://schemas.openxmlformats.org/officeDocument/2006/relationships" xmlns:p="http://schemas.openxmlformats.org/presentationml/2006/main">
  <p:cm authorId="2" dt="2021-01-09T14:20:32.911" idx="102">
    <p:pos x="87" y="1179"/>
    <p:text>nombre de imagen ordendetrabajo.jpg</p:text>
  </p:cm>
  <p:cm authorId="2" dt="2021-01-09T14:31:47.300" idx="103">
    <p:pos x="3698" y="2073"/>
    <p:text>Al dar clic en el boton hay efecto tarjetas interactivas. </p:text>
  </p:cm>
</p:cmLst>
</file>

<file path=ppt/comments/comment41.xml><?xml version="1.0" encoding="utf-8"?>
<p:cmLst xmlns:a="http://schemas.openxmlformats.org/drawingml/2006/main" xmlns:r="http://schemas.openxmlformats.org/officeDocument/2006/relationships" xmlns:p="http://schemas.openxmlformats.org/presentationml/2006/main">
  <p:cm authorId="2" dt="2021-01-09T14:20:32.911" idx="104">
    <p:pos x="87" y="1179"/>
    <p:text>nombre de imagen ordendetrabajo.jpg</p:text>
  </p:cm>
  <p:cm authorId="2" dt="2021-01-09T14:31:47.300" idx="105">
    <p:pos x="3698" y="2073"/>
    <p:text>Al dar clic en el boton hay efecto tarjetas interactivas. </p:text>
  </p:cm>
</p:cmLst>
</file>

<file path=ppt/comments/comment42.xml><?xml version="1.0" encoding="utf-8"?>
<p:cmLst xmlns:a="http://schemas.openxmlformats.org/drawingml/2006/main" xmlns:r="http://schemas.openxmlformats.org/officeDocument/2006/relationships" xmlns:p="http://schemas.openxmlformats.org/presentationml/2006/main">
  <p:cm authorId="2" dt="2021-01-09T14:20:32.911" idx="106">
    <p:pos x="87" y="1179"/>
    <p:text>nombre de imagen ordendetrabajo.jpg</p:text>
  </p:cm>
</p:cmLst>
</file>

<file path=ppt/comments/comment43.xml><?xml version="1.0" encoding="utf-8"?>
<p:cmLst xmlns:a="http://schemas.openxmlformats.org/drawingml/2006/main" xmlns:r="http://schemas.openxmlformats.org/officeDocument/2006/relationships" xmlns:p="http://schemas.openxmlformats.org/presentationml/2006/main">
  <p:cm authorId="2" dt="2021-01-09T14:20:32.911" idx="124">
    <p:pos x="87" y="1179"/>
    <p:text>nombre de imagen ordendetrabajo.jpg</p:text>
  </p:cm>
  <p:cm authorId="2" dt="2021-01-09T15:33:45.940" idx="128">
    <p:pos x="7111" y="3638"/>
    <p:text>al dar clic en ver ejemplo se abre imagen hojadevida.jpg
efecto modal
la imagen se manda a diseño</p:text>
  </p:cm>
</p:cmLst>
</file>

<file path=ppt/comments/comment44.xml><?xml version="1.0" encoding="utf-8"?>
<p:cmLst xmlns:a="http://schemas.openxmlformats.org/drawingml/2006/main" xmlns:r="http://schemas.openxmlformats.org/officeDocument/2006/relationships" xmlns:p="http://schemas.openxmlformats.org/presentationml/2006/main">
  <p:cm authorId="2" dt="2021-01-09T14:20:32.911" idx="129">
    <p:pos x="87" y="1179"/>
    <p:text>nombre de imagen ordendetrabajo.jpg</p:text>
  </p:cm>
</p:cmLst>
</file>

<file path=ppt/comments/comment45.xml><?xml version="1.0" encoding="utf-8"?>
<p:cmLst xmlns:a="http://schemas.openxmlformats.org/drawingml/2006/main" xmlns:r="http://schemas.openxmlformats.org/officeDocument/2006/relationships" xmlns:p="http://schemas.openxmlformats.org/presentationml/2006/main">
  <p:cm authorId="2" dt="2021-01-09T14:20:32.911" idx="131">
    <p:pos x="87" y="1179"/>
    <p:text>nombre de imagen ordendetrabajo.jpg</p:text>
  </p:cm>
  <p:cm authorId="2" dt="2021-01-18T19:51:49.077" idx="132">
    <p:pos x="6174" y="2288"/>
    <p:text>imagen mantenimientocorrectivo.jpg
se encuentra en Drive diseño instruccional/keilabustamante/4mantenimiento../unidad 11/ imagenes/ mejoramiento1.jpg
</p:text>
  </p:cm>
</p:cmLst>
</file>

<file path=ppt/comments/comment46.xml><?xml version="1.0" encoding="utf-8"?>
<p:cmLst xmlns:a="http://schemas.openxmlformats.org/drawingml/2006/main" xmlns:r="http://schemas.openxmlformats.org/officeDocument/2006/relationships" xmlns:p="http://schemas.openxmlformats.org/presentationml/2006/main">
  <p:cm authorId="2" dt="2021-01-09T14:20:32.911" idx="133">
    <p:pos x="87" y="1179"/>
    <p:text>nombre de imagen ordendetrabajo.jpg</p:text>
  </p:cm>
  <p:cm authorId="2" dt="2021-01-18T19:52:17.314" idx="134">
    <p:pos x="6827" y="2296"/>
    <p:text>imagen mantenimientopreventivo.jpg
se encuentra en Drive diseño instruccional/keilabustamante/4mantenimiento../unidad 11/ imagenes/ mantenimiento1.png
</p:text>
  </p:cm>
</p:cmLst>
</file>

<file path=ppt/comments/comment47.xml><?xml version="1.0" encoding="utf-8"?>
<p:cmLst xmlns:a="http://schemas.openxmlformats.org/drawingml/2006/main" xmlns:r="http://schemas.openxmlformats.org/officeDocument/2006/relationships" xmlns:p="http://schemas.openxmlformats.org/presentationml/2006/main">
  <p:cm authorId="2" dt="2021-01-09T14:20:32.911" idx="135">
    <p:pos x="87" y="1179"/>
    <p:text>nombre de imagen ordendetrabajo.jpg</p:text>
  </p:cm>
  <p:cm authorId="2" dt="2021-01-18T19:50:51.903" idx="136">
    <p:pos x="6827" y="2296"/>
    <p:text>imagen mantenimientopredictivoo.jpg
se encuentra en Drive diseño instruccional/keilabustamante/4mantenimiento../unidad 11/ imagenes/ mejoramiento.png
</p:text>
  </p:cm>
</p:cmLst>
</file>

<file path=ppt/comments/comment48.xml><?xml version="1.0" encoding="utf-8"?>
<p:cmLst xmlns:a="http://schemas.openxmlformats.org/drawingml/2006/main" xmlns:r="http://schemas.openxmlformats.org/officeDocument/2006/relationships" xmlns:p="http://schemas.openxmlformats.org/presentationml/2006/main">
  <p:cm authorId="2" dt="2021-01-09T14:20:32.911" idx="137">
    <p:pos x="87" y="1179"/>
    <p:text>nombre de imagen ordendetrabajo.jpg</p:text>
  </p:cm>
  <p:cm authorId="2" dt="2021-01-09T16:09:03.490" idx="138">
    <p:pos x="6827" y="2296"/>
    <p:text>imagen mantenimientocerohoras.jpg
se encuentra en Drive diseño instruccional/keilabustamante/4mantenimiento../unidad 11/ imagenes/ mantenimientocerohoras.jpg
https://www.freepik.es/vector-gratis/mecanicos-uniformes-rojos-trabajo-reparacion-maquina-herramienta-taller-isometrico_6870692.htm#page=1&amp;query=mantenimiento%20maquinaria&amp;position=12</p:text>
  </p:cm>
</p:cmLst>
</file>

<file path=ppt/comments/comment49.xml><?xml version="1.0" encoding="utf-8"?>
<p:cmLst xmlns:a="http://schemas.openxmlformats.org/drawingml/2006/main" xmlns:r="http://schemas.openxmlformats.org/officeDocument/2006/relationships" xmlns:p="http://schemas.openxmlformats.org/presentationml/2006/main">
  <p:cm authorId="2" dt="2021-01-09T14:20:32.911" idx="139">
    <p:pos x="87" y="1179"/>
    <p:text>nombre de imagen ordendetrabajo.jpg</p:text>
  </p:cm>
  <p:cm authorId="2" dt="2021-01-09T16:13:33.078" idx="140">
    <p:pos x="6827" y="2296"/>
    <p:text>imagen mantenimientoenuso.jpg
se encuentra en Drive diseño instruccional/keilabustamante/4mantenimiento../unidad 11/ imagenes/ mantenimientoenuso.jpg
https://www.freepik.es/vector-premium/escenario-taller-automoviles-brazo-maquina-industrial-sosteniendo-motor-mecanica-pie-supervisando_6962486.htm</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1-01-07T10:09:53.558" idx="47">
    <p:pos x="7257" y="2426"/>
    <p:text>imagen: 
curvadelabañera.jpg
En efecto modal</p:text>
  </p:cm>
</p:cmLst>
</file>

<file path=ppt/comments/comment50.xml><?xml version="1.0" encoding="utf-8"?>
<p:cmLst xmlns:a="http://schemas.openxmlformats.org/drawingml/2006/main" xmlns:r="http://schemas.openxmlformats.org/officeDocument/2006/relationships" xmlns:p="http://schemas.openxmlformats.org/presentationml/2006/main">
  <p:cm authorId="2" dt="2021-01-09T16:39:07.250" idx="146">
    <p:pos x="3415" y="2546"/>
    <p:text>al dar clic en los botones se desplaza ventana hacia abajo con efecto modal.</p:text>
  </p:cm>
  <p:cm authorId="2" dt="2021-01-19T07:22:05.728" idx="144">
    <p:pos x="319" y="1678"/>
    <p:text>nombre de imagen 
soluciondeconflictos.png
</p:text>
  </p:cm>
</p:cmLst>
</file>

<file path=ppt/comments/comment51.xml><?xml version="1.0" encoding="utf-8"?>
<p:cmLst xmlns:a="http://schemas.openxmlformats.org/drawingml/2006/main" xmlns:r="http://schemas.openxmlformats.org/officeDocument/2006/relationships" xmlns:p="http://schemas.openxmlformats.org/presentationml/2006/main">
  <p:cm authorId="2" dt="2021-01-10T12:17:33.412" idx="147">
    <p:pos x="3217" y="2486"/>
    <p:text>efecto tarjetas interactivas al pasar el mouse</p:text>
  </p:cm>
  <p:cm authorId="2" dt="2021-01-10T12:17:57.864" idx="148">
    <p:pos x="5779" y="3397"/>
    <p:text>nombre de imagen seleccion.jpg</p:text>
  </p:cm>
  <p:cm authorId="2" dt="2021-01-10T12:18:40.408" idx="149">
    <p:pos x="3165" y="1712"/>
    <p:text>nombre de imagen
ver.jpg</p:text>
  </p:cm>
  <p:cm authorId="2" dt="2021-01-10T12:19:01.944" idx="150">
    <p:pos x="3251" y="3251"/>
    <p:text>nombre de imagen icononotas.jpg</p:text>
  </p:cm>
  <p:cm authorId="2" dt="2021-01-10T12:19:16.849" idx="151">
    <p:pos x="5391" y="1609"/>
    <p:text>nombre de imagen decisiones.jpg</p:text>
  </p:cm>
</p:cmLst>
</file>

<file path=ppt/comments/comment52.xml><?xml version="1.0" encoding="utf-8"?>
<p:cmLst xmlns:a="http://schemas.openxmlformats.org/drawingml/2006/main" xmlns:r="http://schemas.openxmlformats.org/officeDocument/2006/relationships" xmlns:p="http://schemas.openxmlformats.org/presentationml/2006/main">
  <p:cm authorId="2" dt="2021-01-10T12:17:33.412" idx="152">
    <p:pos x="3217" y="2486"/>
    <p:text>efecto tarjetas interactivas al pasar el mouse</p:text>
  </p:cm>
  <p:cm authorId="2" dt="2021-01-10T12:17:57.864" idx="153">
    <p:pos x="5779" y="3397"/>
    <p:text>nombre de imagen seleccion.jpg</p:text>
  </p:cm>
  <p:cm authorId="2" dt="2021-01-10T12:18:40.408" idx="154">
    <p:pos x="3165" y="1712"/>
    <p:text>nombre de imagen
ver.jpg</p:text>
  </p:cm>
  <p:cm authorId="2" dt="2021-01-10T12:19:01.944" idx="155">
    <p:pos x="3251" y="3251"/>
    <p:text>nombre de imagen icononotas.jpg</p:text>
  </p:cm>
  <p:cm authorId="2" dt="2021-01-10T12:19:16.849" idx="156">
    <p:pos x="5391" y="1609"/>
    <p:text>nombre de imagen decisiones.jpg</p:text>
  </p:cm>
</p:cmLst>
</file>

<file path=ppt/comments/comment53.xml><?xml version="1.0" encoding="utf-8"?>
<p:cmLst xmlns:a="http://schemas.openxmlformats.org/drawingml/2006/main" xmlns:r="http://schemas.openxmlformats.org/officeDocument/2006/relationships" xmlns:p="http://schemas.openxmlformats.org/presentationml/2006/main">
  <p:cm authorId="2" dt="2021-01-10T12:17:33.412" idx="157">
    <p:pos x="3217" y="2486"/>
    <p:text>efecto tarjetas interactivas al pasar el mouse</p:text>
  </p:cm>
  <p:cm authorId="2" dt="2021-01-10T12:17:57.864" idx="158">
    <p:pos x="5779" y="3397"/>
    <p:text>nombre de imagen seleccion.jpg</p:text>
  </p:cm>
  <p:cm authorId="2" dt="2021-01-10T12:18:40.408" idx="159">
    <p:pos x="3165" y="1712"/>
    <p:text>nombre de imagen
ver.jpg</p:text>
  </p:cm>
  <p:cm authorId="2" dt="2021-01-10T12:19:01.944" idx="160">
    <p:pos x="3251" y="3251"/>
    <p:text>nombre de imagen icononotas.jpg</p:text>
  </p:cm>
  <p:cm authorId="2" dt="2021-01-10T12:19:16.849" idx="161">
    <p:pos x="5391" y="1609"/>
    <p:text>nombre de imagen decisiones.jpg</p:text>
  </p:cm>
</p:cmLst>
</file>

<file path=ppt/comments/comment54.xml><?xml version="1.0" encoding="utf-8"?>
<p:cmLst xmlns:a="http://schemas.openxmlformats.org/drawingml/2006/main" xmlns:r="http://schemas.openxmlformats.org/officeDocument/2006/relationships" xmlns:p="http://schemas.openxmlformats.org/presentationml/2006/main">
  <p:cm authorId="2" dt="2021-01-10T12:17:33.412" idx="162">
    <p:pos x="3217" y="2486"/>
    <p:text>efecto tarjetas interactivas al pasar el mouse</p:text>
  </p:cm>
  <p:cm authorId="2" dt="2021-01-10T12:17:57.864" idx="163">
    <p:pos x="5779" y="3397"/>
    <p:text>nombre de imagen seleccion.jpg</p:text>
  </p:cm>
  <p:cm authorId="2" dt="2021-01-10T12:18:40.408" idx="164">
    <p:pos x="3165" y="1712"/>
    <p:text>nombre de imagen
ver.jpg</p:text>
  </p:cm>
  <p:cm authorId="2" dt="2021-01-10T12:19:01.944" idx="165">
    <p:pos x="3251" y="3251"/>
    <p:text>nombre de imagen icononotas.jpg</p:text>
  </p:cm>
  <p:cm authorId="2" dt="2021-01-10T12:19:16.849" idx="166">
    <p:pos x="5391" y="1609"/>
    <p:text>nombre de imagen decisiones.jpg</p:text>
  </p:cm>
</p:cmLst>
</file>

<file path=ppt/comments/comment55.xml><?xml version="1.0" encoding="utf-8"?>
<p:cmLst xmlns:a="http://schemas.openxmlformats.org/drawingml/2006/main" xmlns:r="http://schemas.openxmlformats.org/officeDocument/2006/relationships" xmlns:p="http://schemas.openxmlformats.org/presentationml/2006/main">
  <p:cm authorId="2" dt="2021-01-10T12:17:33.412" idx="167">
    <p:pos x="3217" y="2486"/>
    <p:text>efecto tarjetas interactivas al pasar el mouse</p:text>
  </p:cm>
  <p:cm authorId="2" dt="2021-01-10T12:17:57.864" idx="168">
    <p:pos x="5779" y="3397"/>
    <p:text>nombre de imagen seleccion.jpg</p:text>
  </p:cm>
  <p:cm authorId="2" dt="2021-01-10T12:18:40.408" idx="169">
    <p:pos x="3165" y="1712"/>
    <p:text>nombre de imagen
ver.jpg</p:text>
  </p:cm>
  <p:cm authorId="2" dt="2021-01-10T12:19:01.944" idx="170">
    <p:pos x="3251" y="3251"/>
    <p:text>nombre de imagen icononotas.jpg</p:text>
  </p:cm>
  <p:cm authorId="2" dt="2021-01-10T12:19:16.849" idx="171">
    <p:pos x="5391" y="1609"/>
    <p:text>nombre de imagen decisiones.jpg</p:text>
  </p:cm>
</p:cmLst>
</file>

<file path=ppt/comments/comment56.xml><?xml version="1.0" encoding="utf-8"?>
<p:cmLst xmlns:a="http://schemas.openxmlformats.org/drawingml/2006/main" xmlns:r="http://schemas.openxmlformats.org/officeDocument/2006/relationships" xmlns:p="http://schemas.openxmlformats.org/presentationml/2006/main">
  <p:cm authorId="2" dt="2021-01-10T12:17:33.412" idx="172">
    <p:pos x="3217" y="2486"/>
    <p:text>efecto tarjetas interactivas al pasar el mouse</p:text>
  </p:cm>
  <p:cm authorId="2" dt="2021-01-10T12:17:57.864" idx="173">
    <p:pos x="5779" y="3397"/>
    <p:text>nombre de imagen seleccion.jpg</p:text>
  </p:cm>
  <p:cm authorId="2" dt="2021-01-10T12:18:40.408" idx="174">
    <p:pos x="3165" y="1712"/>
    <p:text>nombre de imagen
ver.jpg</p:text>
  </p:cm>
  <p:cm authorId="2" dt="2021-01-10T12:19:01.944" idx="175">
    <p:pos x="3251" y="3251"/>
    <p:text>nombre de imagen icononotas.jpg</p:text>
  </p:cm>
  <p:cm authorId="2" dt="2021-01-10T12:19:16.849" idx="176">
    <p:pos x="5391" y="1609"/>
    <p:text>nombre de imagen decisiones.jpg</p:text>
  </p:cm>
</p:cmLst>
</file>

<file path=ppt/comments/comment57.xml><?xml version="1.0" encoding="utf-8"?>
<p:cmLst xmlns:a="http://schemas.openxmlformats.org/drawingml/2006/main" xmlns:r="http://schemas.openxmlformats.org/officeDocument/2006/relationships" xmlns:p="http://schemas.openxmlformats.org/presentationml/2006/main">
  <p:cm authorId="2" dt="2021-01-10T12:17:33.412" idx="177">
    <p:pos x="3217" y="2486"/>
    <p:text>efecto tarjetas interactivas al pasar el mouse</p:text>
  </p:cm>
  <p:cm authorId="2" dt="2021-01-10T12:17:57.864" idx="178">
    <p:pos x="5779" y="3397"/>
    <p:text>nombre de imagen seleccion.jpg</p:text>
  </p:cm>
  <p:cm authorId="2" dt="2021-01-10T12:18:40.408" idx="179">
    <p:pos x="3165" y="1712"/>
    <p:text>nombre de imagen
ver.jpg</p:text>
  </p:cm>
  <p:cm authorId="2" dt="2021-01-10T12:19:01.944" idx="180">
    <p:pos x="3251" y="3251"/>
    <p:text>nombre de imagen icononotas.jpg</p:text>
  </p:cm>
  <p:cm authorId="2" dt="2021-01-10T12:19:16.849" idx="181">
    <p:pos x="5391" y="1609"/>
    <p:text>nombre de imagen decisiones.jpg</p:text>
  </p:cm>
</p:cmLst>
</file>

<file path=ppt/comments/comment58.xml><?xml version="1.0" encoding="utf-8"?>
<p:cmLst xmlns:a="http://schemas.openxmlformats.org/drawingml/2006/main" xmlns:r="http://schemas.openxmlformats.org/officeDocument/2006/relationships" xmlns:p="http://schemas.openxmlformats.org/presentationml/2006/main">
  <p:cm authorId="2" dt="2021-01-10T12:17:33.412" idx="182">
    <p:pos x="3217" y="2486"/>
    <p:text>efecto tarjetas interactivas al pasar el mouse</p:text>
  </p:cm>
  <p:cm authorId="2" dt="2021-01-10T12:17:57.864" idx="183">
    <p:pos x="5779" y="3397"/>
    <p:text>nombre de imagen seleccion.jpg</p:text>
  </p:cm>
  <p:cm authorId="2" dt="2021-01-10T12:18:40.408" idx="184">
    <p:pos x="3165" y="1712"/>
    <p:text>nombre de imagen
ver.jpg</p:text>
  </p:cm>
  <p:cm authorId="2" dt="2021-01-10T12:19:01.944" idx="185">
    <p:pos x="3251" y="3251"/>
    <p:text>nombre de imagen icononotas.jpg</p:text>
  </p:cm>
  <p:cm authorId="2" dt="2021-01-10T12:19:16.849" idx="186">
    <p:pos x="5391" y="1609"/>
    <p:text>nombre de imagen decisiones.jpg</p:text>
  </p:cm>
</p:cmLst>
</file>

<file path=ppt/comments/comment59.xml><?xml version="1.0" encoding="utf-8"?>
<p:cmLst xmlns:a="http://schemas.openxmlformats.org/drawingml/2006/main" xmlns:r="http://schemas.openxmlformats.org/officeDocument/2006/relationships" xmlns:p="http://schemas.openxmlformats.org/presentationml/2006/main">
  <p:cm authorId="2" dt="2021-01-10T12:17:33.412" idx="187">
    <p:pos x="3217" y="2486"/>
    <p:text>efecto tarjetas interactivas al pasar el mouse</p:text>
  </p:cm>
  <p:cm authorId="2" dt="2021-01-10T12:17:57.864" idx="188">
    <p:pos x="5779" y="3397"/>
    <p:text>nombre de imagen seleccion.jpg</p:text>
  </p:cm>
  <p:cm authorId="2" dt="2021-01-10T12:18:40.408" idx="189">
    <p:pos x="3165" y="1712"/>
    <p:text>nombre de imagen
ver.jpg</p:text>
  </p:cm>
  <p:cm authorId="2" dt="2021-01-10T12:19:01.944" idx="190">
    <p:pos x="3251" y="3251"/>
    <p:text>nombre de imagen icononotas.jpg</p:text>
  </p:cm>
  <p:cm authorId="2" dt="2021-01-10T12:19:16.849" idx="191">
    <p:pos x="5391" y="1609"/>
    <p:text>nombre de imagen decisiones.jpg</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21-01-19T06:42:16.469" idx="405">
    <p:pos x="5934" y="1188"/>
    <p:text>nombre de imagen 
Curvabañera.png
se encuentra en el Drive</p:text>
  </p:cm>
</p:cmLst>
</file>

<file path=ppt/comments/comment60.xml><?xml version="1.0" encoding="utf-8"?>
<p:cmLst xmlns:a="http://schemas.openxmlformats.org/drawingml/2006/main" xmlns:r="http://schemas.openxmlformats.org/officeDocument/2006/relationships" xmlns:p="http://schemas.openxmlformats.org/presentationml/2006/main">
  <p:cm authorId="2" dt="2021-01-09T16:31:48.105" idx="192">
    <p:pos x="319" y="1678"/>
    <p:text>nombre de imagen 
soluciondeconflictos.jpg
tambien se puede descargar de: 
https://www.freepik.es/vector-premium/pensamiento-busqueda-idea-concepto-exito-empresarial_11173073.htm</p:text>
  </p:cm>
  <p:cm authorId="2" dt="2021-01-09T16:39:07.250" idx="193">
    <p:pos x="3415" y="2546"/>
    <p:text>al dar clic en los botones se desplaza ventana hacia abajo con efecto modal.</p:text>
  </p:cm>
</p:cmLst>
</file>

<file path=ppt/comments/comment61.xml><?xml version="1.0" encoding="utf-8"?>
<p:cmLst xmlns:a="http://schemas.openxmlformats.org/drawingml/2006/main" xmlns:r="http://schemas.openxmlformats.org/officeDocument/2006/relationships" xmlns:p="http://schemas.openxmlformats.org/presentationml/2006/main">
  <p:cm authorId="2" dt="2021-01-19T07:27:24.084" idx="408">
    <p:pos x="465" y="2236"/>
    <p:text>nombre de la imagen
infogramaetapas.png</p:text>
  </p:cm>
</p:cmLst>
</file>

<file path=ppt/comments/comment62.xml><?xml version="1.0" encoding="utf-8"?>
<p:cmLst xmlns:a="http://schemas.openxmlformats.org/drawingml/2006/main" xmlns:r="http://schemas.openxmlformats.org/officeDocument/2006/relationships" xmlns:p="http://schemas.openxmlformats.org/presentationml/2006/main">
  <p:cm authorId="2" dt="2021-01-10T14:30:32.907" idx="199">
    <p:pos x="414" y="2305"/>
    <p:text>la imagen se manda a diseño grafico
nombre de la imagen: infografiadesiciones.png</p:text>
  </p:cm>
  <p:cm authorId="2" dt="2021-01-10T14:30:56.918" idx="200">
    <p:pos x="3139" y="2030"/>
    <p:text>las piezas se mandan a diseño grafico
nombre etapa1.png</p:text>
  </p:cm>
</p:cmLst>
</file>

<file path=ppt/comments/comment63.xml><?xml version="1.0" encoding="utf-8"?>
<p:cmLst xmlns:a="http://schemas.openxmlformats.org/drawingml/2006/main" xmlns:r="http://schemas.openxmlformats.org/officeDocument/2006/relationships" xmlns:p="http://schemas.openxmlformats.org/presentationml/2006/main">
  <p:cm authorId="2" dt="2021-01-10T14:31:15.916" idx="201">
    <p:pos x="2967" y="2142"/>
    <p:text>LENOVO	10/01/2021
las piezas se mandan a diseño grafico
nombre etapa2.png</p:text>
  </p:cm>
</p:cmLst>
</file>

<file path=ppt/comments/comment64.xml><?xml version="1.0" encoding="utf-8"?>
<p:cmLst xmlns:a="http://schemas.openxmlformats.org/drawingml/2006/main" xmlns:r="http://schemas.openxmlformats.org/officeDocument/2006/relationships" xmlns:p="http://schemas.openxmlformats.org/presentationml/2006/main">
  <p:cm authorId="2" dt="2021-01-10T14:31:29.140" idx="202">
    <p:pos x="3131" y="2263"/>
    <p:text>LENOVO	10/01/2021
las piezas se mandan a diseño grafico
nombre etapa3.png</p:text>
  </p:cm>
</p:cmLst>
</file>

<file path=ppt/comments/comment65.xml><?xml version="1.0" encoding="utf-8"?>
<p:cmLst xmlns:a="http://schemas.openxmlformats.org/drawingml/2006/main" xmlns:r="http://schemas.openxmlformats.org/officeDocument/2006/relationships" xmlns:p="http://schemas.openxmlformats.org/presentationml/2006/main">
  <p:cm authorId="2" dt="2021-01-10T14:31:42.107" idx="203">
    <p:pos x="3079" y="2107"/>
    <p:text>LENOVO	10/01/2021
las piezas se mandan a diseño grafico
nombre etapa4.png</p:text>
  </p:cm>
</p:cmLst>
</file>

<file path=ppt/comments/comment66.xml><?xml version="1.0" encoding="utf-8"?>
<p:cmLst xmlns:a="http://schemas.openxmlformats.org/drawingml/2006/main" xmlns:r="http://schemas.openxmlformats.org/officeDocument/2006/relationships" xmlns:p="http://schemas.openxmlformats.org/presentationml/2006/main">
  <p:cm authorId="2" dt="2021-01-10T14:31:59.486" idx="204">
    <p:pos x="3122" y="2185"/>
    <p:text>LENOVO	10/01/2021
las piezas se mandan a diseño grafico
nombre etapa5.png</p:text>
  </p:cm>
</p:cmLst>
</file>

<file path=ppt/comments/comment67.xml><?xml version="1.0" encoding="utf-8"?>
<p:cmLst xmlns:a="http://schemas.openxmlformats.org/drawingml/2006/main" xmlns:r="http://schemas.openxmlformats.org/officeDocument/2006/relationships" xmlns:p="http://schemas.openxmlformats.org/presentationml/2006/main">
  <p:cm authorId="2" dt="2021-01-09T16:31:48.105" idx="205">
    <p:pos x="319" y="1678"/>
    <p:text>nombre de imagen 
soluciondeconflictos.jpg
tambien se puede descargar de: 
https://www.freepik.es/vector-premium/pensamiento-busqueda-idea-concepto-exito-empresarial_11173073.htm</p:text>
  </p:cm>
  <p:cm authorId="2" dt="2021-01-09T16:39:07.250" idx="206">
    <p:pos x="3415" y="2546"/>
    <p:text>al dar clic en los botones se desplaza ventana hacia abajo con efecto modal.</p:text>
  </p:cm>
</p:cmLst>
</file>

<file path=ppt/comments/comment68.xml><?xml version="1.0" encoding="utf-8"?>
<p:cmLst xmlns:a="http://schemas.openxmlformats.org/drawingml/2006/main" xmlns:r="http://schemas.openxmlformats.org/officeDocument/2006/relationships" xmlns:p="http://schemas.openxmlformats.org/presentationml/2006/main">
  <p:cm authorId="2" dt="2021-01-10T14:45:31.771" idx="207">
    <p:pos x="7231" y="2503"/>
    <p:text>la pieza se envia a contruir a diseño grafico
nombre: infografiatiposdedecisiones.png</p:text>
  </p:cm>
</p:cmLst>
</file>

<file path=ppt/comments/comment69.xml><?xml version="1.0" encoding="utf-8"?>
<p:cmLst xmlns:a="http://schemas.openxmlformats.org/drawingml/2006/main" xmlns:r="http://schemas.openxmlformats.org/officeDocument/2006/relationships" xmlns:p="http://schemas.openxmlformats.org/presentationml/2006/main">
  <p:cm authorId="2" dt="2021-01-10T15:47:32.188" idx="211">
    <p:pos x="6983" y="1712"/>
    <p:text>nombre de imagen
evaluaciono.jpg</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1-01-07T11:23:35.398" idx="50">
    <p:pos x="1584" y="2093"/>
    <p:text>al dar clic en cada botón se desplazará una ventana de arriba hacia abajo (efecto modal) con la información correspondiente. </p:text>
  </p:cm>
  <p:cm authorId="2" dt="2021-01-19T06:45:17.131" idx="406">
    <p:pos x="7033" y="1772"/>
    <p:text>imagen2.png</p:text>
  </p:cm>
</p:cmLst>
</file>

<file path=ppt/comments/comment70.xml><?xml version="1.0" encoding="utf-8"?>
<p:cmLst xmlns:a="http://schemas.openxmlformats.org/drawingml/2006/main" xmlns:r="http://schemas.openxmlformats.org/officeDocument/2006/relationships" xmlns:p="http://schemas.openxmlformats.org/presentationml/2006/main">
  <p:cm authorId="2" dt="2021-01-10T15:47:32.188" idx="213">
    <p:pos x="6983" y="1712"/>
    <p:text>nombre de imagen
evaluaciono.jpg</p:text>
  </p:cm>
</p:cmLst>
</file>

<file path=ppt/comments/comment71.xml><?xml version="1.0" encoding="utf-8"?>
<p:cmLst xmlns:a="http://schemas.openxmlformats.org/drawingml/2006/main" xmlns:r="http://schemas.openxmlformats.org/officeDocument/2006/relationships" xmlns:p="http://schemas.openxmlformats.org/presentationml/2006/main">
  <p:cm authorId="2" dt="2021-01-11T12:20:41.931" idx="215">
    <p:pos x="139" y="1970"/>
    <p:text>imagen se envia a diseño gráfico
nombre: mantenimiento1.png</p:text>
  </p:cm>
  <p:cm authorId="2" dt="2021-01-18T20:09:25.938" idx="382">
    <p:pos x="2005" y="2314"/>
    <p:text>imagen analisis0.png</p:text>
  </p:cm>
  <p:cm authorId="2" dt="2021-01-18T20:11:00.846" idx="383">
    <p:pos x="5142" y="2159"/>
    <p:text>imagen hojadevida.png</p:text>
  </p:cm>
  <p:cm authorId="2" dt="2021-01-18T20:11:57.937" idx="384">
    <p:pos x="2142" y="3088"/>
    <p:text>imagen plan.png</p:text>
  </p:cm>
  <p:cm authorId="2" dt="2021-01-18T20:12:57.942" idx="385">
    <p:pos x="5306" y="2950"/>
    <p:text>imagen
mantenimientoweb.png</p:text>
  </p:cm>
</p:cmLst>
</file>

<file path=ppt/comments/comment72.xml><?xml version="1.0" encoding="utf-8"?>
<p:cmLst xmlns:a="http://schemas.openxmlformats.org/drawingml/2006/main" xmlns:r="http://schemas.openxmlformats.org/officeDocument/2006/relationships" xmlns:p="http://schemas.openxmlformats.org/presentationml/2006/main">
  <p:cm authorId="2" dt="2021-01-11T12:20:41.931" idx="217">
    <p:pos x="139" y="1970"/>
    <p:text>imagen se envia a diseño gráfico
nombre: mantenimiento1.png</p:text>
  </p:cm>
</p:cmLst>
</file>

<file path=ppt/comments/comment73.xml><?xml version="1.0" encoding="utf-8"?>
<p:cmLst xmlns:a="http://schemas.openxmlformats.org/drawingml/2006/main" xmlns:r="http://schemas.openxmlformats.org/officeDocument/2006/relationships" xmlns:p="http://schemas.openxmlformats.org/presentationml/2006/main">
  <p:cm authorId="2" dt="2021-01-11T12:20:41.931" idx="218">
    <p:pos x="139" y="1970"/>
    <p:text>imagen se envia a diseño gráfico
nombre: mantenimiento1.png</p:text>
  </p:cm>
</p:cmLst>
</file>

<file path=ppt/comments/comment74.xml><?xml version="1.0" encoding="utf-8"?>
<p:cmLst xmlns:a="http://schemas.openxmlformats.org/drawingml/2006/main" xmlns:r="http://schemas.openxmlformats.org/officeDocument/2006/relationships" xmlns:p="http://schemas.openxmlformats.org/presentationml/2006/main">
  <p:cm authorId="2" dt="2021-01-11T12:20:41.931" idx="219">
    <p:pos x="139" y="1970"/>
    <p:text>imagen se envia a diseño gráfico
nombre: mantenimiento1.png</p:text>
  </p:cm>
</p:cmLst>
</file>

<file path=ppt/comments/comment75.xml><?xml version="1.0" encoding="utf-8"?>
<p:cmLst xmlns:a="http://schemas.openxmlformats.org/drawingml/2006/main" xmlns:r="http://schemas.openxmlformats.org/officeDocument/2006/relationships" xmlns:p="http://schemas.openxmlformats.org/presentationml/2006/main">
  <p:cm authorId="2" dt="2021-01-11T12:20:41.931" idx="220">
    <p:pos x="139" y="1970"/>
    <p:text>imagen se envia a diseño gráfico
nombre: mantenimiento1.png</p:text>
  </p:cm>
</p:cmLst>
</file>

<file path=ppt/comments/comment76.xml><?xml version="1.0" encoding="utf-8"?>
<p:cmLst xmlns:a="http://schemas.openxmlformats.org/drawingml/2006/main" xmlns:r="http://schemas.openxmlformats.org/officeDocument/2006/relationships" xmlns:p="http://schemas.openxmlformats.org/presentationml/2006/main">
  <p:cm authorId="2" dt="2021-01-11T12:20:41.931" idx="221">
    <p:pos x="139" y="1970"/>
    <p:text>imagen se envia a diseño gráfico
nombre: mantenimiento1.png</p:text>
  </p:cm>
</p:cmLst>
</file>

<file path=ppt/comments/comment77.xml><?xml version="1.0" encoding="utf-8"?>
<p:cmLst xmlns:a="http://schemas.openxmlformats.org/drawingml/2006/main" xmlns:r="http://schemas.openxmlformats.org/officeDocument/2006/relationships" xmlns:p="http://schemas.openxmlformats.org/presentationml/2006/main">
  <p:cm authorId="2" dt="2021-01-11T12:20:41.931" idx="222">
    <p:pos x="139" y="1970"/>
    <p:text>imagen se envia a diseño gráfico
nombre: mantenimiento1.png</p:text>
  </p:cm>
</p:cmLst>
</file>

<file path=ppt/comments/comment78.xml><?xml version="1.0" encoding="utf-8"?>
<p:cmLst xmlns:a="http://schemas.openxmlformats.org/drawingml/2006/main" xmlns:r="http://schemas.openxmlformats.org/officeDocument/2006/relationships" xmlns:p="http://schemas.openxmlformats.org/presentationml/2006/main">
  <p:cm authorId="2" dt="2021-01-11T12:20:41.931" idx="223">
    <p:pos x="139" y="1970"/>
    <p:text>imagen se envia a diseño gráfico
nombre: mantenimiento1.png</p:text>
  </p:cm>
</p:cmLst>
</file>

<file path=ppt/comments/comment79.xml><?xml version="1.0" encoding="utf-8"?>
<p:cmLst xmlns:a="http://schemas.openxmlformats.org/drawingml/2006/main" xmlns:r="http://schemas.openxmlformats.org/officeDocument/2006/relationships" xmlns:p="http://schemas.openxmlformats.org/presentationml/2006/main">
  <p:cm authorId="2" dt="2021-01-11T12:20:41.931" idx="225">
    <p:pos x="139" y="1970"/>
    <p:text>imagen se envia a diseño gráfico
nombre: mantenimiento1.png</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1-01-09T13:14:54.973" idx="52">
    <p:pos x="276" y="2115"/>
    <p:text>botones con efecto tarjetas desplegables.
se puede ver en https://drive.google.com/file/d/1YxbNrKQheHfvW6k2cMuWBXQi3KQr1v_r/view?usp=sharing
</p:text>
  </p:cm>
  <p:cm authorId="2" dt="2021-01-19T06:47:24.117" idx="407">
    <p:pos x="5194" y="1128"/>
    <p:text>nombre de imagen:
imagen3.png
esta en  el Drive</p:text>
  </p:cm>
</p:cmLst>
</file>

<file path=ppt/comments/comment80.xml><?xml version="1.0" encoding="utf-8"?>
<p:cmLst xmlns:a="http://schemas.openxmlformats.org/drawingml/2006/main" xmlns:r="http://schemas.openxmlformats.org/officeDocument/2006/relationships" xmlns:p="http://schemas.openxmlformats.org/presentationml/2006/main">
  <p:cm authorId="2" dt="2021-01-11T18:38:34.341" idx="226">
    <p:pos x="139" y="1970"/>
    <p:text>imagen se envia a diseño gráfico
nombre: mantenimiento2.png</p:text>
  </p:cm>
</p:cmLst>
</file>

<file path=ppt/comments/comment81.xml><?xml version="1.0" encoding="utf-8"?>
<p:cmLst xmlns:a="http://schemas.openxmlformats.org/drawingml/2006/main" xmlns:r="http://schemas.openxmlformats.org/officeDocument/2006/relationships" xmlns:p="http://schemas.openxmlformats.org/presentationml/2006/main">
  <p:cm authorId="2" dt="2021-01-11T18:43:09.380" idx="227">
    <p:pos x="139" y="1970"/>
    <p:text>imagen se envia a diseño gráfico
nombre: mantenimiento3.png</p:text>
  </p:cm>
</p:cmLst>
</file>

<file path=ppt/comments/comment82.xml><?xml version="1.0" encoding="utf-8"?>
<p:cmLst xmlns:a="http://schemas.openxmlformats.org/drawingml/2006/main" xmlns:r="http://schemas.openxmlformats.org/officeDocument/2006/relationships" xmlns:p="http://schemas.openxmlformats.org/presentationml/2006/main">
  <p:cm authorId="2" dt="2021-01-18T20:29:50.555" idx="386">
    <p:pos x="1471" y="1703"/>
    <p:text>inteligencia-artificial.png</p:text>
  </p:cm>
  <p:cm authorId="2" dt="2021-01-18T20:30:15.342" idx="387">
    <p:pos x="4446" y="1523"/>
    <p:text>mejoramiento.png</p:text>
  </p:cm>
  <p:cm authorId="2" dt="2021-01-18T20:30:42.368" idx="388">
    <p:pos x="3707" y="3242"/>
    <p:text>datos.png</p:text>
  </p:cm>
  <p:cm authorId="2" dt="2021-01-18T20:31:31.475" idx="389">
    <p:pos x="5417" y="2546"/>
    <p:text>placa de circuito.png</p:text>
  </p:cm>
  <p:cm authorId="2" dt="2021-01-19T07:53:39.701" idx="409">
    <p:pos x="182" y="2289"/>
    <p:text>nombre de imagen 
Conjunto electronico.png</p:text>
  </p:cm>
</p:cmLst>
</file>

<file path=ppt/comments/comment83.xml><?xml version="1.0" encoding="utf-8"?>
<p:cmLst xmlns:a="http://schemas.openxmlformats.org/drawingml/2006/main" xmlns:r="http://schemas.openxmlformats.org/officeDocument/2006/relationships" xmlns:p="http://schemas.openxmlformats.org/presentationml/2006/main">
  <p:cm authorId="2" dt="2021-01-12T08:28:00.005" idx="229">
    <p:pos x="7111" y="827"/>
    <p:text>Esta imagen es solo un ejemplo.
La imagen se envia a diseño grafico
nombre elementoselectronicos.png</p:text>
  </p:cm>
  <p:cm authorId="2" dt="2021-01-18T20:34:21.718" idx="390">
    <p:pos x="4523" y="1489"/>
    <p:text>electricidad.png</p:text>
  </p:cm>
</p:cmLst>
</file>

<file path=ppt/comments/comment84.xml><?xml version="1.0" encoding="utf-8"?>
<p:cmLst xmlns:a="http://schemas.openxmlformats.org/drawingml/2006/main" xmlns:r="http://schemas.openxmlformats.org/officeDocument/2006/relationships" xmlns:p="http://schemas.openxmlformats.org/presentationml/2006/main">
  <p:cm authorId="2" dt="2021-01-12T08:28:00.005" idx="230">
    <p:pos x="7111" y="827"/>
    <p:text>Esta imagen es solo un ejemplo.
La imagen se envia a diseño grafico
nombre elementoselectronicos.png</p:text>
  </p:cm>
</p:cmLst>
</file>

<file path=ppt/comments/comment85.xml><?xml version="1.0" encoding="utf-8"?>
<p:cmLst xmlns:a="http://schemas.openxmlformats.org/drawingml/2006/main" xmlns:r="http://schemas.openxmlformats.org/officeDocument/2006/relationships" xmlns:p="http://schemas.openxmlformats.org/presentationml/2006/main">
  <p:cm authorId="2" dt="2021-01-19T07:56:39.742" idx="410">
    <p:pos x="5085" y="1748"/>
    <p:text>nombre de imagen
corrientealterna.png</p:text>
  </p:cm>
</p:cmLst>
</file>

<file path=ppt/comments/comment86.xml><?xml version="1.0" encoding="utf-8"?>
<p:cmLst xmlns:a="http://schemas.openxmlformats.org/drawingml/2006/main" xmlns:r="http://schemas.openxmlformats.org/officeDocument/2006/relationships" xmlns:p="http://schemas.openxmlformats.org/presentationml/2006/main">
  <p:cm authorId="2" dt="2021-01-12T08:28:00.005" idx="232">
    <p:pos x="7111" y="827"/>
    <p:text>Esta imagen es solo un ejemplo.
La imagen se envia a diseño grafico
nombre elementoselectronicos.png</p:text>
  </p:cm>
</p:cmLst>
</file>

<file path=ppt/comments/comment87.xml><?xml version="1.0" encoding="utf-8"?>
<p:cmLst xmlns:a="http://schemas.openxmlformats.org/drawingml/2006/main" xmlns:r="http://schemas.openxmlformats.org/officeDocument/2006/relationships" xmlns:p="http://schemas.openxmlformats.org/presentationml/2006/main">
  <p:cm authorId="2" dt="2021-01-19T07:57:38.594" idx="411">
    <p:pos x="5461" y="1847"/>
    <p:text>nombre de imagen
corrientecontinua.png</p:text>
  </p:cm>
</p:cmLst>
</file>

<file path=ppt/comments/comment88.xml><?xml version="1.0" encoding="utf-8"?>
<p:cmLst xmlns:a="http://schemas.openxmlformats.org/drawingml/2006/main" xmlns:r="http://schemas.openxmlformats.org/officeDocument/2006/relationships" xmlns:p="http://schemas.openxmlformats.org/presentationml/2006/main">
  <p:cm authorId="2" dt="2021-01-12T08:28:00.005" idx="233">
    <p:pos x="7111" y="827"/>
    <p:text>Esta imagen es solo un ejemplo.
La imagen se envia a diseño grafico
nombre elementoselectronicos.png</p:text>
  </p:cm>
</p:cmLst>
</file>

<file path=ppt/comments/comment89.xml><?xml version="1.0" encoding="utf-8"?>
<p:cmLst xmlns:a="http://schemas.openxmlformats.org/drawingml/2006/main" xmlns:r="http://schemas.openxmlformats.org/officeDocument/2006/relationships" xmlns:p="http://schemas.openxmlformats.org/presentationml/2006/main">
  <p:cm authorId="2" dt="2021-01-18T20:40:18.715" idx="391">
    <p:pos x="371" y="1686"/>
    <p:text>circuitos.png</p:text>
  </p:cm>
  <p:cm authorId="2" dt="2021-01-18T20:41:57.770" idx="392">
    <p:pos x="6560" y="1437"/>
    <p:text>pinza multifuncional.png</p:text>
  </p:cm>
  <p:cm authorId="2" dt="2021-01-18T20:43:12.983" idx="393">
    <p:pos x="7128" y="2460"/>
    <p:text>multimetro.png</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21-01-07T11:59:31.047" idx="53">
    <p:pos x="276" y="2115"/>
    <p:text>botones con efecto tarjetas desplegables.</p:text>
  </p:cm>
</p:cmLst>
</file>

<file path=ppt/comments/comment90.xml><?xml version="1.0" encoding="utf-8"?>
<p:cmLst xmlns:a="http://schemas.openxmlformats.org/drawingml/2006/main" xmlns:r="http://schemas.openxmlformats.org/officeDocument/2006/relationships" xmlns:p="http://schemas.openxmlformats.org/presentationml/2006/main">
  <p:cm authorId="2" dt="2021-01-12T08:28:00.005" idx="234">
    <p:pos x="7111" y="827"/>
    <p:text>Esta imagen es solo un ejemplo.
La imagen se envia a diseño grafico
nombre elementoselectronicos.png</p:text>
  </p:cm>
</p:cmLst>
</file>

<file path=ppt/comments/comment91.xml><?xml version="1.0" encoding="utf-8"?>
<p:cmLst xmlns:a="http://schemas.openxmlformats.org/drawingml/2006/main" xmlns:r="http://schemas.openxmlformats.org/officeDocument/2006/relationships" xmlns:p="http://schemas.openxmlformats.org/presentationml/2006/main">
  <p:cm authorId="2" dt="2021-01-13T07:20:38.869" idx="235">
    <p:pos x="3827" y="1884"/>
    <p:text>efecto slider
ejemplo en http://drive.google.com/file/d/1ZCttMQZtdQXYesw3nFeaCE-a95HEvql/view?usp=sharing 
</p:text>
  </p:cm>
  <p:cm authorId="2" dt="2021-01-18T20:44:47.553" idx="394">
    <p:pos x="6560" y="2375"/>
    <p:text>circuitoelectronico.jpg</p:text>
  </p:cm>
</p:cmLst>
</file>

<file path=ppt/comments/comment92.xml><?xml version="1.0" encoding="utf-8"?>
<p:cmLst xmlns:a="http://schemas.openxmlformats.org/drawingml/2006/main" xmlns:r="http://schemas.openxmlformats.org/officeDocument/2006/relationships" xmlns:p="http://schemas.openxmlformats.org/presentationml/2006/main">
  <p:cm authorId="2" dt="2021-01-13T07:20:38.869" idx="242">
    <p:pos x="3827" y="1884"/>
    <p:text>efecto slider
ejemplo en http://drive.google.com/file/d/1ZCttMQZtdQXYesw3nFeaCE-a95HEvql/view?usp=sharing 
</p:text>
  </p:cm>
</p:cmLst>
</file>

<file path=ppt/comments/comment93.xml><?xml version="1.0" encoding="utf-8"?>
<p:cmLst xmlns:a="http://schemas.openxmlformats.org/drawingml/2006/main" xmlns:r="http://schemas.openxmlformats.org/officeDocument/2006/relationships" xmlns:p="http://schemas.openxmlformats.org/presentationml/2006/main">
  <p:cm authorId="2" dt="2021-01-13T07:20:38.869" idx="243">
    <p:pos x="3827" y="1884"/>
    <p:text>efecto slider
ejemplo en http://drive.google.com/file/d/1ZCttMQZtdQXYesw3nFeaCE-a95HEvql/view?usp=sharing 
</p:text>
  </p:cm>
</p:cmLst>
</file>

<file path=ppt/comments/comment94.xml><?xml version="1.0" encoding="utf-8"?>
<p:cmLst xmlns:a="http://schemas.openxmlformats.org/drawingml/2006/main" xmlns:r="http://schemas.openxmlformats.org/officeDocument/2006/relationships" xmlns:p="http://schemas.openxmlformats.org/presentationml/2006/main">
  <p:cm authorId="2" dt="2021-01-13T07:20:38.869" idx="244">
    <p:pos x="3827" y="1884"/>
    <p:text>efecto slider
ejemplo en http://drive.google.com/file/d/1ZCttMQZtdQXYesw3nFeaCE-a95HEvql/view?usp=sharing 
</p:text>
  </p:cm>
</p:cmLst>
</file>

<file path=ppt/comments/comment95.xml><?xml version="1.0" encoding="utf-8"?>
<p:cmLst xmlns:a="http://schemas.openxmlformats.org/drawingml/2006/main" xmlns:r="http://schemas.openxmlformats.org/officeDocument/2006/relationships" xmlns:p="http://schemas.openxmlformats.org/presentationml/2006/main">
  <p:cm authorId="2" dt="2021-01-13T07:20:38.869" idx="245">
    <p:pos x="3827" y="1884"/>
    <p:text>efecto slider
ejemplo en http://drive.google.com/file/d/1ZCttMQZtdQXYesw3nFeaCE-a95HEvql/view?usp=sharing 
</p:text>
  </p:cm>
</p:cmLst>
</file>

<file path=ppt/comments/comment96.xml><?xml version="1.0" encoding="utf-8"?>
<p:cmLst xmlns:a="http://schemas.openxmlformats.org/drawingml/2006/main" xmlns:r="http://schemas.openxmlformats.org/officeDocument/2006/relationships" xmlns:p="http://schemas.openxmlformats.org/presentationml/2006/main">
  <p:cm authorId="2" dt="2021-01-12T08:28:00.005" idx="240">
    <p:pos x="7111" y="827"/>
    <p:text>Esta imagen es solo un ejemplo.
La imagen se envia a diseño grafico
nombre elementoselectronicos.png</p:text>
  </p:cm>
</p:cmLst>
</file>

<file path=ppt/comments/comment97.xml><?xml version="1.0" encoding="utf-8"?>
<p:cmLst xmlns:a="http://schemas.openxmlformats.org/drawingml/2006/main" xmlns:r="http://schemas.openxmlformats.org/officeDocument/2006/relationships" xmlns:p="http://schemas.openxmlformats.org/presentationml/2006/main">
  <p:cm authorId="2" dt="2021-01-19T08:00:02.764" idx="395">
    <p:pos x="4867" y="3131"/>
    <p:text>software.png</p:text>
  </p:cm>
</p:cmLst>
</file>

<file path=ppt/comments/comment98.xml><?xml version="1.0" encoding="utf-8"?>
<p:cmLst xmlns:a="http://schemas.openxmlformats.org/drawingml/2006/main" xmlns:r="http://schemas.openxmlformats.org/officeDocument/2006/relationships" xmlns:p="http://schemas.openxmlformats.org/presentationml/2006/main">
  <p:cm authorId="2" dt="2021-01-18T20:47:49.372" idx="396">
    <p:pos x="638" y="1729"/>
    <p:text>logo1</p:text>
  </p:cm>
  <p:cm authorId="2" dt="2021-01-18T20:48:31.767" idx="398">
    <p:pos x="6904" y="1764"/>
    <p:text>logo5.png</p:text>
  </p:cm>
  <p:cm authorId="2" dt="2021-01-19T08:04:54.446" idx="397">
    <p:pos x="4040" y="1700"/>
    <p:text>
logo3</p:text>
  </p:cm>
</p:cmLst>
</file>

<file path=ppt/comments/comment99.xml><?xml version="1.0" encoding="utf-8"?>
<p:cmLst xmlns:a="http://schemas.openxmlformats.org/drawingml/2006/main" xmlns:r="http://schemas.openxmlformats.org/officeDocument/2006/relationships" xmlns:p="http://schemas.openxmlformats.org/presentationml/2006/main">
  <p:cm authorId="2" dt="2021-01-18T20:48:53.660" idx="399">
    <p:pos x="767" y="1807"/>
    <p:text>logo4</p:text>
  </p:cm>
  <p:cm authorId="2" dt="2021-01-18T20:49:10.434" idx="400">
    <p:pos x="4979" y="1730"/>
    <p:text>logo 2.png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V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E23022-4A85-465A-BDD9-CCD4232C2B11}" type="datetimeFigureOut">
              <a:rPr lang="es-VE" smtClean="0"/>
              <a:t>23/5/2021</a:t>
            </a:fld>
            <a:endParaRPr lang="es-VE"/>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V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V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V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17EE3-812A-422F-97C6-7BD4025C1004}" type="slidenum">
              <a:rPr lang="es-VE" smtClean="0"/>
              <a:t>‹Nº›</a:t>
            </a:fld>
            <a:endParaRPr lang="es-VE"/>
          </a:p>
        </p:txBody>
      </p:sp>
    </p:spTree>
    <p:extLst>
      <p:ext uri="{BB962C8B-B14F-4D97-AF65-F5344CB8AC3E}">
        <p14:creationId xmlns:p14="http://schemas.microsoft.com/office/powerpoint/2010/main" val="244315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1</a:t>
            </a:fld>
            <a:endParaRPr lang="es-VE"/>
          </a:p>
        </p:txBody>
      </p:sp>
    </p:spTree>
    <p:extLst>
      <p:ext uri="{BB962C8B-B14F-4D97-AF65-F5344CB8AC3E}">
        <p14:creationId xmlns:p14="http://schemas.microsoft.com/office/powerpoint/2010/main" val="3743547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43</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45</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47</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49</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51</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33</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34</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35</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36</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37</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38</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39</a:t>
            </a:fld>
            <a:endParaRPr lang="es-VE"/>
          </a:p>
        </p:txBody>
      </p:sp>
    </p:spTree>
    <p:extLst>
      <p:ext uri="{BB962C8B-B14F-4D97-AF65-F5344CB8AC3E}">
        <p14:creationId xmlns:p14="http://schemas.microsoft.com/office/powerpoint/2010/main" val="419756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AE817EE3-812A-422F-97C6-7BD4025C1004}" type="slidenum">
              <a:rPr lang="es-VE" smtClean="0"/>
              <a:t>41</a:t>
            </a:fld>
            <a:endParaRPr lang="es-VE"/>
          </a:p>
        </p:txBody>
      </p:sp>
    </p:spTree>
    <p:extLst>
      <p:ext uri="{BB962C8B-B14F-4D97-AF65-F5344CB8AC3E}">
        <p14:creationId xmlns:p14="http://schemas.microsoft.com/office/powerpoint/2010/main" val="419756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Rectángulo 8"/>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p:cNvSpPr>
            <a:spLocks noGrp="1"/>
          </p:cNvSpPr>
          <p:nvPr>
            <p:ph type="body" orient="vert" idx="1" hasCustomPrompt="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8E066A06-1327-4778-89A5-DD063AA7295C}" type="datetimeFigureOut">
              <a:rPr lang="es-ES" smtClean="0"/>
              <a:t>23/05/2021</a:t>
            </a:fld>
            <a:endParaRPr lang="es-ES"/>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20F01D05-6CD5-490B-AB6C-D479BCA20555}"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0" y="-1"/>
            <a:ext cx="12188700" cy="6859857"/>
          </a:xfrm>
          <a:prstGeom prst="rect">
            <a:avLst/>
          </a:prstGeom>
        </p:spPr>
      </p:pic>
      <p:sp>
        <p:nvSpPr>
          <p:cNvPr id="23" name="Rectángulo 22"/>
          <p:cNvSpPr/>
          <p:nvPr userDrawn="1"/>
        </p:nvSpPr>
        <p:spPr>
          <a:xfrm>
            <a:off x="6096000" y="309700"/>
            <a:ext cx="5854046"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n 24"/>
          <p:cNvPicPr>
            <a:picLocks noChangeAspect="1"/>
          </p:cNvPicPr>
          <p:nvPr userDrawn="1"/>
        </p:nvPicPr>
        <p:blipFill rotWithShape="1">
          <a:blip r:embed="rId3">
            <a:extLst>
              <a:ext uri="{28A0092B-C50C-407E-A947-70E740481C1C}">
                <a14:useLocalDpi xmlns:a14="http://schemas.microsoft.com/office/drawing/2010/main" val="0"/>
              </a:ext>
            </a:extLst>
          </a:blip>
          <a:srcRect l="47650" r="1957" b="82087"/>
          <a:stretch>
            <a:fillRect/>
          </a:stretch>
        </p:blipFill>
        <p:spPr>
          <a:xfrm>
            <a:off x="5800672" y="0"/>
            <a:ext cx="6146276" cy="1228436"/>
          </a:xfrm>
          <a:prstGeom prst="rect">
            <a:avLst/>
          </a:prstGeom>
        </p:spPr>
      </p:pic>
      <p:sp>
        <p:nvSpPr>
          <p:cNvPr id="27" name="Rectángulo 26"/>
          <p:cNvSpPr/>
          <p:nvPr userDrawn="1"/>
        </p:nvSpPr>
        <p:spPr>
          <a:xfrm>
            <a:off x="7204364" y="3260436"/>
            <a:ext cx="4008581" cy="2373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esquinas redondeadas 2"/>
          <p:cNvSpPr/>
          <p:nvPr userDrawn="1"/>
        </p:nvSpPr>
        <p:spPr>
          <a:xfrm>
            <a:off x="6742545" y="1671782"/>
            <a:ext cx="4996873" cy="109248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Marcador de texto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p:cNvSpPr>
            <a:spLocks noGrp="1"/>
          </p:cNvSpPr>
          <p:nvPr>
            <p:ph sz="half" idx="1" hasCustomPrompt="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p:cNvSpPr>
            <a:spLocks noGrp="1"/>
          </p:cNvSpPr>
          <p:nvPr>
            <p:ph sz="half" idx="2" hasCustomPrompt="1"/>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Marcador de número de diapositiva 8"/>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Marcador de número de diapositiva 4"/>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Marcador de número de diapositiva 3"/>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a:xfrm>
            <a:off x="838200" y="6356350"/>
            <a:ext cx="2743200" cy="365125"/>
          </a:xfrm>
          <a:prstGeom prst="rect">
            <a:avLst/>
          </a:prstGeom>
        </p:spPr>
        <p:txBody>
          <a:bodyPr/>
          <a:lstStyle/>
          <a:p>
            <a:fld id="{1DB81DC5-DB06-4291-89CA-B2341803E14E}" type="datetimeFigureOut">
              <a:rPr lang="en-US" smtClean="0"/>
              <a:t>5/23/2021</a:t>
            </a:fld>
            <a:endParaRPr lang="en-US"/>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Marcador de número de diapositiva 6"/>
          <p:cNvSpPr>
            <a:spLocks noGrp="1"/>
          </p:cNvSpPr>
          <p:nvPr>
            <p:ph type="sldNum" sz="quarter" idx="12"/>
          </p:nvPr>
        </p:nvSpPr>
        <p:spPr>
          <a:xfrm>
            <a:off x="8610600" y="6356350"/>
            <a:ext cx="2743200" cy="365125"/>
          </a:xfrm>
          <a:prstGeom prst="rect">
            <a:avLst/>
          </a:prstGeom>
        </p:spPr>
        <p:txBody>
          <a:bodyPr/>
          <a:lstStyle/>
          <a:p>
            <a:fld id="{8E0B5B74-F5A1-4F0A-A5A5-A544649B2C3E}"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699" y="0"/>
            <a:ext cx="12184601" cy="6858000"/>
          </a:xfrm>
          <a:prstGeom prst="rect">
            <a:avLst/>
          </a:prstGeom>
        </p:spPr>
      </p:pic>
      <p:sp>
        <p:nvSpPr>
          <p:cNvPr id="10" name="Rectángulo 9"/>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jpg"/><Relationship Id="rId1" Type="http://schemas.openxmlformats.org/officeDocument/2006/relationships/slideLayout" Target="../slideLayouts/slideLayout12.xml"/><Relationship Id="rId4" Type="http://schemas.openxmlformats.org/officeDocument/2006/relationships/comments" Target="../comments/comment67.xml"/></Relationships>
</file>

<file path=ppt/slides/_rels/slide102.xml.rels><?xml version="1.0" encoding="UTF-8" standalone="yes"?>
<Relationships xmlns="http://schemas.openxmlformats.org/package/2006/relationships"><Relationship Id="rId3" Type="http://schemas.openxmlformats.org/officeDocument/2006/relationships/comments" Target="../comments/comment68.xm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69.xml"/></Relationships>
</file>

<file path=ppt/slides/_rels/slide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70.xml"/></Relationships>
</file>

<file path=ppt/slides/_rels/slide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comments" Target="../comments/comment3.xml"/><Relationship Id="rId5" Type="http://schemas.openxmlformats.org/officeDocument/2006/relationships/image" Target="../media/image5.png"/><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8" Type="http://schemas.openxmlformats.org/officeDocument/2006/relationships/comments" Target="../comments/comment71.xml"/><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s>
</file>

<file path=ppt/slides/_rels/slide117.xml.rels><?xml version="1.0" encoding="UTF-8" standalone="yes"?>
<Relationships xmlns="http://schemas.openxmlformats.org/package/2006/relationships"><Relationship Id="rId8" Type="http://schemas.openxmlformats.org/officeDocument/2006/relationships/comments" Target="../comments/comment72.xml"/><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8" Type="http://schemas.openxmlformats.org/officeDocument/2006/relationships/comments" Target="../comments/comment73.xm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9.xml.rels><?xml version="1.0" encoding="UTF-8" standalone="yes"?>
<Relationships xmlns="http://schemas.openxmlformats.org/package/2006/relationships"><Relationship Id="rId8" Type="http://schemas.openxmlformats.org/officeDocument/2006/relationships/comments" Target="../comments/comment74.xml"/><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8" Type="http://schemas.openxmlformats.org/officeDocument/2006/relationships/comments" Target="../comments/comment75.xm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1.xml.rels><?xml version="1.0" encoding="UTF-8" standalone="yes"?>
<Relationships xmlns="http://schemas.openxmlformats.org/package/2006/relationships"><Relationship Id="rId8" Type="http://schemas.openxmlformats.org/officeDocument/2006/relationships/comments" Target="../comments/comment76.xml"/><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6.png"/></Relationships>
</file>

<file path=ppt/slides/_rels/slide122.xml.rels><?xml version="1.0" encoding="UTF-8" standalone="yes"?>
<Relationships xmlns="http://schemas.openxmlformats.org/package/2006/relationships"><Relationship Id="rId8" Type="http://schemas.openxmlformats.org/officeDocument/2006/relationships/comments" Target="../comments/comment77.xm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3.xml.rels><?xml version="1.0" encoding="UTF-8" standalone="yes"?>
<Relationships xmlns="http://schemas.openxmlformats.org/package/2006/relationships"><Relationship Id="rId8" Type="http://schemas.openxmlformats.org/officeDocument/2006/relationships/comments" Target="../comments/comment78.xm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8" Type="http://schemas.openxmlformats.org/officeDocument/2006/relationships/comments" Target="../comments/comment79.xml"/><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image" Target="../media/image45.jp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80.xml"/></Relationships>
</file>

<file path=ppt/slides/_rels/slide1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81.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comments" Target="../comments/comment4.xml"/><Relationship Id="rId5" Type="http://schemas.openxmlformats.org/officeDocument/2006/relationships/image" Target="../media/image16.jp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comments" Target="../comments/comment82.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jpg"/><Relationship Id="rId1" Type="http://schemas.openxmlformats.org/officeDocument/2006/relationships/slideLayout" Target="../slideLayouts/slideLayout12.xml"/><Relationship Id="rId5" Type="http://schemas.openxmlformats.org/officeDocument/2006/relationships/comments" Target="../comments/comment83.xml"/><Relationship Id="rId4" Type="http://schemas.openxmlformats.org/officeDocument/2006/relationships/image" Target="../media/image55.jp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jpg"/><Relationship Id="rId1" Type="http://schemas.openxmlformats.org/officeDocument/2006/relationships/slideLayout" Target="../slideLayouts/slideLayout12.xml"/><Relationship Id="rId4" Type="http://schemas.openxmlformats.org/officeDocument/2006/relationships/comments" Target="../comments/comment84.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jpg"/><Relationship Id="rId1" Type="http://schemas.openxmlformats.org/officeDocument/2006/relationships/slideLayout" Target="../slideLayouts/slideLayout12.xml"/><Relationship Id="rId5" Type="http://schemas.openxmlformats.org/officeDocument/2006/relationships/comments" Target="../comments/comment85.xml"/><Relationship Id="rId4" Type="http://schemas.openxmlformats.org/officeDocument/2006/relationships/image" Target="../media/image56.png"/></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jpg"/><Relationship Id="rId1" Type="http://schemas.openxmlformats.org/officeDocument/2006/relationships/slideLayout" Target="../slideLayouts/slideLayout12.xml"/><Relationship Id="rId4" Type="http://schemas.openxmlformats.org/officeDocument/2006/relationships/comments" Target="../comments/comment86.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jpg"/><Relationship Id="rId1" Type="http://schemas.openxmlformats.org/officeDocument/2006/relationships/slideLayout" Target="../slideLayouts/slideLayout12.xml"/><Relationship Id="rId5" Type="http://schemas.openxmlformats.org/officeDocument/2006/relationships/comments" Target="../comments/comment87.xml"/><Relationship Id="rId4" Type="http://schemas.openxmlformats.org/officeDocument/2006/relationships/image" Target="../media/image57.png"/></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comments" Target="../comments/comment88.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comments" Target="../comments/comment89.xml"/><Relationship Id="rId5" Type="http://schemas.openxmlformats.org/officeDocument/2006/relationships/image" Target="../media/image60.png"/><Relationship Id="rId4" Type="http://schemas.openxmlformats.org/officeDocument/2006/relationships/image" Target="../media/image59.png"/></Relationships>
</file>

<file path=ppt/slides/_rels/slide1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4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comments" Target="../comments/comment90.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91.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92.xml"/><Relationship Id="rId4" Type="http://schemas.openxmlformats.org/officeDocument/2006/relationships/image" Target="../media/image540.png"/></Relationships>
</file>

<file path=ppt/slides/_rels/slide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93.xml"/><Relationship Id="rId4" Type="http://schemas.openxmlformats.org/officeDocument/2006/relationships/image" Target="../media/image55.png"/></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94.xml"/><Relationship Id="rId4" Type="http://schemas.openxmlformats.org/officeDocument/2006/relationships/image" Target="../media/image560.png"/></Relationships>
</file>

<file path=ppt/slides/_rels/slide1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95.xml"/></Relationships>
</file>

<file path=ppt/slides/_rels/slide14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comments" Target="../comments/comment96.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jpg"/><Relationship Id="rId1" Type="http://schemas.openxmlformats.org/officeDocument/2006/relationships/slideLayout" Target="../slideLayouts/slideLayout12.xml"/><Relationship Id="rId4" Type="http://schemas.openxmlformats.org/officeDocument/2006/relationships/comments" Target="../comments/comment97.xml"/></Relationships>
</file>

<file path=ppt/slides/_rels/slide1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comments" Target="../comments/comment98.xml"/><Relationship Id="rId5" Type="http://schemas.openxmlformats.org/officeDocument/2006/relationships/image" Target="../media/image65.png"/><Relationship Id="rId4" Type="http://schemas.openxmlformats.org/officeDocument/2006/relationships/image" Target="../media/image64.png"/></Relationships>
</file>

<file path=ppt/slides/_rels/slide1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99.xml"/><Relationship Id="rId4" Type="http://schemas.openxmlformats.org/officeDocument/2006/relationships/image" Target="../media/image67.jpeg"/></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 Id="rId4" Type="http://schemas.openxmlformats.org/officeDocument/2006/relationships/comments" Target="../comments/comment100.xml"/></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 Id="rId4" Type="http://schemas.openxmlformats.org/officeDocument/2006/relationships/comments" Target="../comments/comment101.xm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0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03.xml"/></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comments" Target="../comments/comment5.xml"/><Relationship Id="rId5" Type="http://schemas.openxmlformats.org/officeDocument/2006/relationships/image" Target="../media/image16.jpg"/><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 Id="rId4" Type="http://schemas.openxmlformats.org/officeDocument/2006/relationships/comments" Target="../comments/comment104.xml"/></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g"/><Relationship Id="rId1" Type="http://schemas.openxmlformats.org/officeDocument/2006/relationships/slideLayout" Target="../slideLayouts/slideLayout12.xml"/><Relationship Id="rId4" Type="http://schemas.openxmlformats.org/officeDocument/2006/relationships/comments" Target="../comments/comment105.xml"/></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comments" Target="../comments/comment106.xml"/></Relationships>
</file>

<file path=ppt/slides/_rels/slide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1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comments" Target="../comments/comment6.xml"/><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jpg"/></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comments" Target="../comments/comment107.xml"/></Relationships>
</file>

<file path=ppt/slides/_rels/slide1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comments" Target="../comments/comment108.xml"/></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comments" Target="../comments/comment109.xml"/></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comments" Target="../comments/comment110.xml"/></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comments" Target="../comments/comment111.xml"/></Relationships>
</file>

<file path=ppt/slides/_rels/slide1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5" Type="http://schemas.openxmlformats.org/officeDocument/2006/relationships/comments" Target="../comments/comment112.xml"/><Relationship Id="rId4" Type="http://schemas.openxmlformats.org/officeDocument/2006/relationships/image" Target="../media/image5.png"/></Relationships>
</file>

<file path=ppt/slides/_rels/slide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0.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0.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13.xml"/></Relationships>
</file>

<file path=ppt/slides/_rels/slide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1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comments" Target="../comments/comment114.xm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00.png"/></Relationships>
</file>

<file path=ppt/slides/_rels/slide18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1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comments" Target="../comments/comment115.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7.png"/><Relationship Id="rId5" Type="http://schemas.microsoft.com/office/2007/relationships/hdphoto" Target="../media/hdphoto4.wdp"/><Relationship Id="rId4" Type="http://schemas.openxmlformats.org/officeDocument/2006/relationships/image" Target="../media/image76.png"/></Relationships>
</file>

<file path=ppt/slides/_rels/slide1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50.png"/><Relationship Id="rId5" Type="http://schemas.microsoft.com/office/2007/relationships/hdphoto" Target="../media/hdphoto4.wdp"/><Relationship Id="rId4" Type="http://schemas.openxmlformats.org/officeDocument/2006/relationships/image" Target="../media/image76.png"/></Relationships>
</file>

<file path=ppt/slides/_rels/slide19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16.xml"/><Relationship Id="rId2" Type="http://schemas.openxmlformats.org/officeDocument/2006/relationships/image" Target="../media/image78.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76.png"/><Relationship Id="rId4" Type="http://schemas.openxmlformats.org/officeDocument/2006/relationships/image" Target="../media/image75.png"/></Relationships>
</file>

<file path=ppt/slides/_rels/slide1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76.png"/></Relationships>
</file>

<file path=ppt/slides/_rels/slide1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76.png"/></Relationships>
</file>

<file path=ppt/slides/_rels/slide1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70.png"/><Relationship Id="rId5" Type="http://schemas.microsoft.com/office/2007/relationships/hdphoto" Target="../media/hdphoto4.wdp"/><Relationship Id="rId4" Type="http://schemas.openxmlformats.org/officeDocument/2006/relationships/image" Target="../media/image76.png"/></Relationships>
</file>

<file path=ppt/slides/_rels/slide1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80.png"/><Relationship Id="rId5" Type="http://schemas.microsoft.com/office/2007/relationships/hdphoto" Target="../media/hdphoto4.wdp"/><Relationship Id="rId4" Type="http://schemas.openxmlformats.org/officeDocument/2006/relationships/image" Target="../media/image76.png"/></Relationships>
</file>

<file path=ppt/slides/_rels/slide1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90.png"/><Relationship Id="rId5" Type="http://schemas.microsoft.com/office/2007/relationships/hdphoto" Target="../media/hdphoto4.wdp"/><Relationship Id="rId4" Type="http://schemas.openxmlformats.org/officeDocument/2006/relationships/image" Target="../media/image76.png"/></Relationships>
</file>

<file path=ppt/slides/_rels/slide2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76.png"/></Relationships>
</file>

<file path=ppt/slides/_rels/slide2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17.xml"/><Relationship Id="rId2" Type="http://schemas.openxmlformats.org/officeDocument/2006/relationships/image" Target="../media/image79.jpe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76.png"/><Relationship Id="rId4" Type="http://schemas.openxmlformats.org/officeDocument/2006/relationships/image" Target="../media/image75.png"/></Relationships>
</file>

<file path=ppt/slides/_rels/slide2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76.png"/></Relationships>
</file>

<file path=ppt/slides/_rels/slide20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comments" Target="../comments/comment118.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80.png"/><Relationship Id="rId5" Type="http://schemas.microsoft.com/office/2007/relationships/hdphoto" Target="../media/hdphoto4.wdp"/><Relationship Id="rId4" Type="http://schemas.openxmlformats.org/officeDocument/2006/relationships/image" Target="../media/image76.png"/></Relationships>
</file>

<file path=ppt/slides/_rels/slide2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4.wdp"/></Relationships>
</file>

<file path=ppt/slides/_rels/slide2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5.png"/><Relationship Id="rId4" Type="http://schemas.microsoft.com/office/2007/relationships/hdphoto" Target="../media/hdphoto4.wdp"/></Relationships>
</file>

<file path=ppt/slides/_rels/slide2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5.png"/><Relationship Id="rId4" Type="http://schemas.microsoft.com/office/2007/relationships/hdphoto" Target="../media/hdphoto4.wdp"/></Relationships>
</file>

<file path=ppt/slides/_rels/slide2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5.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2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5" Type="http://schemas.openxmlformats.org/officeDocument/2006/relationships/image" Target="../media/image5.png"/><Relationship Id="rId4" Type="http://schemas.microsoft.com/office/2007/relationships/hdphoto" Target="../media/hdphoto4.wdp"/></Relationships>
</file>

<file path=ppt/slides/_rels/slide2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1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comments" Target="../comments/comment119.xml"/><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81.png"/><Relationship Id="rId5" Type="http://schemas.microsoft.com/office/2007/relationships/hdphoto" Target="../media/hdphoto4.wdp"/><Relationship Id="rId4" Type="http://schemas.openxmlformats.org/officeDocument/2006/relationships/image" Target="../media/image76.png"/></Relationships>
</file>

<file path=ppt/slides/_rels/slide2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20.xml"/><Relationship Id="rId2" Type="http://schemas.openxmlformats.org/officeDocument/2006/relationships/image" Target="../media/image85.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76.png"/><Relationship Id="rId4" Type="http://schemas.openxmlformats.org/officeDocument/2006/relationships/image" Target="../media/image75.png"/></Relationships>
</file>

<file path=ppt/slides/_rels/slide2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5.png"/></Relationships>
</file>

<file path=ppt/slides/_rels/slide2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5.png"/><Relationship Id="rId4" Type="http://schemas.openxmlformats.org/officeDocument/2006/relationships/image" Target="../media/image75.png"/></Relationships>
</file>

<file path=ppt/slides/_rels/slide2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5.png"/></Relationships>
</file>

<file path=ppt/slides/_rels/slide2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5.png"/><Relationship Id="rId4" Type="http://schemas.openxmlformats.org/officeDocument/2006/relationships/image" Target="../media/image75.png"/></Relationships>
</file>

<file path=ppt/slides/_rels/slide2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5.png"/><Relationship Id="rId4" Type="http://schemas.openxmlformats.org/officeDocument/2006/relationships/image" Target="../media/image75.png"/></Relationships>
</file>

<file path=ppt/slides/_rels/slide2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comments" Target="../comments/comment121.xml"/></Relationships>
</file>

<file path=ppt/slides/_rels/slide2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comments" Target="../comments/comment122.xml"/><Relationship Id="rId5" Type="http://schemas.openxmlformats.org/officeDocument/2006/relationships/image" Target="../media/image93.png"/><Relationship Id="rId4" Type="http://schemas.openxmlformats.org/officeDocument/2006/relationships/image" Target="../media/image5.png"/></Relationships>
</file>

<file path=ppt/slides/_rels/slide2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comments" Target="../comments/comment123.xml"/><Relationship Id="rId5" Type="http://schemas.openxmlformats.org/officeDocument/2006/relationships/image" Target="../media/image5.png"/><Relationship Id="rId4" Type="http://schemas.openxmlformats.org/officeDocument/2006/relationships/image" Target="../media/image95.png"/></Relationships>
</file>

<file path=ppt/slides/_rels/slide2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4.png"/><Relationship Id="rId1" Type="http://schemas.openxmlformats.org/officeDocument/2006/relationships/slideLayout" Target="../slideLayouts/slideLayout12.xml"/><Relationship Id="rId5" Type="http://schemas.openxmlformats.org/officeDocument/2006/relationships/comments" Target="../comments/comment124.xml"/><Relationship Id="rId4" Type="http://schemas.openxmlformats.org/officeDocument/2006/relationships/image" Target="../media/image5.png"/></Relationships>
</file>

<file path=ppt/slides/_rels/slide2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6.png"/><Relationship Id="rId1" Type="http://schemas.openxmlformats.org/officeDocument/2006/relationships/slideLayout" Target="../slideLayouts/slideLayout12.xml"/><Relationship Id="rId5" Type="http://schemas.openxmlformats.org/officeDocument/2006/relationships/comments" Target="../comments/comment125.xml"/><Relationship Id="rId4" Type="http://schemas.openxmlformats.org/officeDocument/2006/relationships/image" Target="../media/image5.png"/></Relationships>
</file>

<file path=ppt/slides/_rels/slide2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2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7.png"/><Relationship Id="rId1" Type="http://schemas.openxmlformats.org/officeDocument/2006/relationships/slideLayout" Target="../slideLayouts/slideLayout12.xml"/><Relationship Id="rId5" Type="http://schemas.openxmlformats.org/officeDocument/2006/relationships/comments" Target="../comments/comment126.xml"/><Relationship Id="rId4" Type="http://schemas.openxmlformats.org/officeDocument/2006/relationships/image" Target="../media/image5.png"/></Relationships>
</file>

<file path=ppt/slides/_rels/slide2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comments" Target="../comments/comment127.xml"/><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comments" Target="../comments/comment128.xml"/></Relationships>
</file>

<file path=ppt/slides/_rels/slide2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29.xml"/><Relationship Id="rId4" Type="http://schemas.openxmlformats.org/officeDocument/2006/relationships/image" Target="../media/image102.png"/></Relationships>
</file>

<file path=ppt/slides/_rels/slide2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5" Type="http://schemas.openxmlformats.org/officeDocument/2006/relationships/comments" Target="../comments/comment130.xml"/><Relationship Id="rId4" Type="http://schemas.openxmlformats.org/officeDocument/2006/relationships/image" Target="../media/image5.png"/></Relationships>
</file>

<file path=ppt/slides/_rels/slide2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2.png"/><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comments" Target="../comments/comment131.xml"/></Relationships>
</file>

<file path=ppt/slides/_rels/slide2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32.xml"/></Relationships>
</file>

<file path=ppt/slides/_rels/slide2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comments" Target="../comments/comment133.xml"/></Relationships>
</file>

<file path=ppt/slides/_rels/slide2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34.xml"/><Relationship Id="rId4" Type="http://schemas.openxmlformats.org/officeDocument/2006/relationships/image" Target="../media/image107.png"/></Relationships>
</file>

<file path=ppt/slides/_rels/slide2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35.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2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36.xml"/><Relationship Id="rId4" Type="http://schemas.openxmlformats.org/officeDocument/2006/relationships/image" Target="../media/image110.png"/></Relationships>
</file>

<file path=ppt/slides/_rels/slide2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37.xml"/><Relationship Id="rId4" Type="http://schemas.openxmlformats.org/officeDocument/2006/relationships/image" Target="../media/image111.png"/></Relationships>
</file>

<file path=ppt/slides/_rels/slide2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38.xml"/><Relationship Id="rId4" Type="http://schemas.openxmlformats.org/officeDocument/2006/relationships/image" Target="../media/image112.png"/></Relationships>
</file>

<file path=ppt/slides/_rels/slide2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2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7.png"/><Relationship Id="rId1" Type="http://schemas.openxmlformats.org/officeDocument/2006/relationships/slideLayout" Target="../slideLayouts/slideLayout12.xml"/><Relationship Id="rId5" Type="http://schemas.openxmlformats.org/officeDocument/2006/relationships/comments" Target="../comments/comment139.xml"/><Relationship Id="rId4" Type="http://schemas.openxmlformats.org/officeDocument/2006/relationships/image" Target="../media/image113.png"/></Relationships>
</file>

<file path=ppt/slides/_rels/slide2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0.xml"/><Relationship Id="rId4" Type="http://schemas.openxmlformats.org/officeDocument/2006/relationships/image" Target="../media/image115.png"/></Relationships>
</file>

<file path=ppt/slides/_rels/slide2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comments" Target="../comments/comment141.xml"/><Relationship Id="rId5" Type="http://schemas.openxmlformats.org/officeDocument/2006/relationships/image" Target="../media/image116.png"/><Relationship Id="rId4" Type="http://schemas.openxmlformats.org/officeDocument/2006/relationships/image" Target="../media/image5.png"/></Relationships>
</file>

<file path=ppt/slides/_rels/slide2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comments" Target="../comments/comment142.xml"/><Relationship Id="rId5" Type="http://schemas.openxmlformats.org/officeDocument/2006/relationships/image" Target="../media/image117.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comments" Target="../comments/comment143.xml"/><Relationship Id="rId5" Type="http://schemas.openxmlformats.org/officeDocument/2006/relationships/image" Target="../media/image5.png"/><Relationship Id="rId4" Type="http://schemas.openxmlformats.org/officeDocument/2006/relationships/image" Target="../media/image117.png"/></Relationships>
</file>

<file path=ppt/slides/_rels/slide2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2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2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4.xml"/><Relationship Id="rId4" Type="http://schemas.openxmlformats.org/officeDocument/2006/relationships/image" Target="../media/image119.png"/></Relationships>
</file>

<file path=ppt/slides/_rels/slide2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5.xml"/><Relationship Id="rId4" Type="http://schemas.openxmlformats.org/officeDocument/2006/relationships/image" Target="../media/image120.png"/></Relationships>
</file>

<file path=ppt/slides/_rels/slide2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6.xml"/><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7.xml"/><Relationship Id="rId4" Type="http://schemas.openxmlformats.org/officeDocument/2006/relationships/image" Target="../media/image122.png"/></Relationships>
</file>

<file path=ppt/slides/_rels/slide2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8.xml"/><Relationship Id="rId4" Type="http://schemas.openxmlformats.org/officeDocument/2006/relationships/image" Target="../media/image123.png"/></Relationships>
</file>

<file path=ppt/slides/_rels/slide2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49.xml"/><Relationship Id="rId4" Type="http://schemas.openxmlformats.org/officeDocument/2006/relationships/image" Target="../media/image125.png"/></Relationships>
</file>

<file path=ppt/slides/_rels/slide2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2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comments" Target="../comments/comment150.xml"/></Relationships>
</file>

<file path=ppt/slides/_rels/slide2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2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29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1.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2.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3.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6.jpg"/></Relationships>
</file>

<file path=ppt/slides/_rels/slide3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4.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5.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30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6.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7.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8.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5.png"/></Relationships>
</file>

<file path=ppt/slides/_rels/slide3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1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comments" Target="../comments/comment159.xml"/><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5.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3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60.xml"/></Relationships>
</file>

<file path=ppt/slides/_rels/slide3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61.xml"/><Relationship Id="rId4" Type="http://schemas.openxmlformats.org/officeDocument/2006/relationships/image" Target="../media/image138.png"/></Relationships>
</file>

<file path=ppt/slides/_rels/slide3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62.xml"/></Relationships>
</file>

<file path=ppt/slides/_rels/slide3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63.xml"/><Relationship Id="rId4" Type="http://schemas.openxmlformats.org/officeDocument/2006/relationships/image" Target="../media/image139.png"/></Relationships>
</file>

<file path=ppt/slides/_rels/slide3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64.xml"/></Relationships>
</file>

<file path=ppt/slides/_rels/slide3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65.xml"/><Relationship Id="rId4" Type="http://schemas.openxmlformats.org/officeDocument/2006/relationships/image" Target="../media/image140.png"/></Relationships>
</file>

<file path=ppt/slides/_rels/slide3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66.xml"/></Relationships>
</file>

<file path=ppt/slides/_rels/slide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67.xml"/><Relationship Id="rId4" Type="http://schemas.openxmlformats.org/officeDocument/2006/relationships/image" Target="../media/image14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7.xml"/></Relationships>
</file>

<file path=ppt/slides/_rels/slide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68.xml"/></Relationships>
</file>

<file path=ppt/slides/_rels/slide3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69.xml"/><Relationship Id="rId4" Type="http://schemas.openxmlformats.org/officeDocument/2006/relationships/image" Target="../media/image142.png"/></Relationships>
</file>

<file path=ppt/slides/_rels/slide3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70.xml"/></Relationships>
</file>

<file path=ppt/slides/_rels/slide3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5" Type="http://schemas.openxmlformats.org/officeDocument/2006/relationships/comments" Target="../comments/comment171.xml"/><Relationship Id="rId4" Type="http://schemas.openxmlformats.org/officeDocument/2006/relationships/image" Target="../media/image143.png"/></Relationships>
</file>

<file path=ppt/slides/_rels/slide3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7.jpg"/><Relationship Id="rId1" Type="http://schemas.openxmlformats.org/officeDocument/2006/relationships/slideLayout" Target="../slideLayouts/slideLayout12.xml"/><Relationship Id="rId4" Type="http://schemas.openxmlformats.org/officeDocument/2006/relationships/comments" Target="../comments/comment172.xml"/></Relationships>
</file>

<file path=ppt/slides/_rels/slide32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 Id="rId5" Type="http://schemas.openxmlformats.org/officeDocument/2006/relationships/comments" Target="../comments/comment173.xml"/><Relationship Id="rId4" Type="http://schemas.openxmlformats.org/officeDocument/2006/relationships/image" Target="../media/image5.png"/></Relationships>
</file>

<file path=ppt/slides/_rels/slide3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2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74.xml"/><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comments" Target="../comments/comment8.xml"/><Relationship Id="rId4" Type="http://schemas.openxmlformats.org/officeDocument/2006/relationships/image" Target="../media/image5.png"/></Relationships>
</file>

<file path=ppt/slides/_rels/slide3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3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3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75.xml"/></Relationships>
</file>

<file path=ppt/slides/_rels/slide3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 Id="rId4" Type="http://schemas.openxmlformats.org/officeDocument/2006/relationships/comments" Target="../comments/comment176.xml"/></Relationships>
</file>

<file path=ppt/slides/_rels/slide3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 Id="rId5" Type="http://schemas.openxmlformats.org/officeDocument/2006/relationships/comments" Target="../comments/comment177.xml"/><Relationship Id="rId4" Type="http://schemas.openxmlformats.org/officeDocument/2006/relationships/image" Target="../media/image150.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comments" Target="../comments/comment9.xml"/><Relationship Id="rId4" Type="http://schemas.openxmlformats.org/officeDocument/2006/relationships/image" Target="../media/image5.png"/></Relationships>
</file>

<file path=ppt/slides/_rels/slide3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 Id="rId4" Type="http://schemas.openxmlformats.org/officeDocument/2006/relationships/image" Target="../media/image151.png"/></Relationships>
</file>

<file path=ppt/slides/_rels/slide3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34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78.xml"/><Relationship Id="rId5" Type="http://schemas.openxmlformats.org/officeDocument/2006/relationships/image" Target="../media/image5.png"/><Relationship Id="rId4" Type="http://schemas.openxmlformats.org/officeDocument/2006/relationships/image" Target="../media/image154.png"/></Relationships>
</file>

<file path=ppt/slides/_rels/slide3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79.xml"/><Relationship Id="rId5" Type="http://schemas.openxmlformats.org/officeDocument/2006/relationships/image" Target="../media/image5.png"/><Relationship Id="rId4" Type="http://schemas.openxmlformats.org/officeDocument/2006/relationships/image" Target="../media/image154.png"/></Relationships>
</file>

<file path=ppt/slides/_rels/slide3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80.xml"/><Relationship Id="rId5" Type="http://schemas.openxmlformats.org/officeDocument/2006/relationships/image" Target="../media/image5.png"/><Relationship Id="rId4" Type="http://schemas.openxmlformats.org/officeDocument/2006/relationships/image" Target="../media/image154.png"/></Relationships>
</file>

<file path=ppt/slides/_rels/slide3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81.xml"/><Relationship Id="rId5" Type="http://schemas.openxmlformats.org/officeDocument/2006/relationships/image" Target="../media/image5.png"/><Relationship Id="rId4" Type="http://schemas.openxmlformats.org/officeDocument/2006/relationships/image" Target="../media/image154.png"/></Relationships>
</file>

<file path=ppt/slides/_rels/slide3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82.xml"/><Relationship Id="rId5" Type="http://schemas.openxmlformats.org/officeDocument/2006/relationships/image" Target="../media/image5.png"/><Relationship Id="rId4" Type="http://schemas.openxmlformats.org/officeDocument/2006/relationships/image" Target="../media/image154.png"/></Relationships>
</file>

<file path=ppt/slides/_rels/slide3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83.xml"/><Relationship Id="rId5" Type="http://schemas.openxmlformats.org/officeDocument/2006/relationships/image" Target="../media/image5.png"/><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comments" Target="../comments/comment10.xml"/><Relationship Id="rId4" Type="http://schemas.openxmlformats.org/officeDocument/2006/relationships/image" Target="../media/image5.png"/></Relationships>
</file>

<file path=ppt/slides/_rels/slide3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 Id="rId6" Type="http://schemas.openxmlformats.org/officeDocument/2006/relationships/comments" Target="../comments/comment184.xml"/><Relationship Id="rId5" Type="http://schemas.openxmlformats.org/officeDocument/2006/relationships/image" Target="../media/image5.png"/><Relationship Id="rId4" Type="http://schemas.openxmlformats.org/officeDocument/2006/relationships/image" Target="../media/image154.png"/></Relationships>
</file>

<file path=ppt/slides/_rels/slide3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85.xml"/></Relationships>
</file>

<file path=ppt/slides/_rels/slide3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5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86.xml"/></Relationships>
</file>

<file path=ppt/slides/_rels/slide3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7.jpg"/><Relationship Id="rId1" Type="http://schemas.openxmlformats.org/officeDocument/2006/relationships/slideLayout" Target="../slideLayouts/slideLayout12.xml"/><Relationship Id="rId4" Type="http://schemas.openxmlformats.org/officeDocument/2006/relationships/comments" Target="../comments/comment187.xml"/></Relationships>
</file>

<file path=ppt/slides/_rels/slide3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comments" Target="../comments/comment11.xml"/><Relationship Id="rId4" Type="http://schemas.openxmlformats.org/officeDocument/2006/relationships/image" Target="../media/image5.png"/></Relationships>
</file>

<file path=ppt/slides/_rels/slide3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8.jpg"/><Relationship Id="rId1" Type="http://schemas.openxmlformats.org/officeDocument/2006/relationships/slideLayout" Target="../slideLayouts/slideLayout12.xml"/><Relationship Id="rId4" Type="http://schemas.openxmlformats.org/officeDocument/2006/relationships/comments" Target="../comments/comment188.xml"/></Relationships>
</file>

<file path=ppt/slides/_rels/slide3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89.xml"/></Relationships>
</file>

<file path=ppt/slides/_rels/slide3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0.xml"/></Relationships>
</file>

<file path=ppt/slides/_rels/slide3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8.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1.xml"/></Relationships>
</file>

<file path=ppt/slides/_rels/slide3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comments" Target="../comments/comment12.xml"/><Relationship Id="rId4" Type="http://schemas.openxmlformats.org/officeDocument/2006/relationships/image" Target="../media/image5.png"/></Relationships>
</file>

<file path=ppt/slides/_rels/slide3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2.jpeg"/><Relationship Id="rId1" Type="http://schemas.openxmlformats.org/officeDocument/2006/relationships/slideLayout" Target="../slideLayouts/slideLayout12.xml"/><Relationship Id="rId4" Type="http://schemas.openxmlformats.org/officeDocument/2006/relationships/comments" Target="../comments/comment192.xml"/></Relationships>
</file>

<file path=ppt/slides/_rels/slide3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7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3.xml"/></Relationships>
</file>

<file path=ppt/slides/_rels/slide37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4.xml"/></Relationships>
</file>

<file path=ppt/slides/_rels/slide374.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5.xml"/></Relationships>
</file>

<file path=ppt/slides/_rels/slide375.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6.xml"/></Relationships>
</file>

<file path=ppt/slides/_rels/slide376.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197.xml"/></Relationships>
</file>

<file path=ppt/slides/_rels/slide3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98.xml"/><Relationship Id="rId4" Type="http://schemas.openxmlformats.org/officeDocument/2006/relationships/image" Target="../media/image51.png"/></Relationships>
</file>

<file path=ppt/slides/_rels/slide3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199.xml"/><Relationship Id="rId4" Type="http://schemas.openxmlformats.org/officeDocument/2006/relationships/image" Target="../media/image51.png"/></Relationships>
</file>

<file path=ppt/slides/_rels/slide3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00.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omments" Target="../comments/comment13.xml"/><Relationship Id="rId4" Type="http://schemas.openxmlformats.org/officeDocument/2006/relationships/image" Target="../media/image5.png"/></Relationships>
</file>

<file path=ppt/slides/_rels/slide3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01.xml"/><Relationship Id="rId4" Type="http://schemas.openxmlformats.org/officeDocument/2006/relationships/image" Target="../media/image51.png"/></Relationships>
</file>

<file path=ppt/slides/_rels/slide3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02.xml"/><Relationship Id="rId4" Type="http://schemas.openxmlformats.org/officeDocument/2006/relationships/image" Target="../media/image51.png"/></Relationships>
</file>

<file path=ppt/slides/_rels/slide3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03.xml"/><Relationship Id="rId4" Type="http://schemas.openxmlformats.org/officeDocument/2006/relationships/image" Target="../media/image51.png"/></Relationships>
</file>

<file path=ppt/slides/_rels/slide3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04.xml"/><Relationship Id="rId4" Type="http://schemas.openxmlformats.org/officeDocument/2006/relationships/image" Target="../media/image51.png"/></Relationships>
</file>

<file path=ppt/slides/_rels/slide3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comments" Target="../comments/comment14.xml"/><Relationship Id="rId4" Type="http://schemas.openxmlformats.org/officeDocument/2006/relationships/image" Target="../media/image5.png"/></Relationships>
</file>

<file path=ppt/slides/_rels/slide3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67.png"/></Relationships>
</file>

<file path=ppt/slides/_rels/slide394.xml.rels><?xml version="1.0" encoding="UTF-8" standalone="yes"?>
<Relationships xmlns="http://schemas.openxmlformats.org/package/2006/relationships"><Relationship Id="rId2" Type="http://schemas.openxmlformats.org/officeDocument/2006/relationships/hyperlink" Target="https://emasp.org/blog/fuentes-de-energia-renovable-producir-electricidad/" TargetMode="Externa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hyperlink" Target="http://www.mantenimientopetroquimica.com/fase2rcm.html" TargetMode="External"/><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comments" Target="../comments/comment16.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1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comments" Target="../comments/comment18.xml"/><Relationship Id="rId4" Type="http://schemas.openxmlformats.org/officeDocument/2006/relationships/image" Target="../media/image21.jp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comments" Target="../comments/comment20.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2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comments" Target="../comments/comment22.xm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comments" Target="../comments/comment2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25.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comments" Target="../comments/comment26.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Layout" Target="../slideLayouts/slideLayout12.xml"/><Relationship Id="rId4" Type="http://schemas.openxmlformats.org/officeDocument/2006/relationships/comments" Target="../comments/comment2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comments" Target="../comments/comment28.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29.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30.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31.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comments" Target="../comments/comment32.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3.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5.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6.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7.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8.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39.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40.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4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4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43.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44.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comments" Target="../comments/comment45.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comments" Target="../comments/comment46.xml"/><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comments" Target="../comments/comment47.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comments" Target="../comments/comment48.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comments" Target="../comments/comment49.xml"/><Relationship Id="rId4" Type="http://schemas.openxmlformats.org/officeDocument/2006/relationships/image" Target="../media/image36.jpe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50.xml"/></Relationships>
</file>

<file path=ppt/slides/_rels/slide8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1.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2.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3.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4.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7.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5.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6.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8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7.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8.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91.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59.xml"/><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comments" Target="../comments/comment60.xml"/></Relationships>
</file>

<file path=ppt/slides/_rels/slide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1.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3.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4.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5.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jpg"/><Relationship Id="rId1" Type="http://schemas.openxmlformats.org/officeDocument/2006/relationships/slideLayout" Target="../slideLayouts/slideLayout12.xml"/><Relationship Id="rId4" Type="http://schemas.openxmlformats.org/officeDocument/2006/relationships/comments" Target="../comments/commen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13" name="Rectángulo redondeado 1"/>
          <p:cNvSpPr/>
          <p:nvPr/>
        </p:nvSpPr>
        <p:spPr>
          <a:xfrm>
            <a:off x="6619165" y="1465606"/>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ANÁLISIS DE CIRCUITOS ELECTRÓNICOS</a:t>
            </a:r>
            <a:endParaRPr lang="es-CO" b="1" dirty="0">
              <a:latin typeface="Open Sans"/>
            </a:endParaRPr>
          </a:p>
        </p:txBody>
      </p:sp>
      <p:pic>
        <p:nvPicPr>
          <p:cNvPr id="3" name="Imagen 2"/>
          <p:cNvPicPr>
            <a:picLocks noChangeAspect="1"/>
          </p:cNvPicPr>
          <p:nvPr/>
        </p:nvPicPr>
        <p:blipFill>
          <a:blip r:embed="rId3"/>
          <a:stretch>
            <a:fillRect/>
          </a:stretch>
        </p:blipFill>
        <p:spPr>
          <a:xfrm>
            <a:off x="143510" y="1675765"/>
            <a:ext cx="5613400" cy="4303395"/>
          </a:xfrm>
          <a:prstGeom prst="rect">
            <a:avLst/>
          </a:prstGeom>
        </p:spPr>
      </p:pic>
      <p:sp>
        <p:nvSpPr>
          <p:cNvPr id="4" name="Rectángulo 3"/>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4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76401" y="6296869"/>
            <a:ext cx="585665" cy="585665"/>
          </a:xfrm>
          <a:prstGeom prst="rect">
            <a:avLst/>
          </a:prstGeom>
        </p:spPr>
      </p:pic>
      <p:sp>
        <p:nvSpPr>
          <p:cNvPr id="10" name="Rectángulo redondeado 1">
            <a:extLst>
              <a:ext uri="{FF2B5EF4-FFF2-40B4-BE49-F238E27FC236}">
                <a16:creationId xmlns:a16="http://schemas.microsoft.com/office/drawing/2014/main" id="{D57D329A-2E41-490A-A4E3-8EA661C2E1F8}"/>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1" name="CuadroTexto 13">
            <a:extLst>
              <a:ext uri="{FF2B5EF4-FFF2-40B4-BE49-F238E27FC236}">
                <a16:creationId xmlns:a16="http://schemas.microsoft.com/office/drawing/2014/main" id="{1670431D-7969-439C-BBB4-171C8473043D}"/>
              </a:ext>
            </a:extLst>
          </p:cNvPr>
          <p:cNvSpPr txBox="1"/>
          <p:nvPr/>
        </p:nvSpPr>
        <p:spPr>
          <a:xfrm>
            <a:off x="6975860" y="3042582"/>
            <a:ext cx="4515553" cy="2462213"/>
          </a:xfrm>
          <a:prstGeom prst="rect">
            <a:avLst/>
          </a:prstGeom>
          <a:noFill/>
          <a:ln>
            <a:noFill/>
          </a:ln>
        </p:spPr>
        <p:txBody>
          <a:bodyPr wrap="square" rtlCol="0">
            <a:spAutoFit/>
          </a:bodyPr>
          <a:lstStyle/>
          <a:p>
            <a:pPr algn="ctr"/>
            <a:r>
              <a:rPr lang="es-ES" sz="1400" b="1" dirty="0">
                <a:solidFill>
                  <a:srgbClr val="1A3255"/>
                </a:solidFill>
                <a:latin typeface="Open Sans" panose="020B0606030504020204" pitchFamily="34" charset="0"/>
              </a:rPr>
              <a:t>Bienvenidos a la unidad de contenido </a:t>
            </a:r>
          </a:p>
          <a:p>
            <a:pPr algn="ctr"/>
            <a:r>
              <a:rPr lang="es-ES" sz="1400" b="1" dirty="0">
                <a:solidFill>
                  <a:srgbClr val="1A3255"/>
                </a:solidFill>
                <a:latin typeface="Open Sans" panose="020B0606030504020204" pitchFamily="34" charset="0"/>
              </a:rPr>
              <a:t>ANÁLISIS DE CIRCUITOS ELECTRÓNICOS</a:t>
            </a:r>
          </a:p>
          <a:p>
            <a:endParaRPr lang="es-ES" sz="1400" dirty="0">
              <a:solidFill>
                <a:srgbClr val="1A3255"/>
              </a:solidFill>
              <a:latin typeface="Open Sans" panose="020B0606030504020204" pitchFamily="34" charset="0"/>
            </a:endParaRPr>
          </a:p>
          <a:p>
            <a:endParaRPr lang="es-ES" sz="1400" dirty="0">
              <a:solidFill>
                <a:srgbClr val="1A3255"/>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Esta unidad cuenta con 6 actividades de aprendizaje las cuales te permitirán lograr el objetivo establecido. Haz clic en el botón siguiente para conocer el objetivo de esta unidad, el contenido temático y la metodología  a manejar.</a:t>
            </a:r>
            <a:r>
              <a:rPr lang="es-ES" sz="1400" b="1" dirty="0">
                <a:solidFill>
                  <a:schemeClr val="tx1">
                    <a:lumMod val="75000"/>
                    <a:lumOff val="25000"/>
                  </a:schemeClr>
                </a:solidFill>
                <a:latin typeface="Open Sans" panose="020B0606030504020204" pitchFamily="34" charset="0"/>
              </a:rPr>
              <a:t> </a:t>
            </a:r>
          </a:p>
          <a:p>
            <a:pPr algn="just"/>
            <a:endParaRPr lang="es-ES" sz="1400" b="1" dirty="0">
              <a:solidFill>
                <a:schemeClr val="tx1">
                  <a:lumMod val="75000"/>
                  <a:lumOff val="25000"/>
                </a:schemeClr>
              </a:solidFill>
              <a:latin typeface="Open Sans" panose="020B0606030504020204" pitchFamily="34" charset="0"/>
            </a:endParaRPr>
          </a:p>
          <a:p>
            <a:endParaRPr lang="es-ES" sz="1400" dirty="0">
              <a:solidFill>
                <a:srgbClr val="1A3255"/>
              </a:solidFill>
              <a:latin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schemeClr val="tx1">
                    <a:lumMod val="75000"/>
                    <a:lumOff val="25000"/>
                  </a:scheme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36709641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8394" y="2797791"/>
            <a:ext cx="434340" cy="539422"/>
          </a:xfrm>
          <a:prstGeom prst="rect">
            <a:avLst/>
          </a:prstGeom>
        </p:spPr>
      </p:pic>
    </p:spTree>
    <p:extLst>
      <p:ext uri="{BB962C8B-B14F-4D97-AF65-F5344CB8AC3E}">
        <p14:creationId xmlns:p14="http://schemas.microsoft.com/office/powerpoint/2010/main" val="1978964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556" y="2523701"/>
            <a:ext cx="3576849" cy="3576849"/>
          </a:xfrm>
          <a:prstGeom prst="rect">
            <a:avLst/>
          </a:prstGeom>
        </p:spPr>
      </p:pic>
      <p:sp>
        <p:nvSpPr>
          <p:cNvPr id="25" name="24 Rectángulo redondeado"/>
          <p:cNvSpPr/>
          <p:nvPr/>
        </p:nvSpPr>
        <p:spPr>
          <a:xfrm>
            <a:off x="559935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751846" y="3509227"/>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Resolución de problemas </a:t>
            </a:r>
          </a:p>
        </p:txBody>
      </p:sp>
      <p:sp>
        <p:nvSpPr>
          <p:cNvPr id="27" name="26 Rectángulo redondeado"/>
          <p:cNvSpPr/>
          <p:nvPr/>
        </p:nvSpPr>
        <p:spPr>
          <a:xfrm>
            <a:off x="787346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CuadroTexto"/>
          <p:cNvSpPr txBox="1"/>
          <p:nvPr/>
        </p:nvSpPr>
        <p:spPr>
          <a:xfrm>
            <a:off x="7998660" y="3591115"/>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Decisión adecuada </a:t>
            </a:r>
          </a:p>
        </p:txBody>
      </p:sp>
      <p:sp>
        <p:nvSpPr>
          <p:cNvPr id="30" name="29 Rectángulo redondeado"/>
          <p:cNvSpPr/>
          <p:nvPr/>
        </p:nvSpPr>
        <p:spPr>
          <a:xfrm>
            <a:off x="6706343" y="44998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CuadroTexto"/>
          <p:cNvSpPr txBox="1"/>
          <p:nvPr/>
        </p:nvSpPr>
        <p:spPr>
          <a:xfrm>
            <a:off x="6831538" y="4671562"/>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Tipos de decisiones</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784" y="4915515"/>
            <a:ext cx="434340" cy="539422"/>
          </a:xfrm>
          <a:prstGeom prst="rect">
            <a:avLst/>
          </a:prstGeom>
        </p:spPr>
      </p:pic>
      <p:sp>
        <p:nvSpPr>
          <p:cNvPr id="32" name="31 CuadroTexto"/>
          <p:cNvSpPr txBox="1"/>
          <p:nvPr/>
        </p:nvSpPr>
        <p:spPr>
          <a:xfrm>
            <a:off x="4542110" y="2666868"/>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spTree>
    <p:extLst>
      <p:ext uri="{BB962C8B-B14F-4D97-AF65-F5344CB8AC3E}">
        <p14:creationId xmlns:p14="http://schemas.microsoft.com/office/powerpoint/2010/main" val="170282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A669622-45AA-408D-BCB7-99A0C3345C11}"/>
              </a:ext>
            </a:extLst>
          </p:cNvPr>
          <p:cNvSpPr/>
          <p:nvPr/>
        </p:nvSpPr>
        <p:spPr>
          <a:xfrm>
            <a:off x="888953" y="3911281"/>
            <a:ext cx="3996247" cy="1953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s-CO" sz="1100" dirty="0">
              <a:solidFill>
                <a:schemeClr val="tx1"/>
              </a:solidFill>
              <a:latin typeface="Open Sans"/>
            </a:endParaRPr>
          </a:p>
        </p:txBody>
      </p:sp>
      <p:sp>
        <p:nvSpPr>
          <p:cNvPr id="4" name="3 CuadroTexto"/>
          <p:cNvSpPr txBox="1"/>
          <p:nvPr/>
        </p:nvSpPr>
        <p:spPr>
          <a:xfrm>
            <a:off x="209266" y="2552383"/>
            <a:ext cx="2281102" cy="1569660"/>
          </a:xfrm>
          <a:prstGeom prst="rect">
            <a:avLst/>
          </a:prstGeom>
          <a:noFill/>
        </p:spPr>
        <p:txBody>
          <a:bodyPr wrap="square" rtlCol="0">
            <a:spAutoFit/>
          </a:bodyPr>
          <a:lstStyle/>
          <a:p>
            <a:pPr algn="ctr"/>
            <a:r>
              <a:rPr lang="es-CO" sz="3200" b="1" dirty="0">
                <a:solidFill>
                  <a:schemeClr val="accent1">
                    <a:lumMod val="60000"/>
                    <a:lumOff val="40000"/>
                  </a:schemeClr>
                </a:solidFill>
                <a:latin typeface="Open Sans"/>
              </a:rPr>
              <a:t>Tipos de decisiones </a:t>
            </a:r>
          </a:p>
          <a:p>
            <a:pPr algn="just"/>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48394" y="2797791"/>
            <a:ext cx="434340" cy="539422"/>
          </a:xfrm>
          <a:prstGeom prst="rect">
            <a:avLst/>
          </a:prstGeom>
        </p:spPr>
      </p:pic>
      <p:sp>
        <p:nvSpPr>
          <p:cNvPr id="6" name="5 Rectángulo"/>
          <p:cNvSpPr/>
          <p:nvPr/>
        </p:nvSpPr>
        <p:spPr>
          <a:xfrm>
            <a:off x="6350795" y="3623602"/>
            <a:ext cx="4101152" cy="1174109"/>
          </a:xfrm>
          <a:prstGeom prst="rect">
            <a:avLst/>
          </a:prstGeom>
          <a:solidFill>
            <a:srgbClr val="7B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407193" y="3809462"/>
            <a:ext cx="4101152" cy="938719"/>
          </a:xfrm>
          <a:prstGeom prst="rect">
            <a:avLst/>
          </a:prstGeom>
          <a:noFill/>
        </p:spPr>
        <p:txBody>
          <a:bodyPr wrap="square" rtlCol="0">
            <a:spAutoFit/>
          </a:bodyPr>
          <a:lstStyle/>
          <a:p>
            <a:pPr lvl="0" algn="just"/>
            <a:r>
              <a:rPr lang="es-CO" sz="1100" b="1" dirty="0">
                <a:highlight>
                  <a:srgbClr val="FFFF00"/>
                </a:highlight>
                <a:latin typeface="Open Sans"/>
              </a:rPr>
              <a:t>Decisiones de pilotaje </a:t>
            </a:r>
          </a:p>
          <a:p>
            <a:pPr algn="just"/>
            <a:r>
              <a:rPr lang="es-CO" sz="1100" dirty="0">
                <a:latin typeface="Open Sans"/>
              </a:rPr>
              <a:t>Estas decisiones las toman las personas que están en un cargo medio, son los que ponen en práctica las decisiones del alto rango (decisiones de planificación), son muy útiles ya que ayudan a repartir óptimamente los recursos</a:t>
            </a:r>
          </a:p>
        </p:txBody>
      </p:sp>
      <p:sp>
        <p:nvSpPr>
          <p:cNvPr id="13" name="Rectángulo 12">
            <a:extLst>
              <a:ext uri="{FF2B5EF4-FFF2-40B4-BE49-F238E27FC236}">
                <a16:creationId xmlns:a16="http://schemas.microsoft.com/office/drawing/2014/main" id="{F3B196AD-0972-4F9E-A853-50650F7885F3}"/>
              </a:ext>
            </a:extLst>
          </p:cNvPr>
          <p:cNvSpPr/>
          <p:nvPr/>
        </p:nvSpPr>
        <p:spPr>
          <a:xfrm>
            <a:off x="7306802" y="4921676"/>
            <a:ext cx="4214813" cy="1224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CuadroTexto 14">
            <a:extLst>
              <a:ext uri="{FF2B5EF4-FFF2-40B4-BE49-F238E27FC236}">
                <a16:creationId xmlns:a16="http://schemas.microsoft.com/office/drawing/2014/main" id="{EC05FB11-3215-47D4-9748-846D38271A3A}"/>
              </a:ext>
            </a:extLst>
          </p:cNvPr>
          <p:cNvSpPr txBox="1"/>
          <p:nvPr/>
        </p:nvSpPr>
        <p:spPr>
          <a:xfrm>
            <a:off x="7356996" y="5037725"/>
            <a:ext cx="3996247" cy="1107996"/>
          </a:xfrm>
          <a:prstGeom prst="rect">
            <a:avLst/>
          </a:prstGeom>
          <a:noFill/>
        </p:spPr>
        <p:txBody>
          <a:bodyPr wrap="square" rtlCol="0">
            <a:spAutoFit/>
          </a:bodyPr>
          <a:lstStyle/>
          <a:p>
            <a:pPr lvl="0"/>
            <a:r>
              <a:rPr lang="es-CO" sz="1100" b="1" dirty="0">
                <a:highlight>
                  <a:srgbClr val="FFFF00"/>
                </a:highlight>
                <a:latin typeface="Open Sans"/>
              </a:rPr>
              <a:t>Decisiones de regulación </a:t>
            </a:r>
          </a:p>
          <a:p>
            <a:r>
              <a:rPr lang="es-CO" sz="1100" dirty="0">
                <a:latin typeface="Open Sans"/>
              </a:rPr>
              <a:t>Los que deben tomar este tipo de decisiones son los más inferiores de toda la organización, normalmente son supervisores o gerentes, toman las decisiones en las actividades rutinarias o actividades que se estén haciendo en ese momento.</a:t>
            </a:r>
          </a:p>
        </p:txBody>
      </p:sp>
      <p:sp>
        <p:nvSpPr>
          <p:cNvPr id="16" name="Rectángulo 15">
            <a:extLst>
              <a:ext uri="{FF2B5EF4-FFF2-40B4-BE49-F238E27FC236}">
                <a16:creationId xmlns:a16="http://schemas.microsoft.com/office/drawing/2014/main" id="{4131C08E-3E02-4442-8FE4-129E36DE58F8}"/>
              </a:ext>
            </a:extLst>
          </p:cNvPr>
          <p:cNvSpPr/>
          <p:nvPr/>
        </p:nvSpPr>
        <p:spPr>
          <a:xfrm>
            <a:off x="2718731" y="2522211"/>
            <a:ext cx="3603865" cy="134348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lvl="0"/>
            <a:r>
              <a:rPr lang="es-CO" sz="1100" b="1" dirty="0">
                <a:solidFill>
                  <a:schemeClr val="tx1"/>
                </a:solidFill>
                <a:highlight>
                  <a:srgbClr val="FFFF00"/>
                </a:highlight>
                <a:latin typeface="Open Sans"/>
              </a:rPr>
              <a:t>Decisiones de planificación</a:t>
            </a:r>
          </a:p>
          <a:p>
            <a:r>
              <a:rPr lang="es-CO" sz="1100" dirty="0">
                <a:solidFill>
                  <a:schemeClr val="tx1"/>
                </a:solidFill>
                <a:latin typeface="Open Sans"/>
              </a:rPr>
              <a:t>Estas decisiones las toma la persona que lidera el proceso y se busca que la información sea muy beneficiosa y de alta calidad, ya que un error puede ser muy contraproducente para la empresa. </a:t>
            </a:r>
          </a:p>
        </p:txBody>
      </p:sp>
    </p:spTree>
    <p:extLst>
      <p:ext uri="{BB962C8B-B14F-4D97-AF65-F5344CB8AC3E}">
        <p14:creationId xmlns:p14="http://schemas.microsoft.com/office/powerpoint/2010/main" val="2256656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104178" y="5462831"/>
            <a:ext cx="1908994"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Métodos para evaluar el desempeño</a:t>
            </a:r>
            <a:endParaRPr lang="es-CO" sz="1400" b="1" dirty="0">
              <a:solidFill>
                <a:schemeClr val="tx1">
                  <a:lumMod val="75000"/>
                  <a:lumOff val="25000"/>
                </a:schemeClr>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193" y="5853715"/>
            <a:ext cx="434340" cy="539422"/>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23" y="2421212"/>
            <a:ext cx="5674957" cy="3780283"/>
          </a:xfrm>
          <a:prstGeom prst="rect">
            <a:avLst/>
          </a:prstGeom>
        </p:spPr>
      </p:pic>
    </p:spTree>
    <p:extLst>
      <p:ext uri="{BB962C8B-B14F-4D97-AF65-F5344CB8AC3E}">
        <p14:creationId xmlns:p14="http://schemas.microsoft.com/office/powerpoint/2010/main" val="2816695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bg1"/>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104178" y="5462831"/>
            <a:ext cx="1908994"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Métodos para evaluar el desempeño</a:t>
            </a:r>
            <a:endParaRPr lang="es-CO" sz="1400" b="1" dirty="0">
              <a:solidFill>
                <a:schemeClr val="tx1">
                  <a:lumMod val="75000"/>
                  <a:lumOff val="25000"/>
                </a:schemeClr>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193" y="5853715"/>
            <a:ext cx="434340" cy="539422"/>
          </a:xfrm>
          <a:prstGeom prst="rect">
            <a:avLst/>
          </a:prstGeom>
        </p:spPr>
      </p:pic>
      <p:sp>
        <p:nvSpPr>
          <p:cNvPr id="5" name="4 Rectángulo redondeado"/>
          <p:cNvSpPr/>
          <p:nvPr/>
        </p:nvSpPr>
        <p:spPr>
          <a:xfrm>
            <a:off x="5268037" y="2631243"/>
            <a:ext cx="6605516" cy="3570252"/>
          </a:xfrm>
          <a:prstGeom prst="roundRect">
            <a:avLst/>
          </a:prstGeom>
          <a:solidFill>
            <a:srgbClr val="2C538E"/>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5418163" y="2977063"/>
            <a:ext cx="6318910" cy="3385542"/>
          </a:xfrm>
          <a:prstGeom prst="rect">
            <a:avLst/>
          </a:prstGeom>
          <a:noFill/>
        </p:spPr>
        <p:txBody>
          <a:bodyPr wrap="square" rtlCol="0">
            <a:spAutoFit/>
          </a:bodyPr>
          <a:lstStyle/>
          <a:p>
            <a:pPr algn="just"/>
            <a:r>
              <a:rPr lang="es-CO" sz="1400" b="1" dirty="0">
                <a:solidFill>
                  <a:schemeClr val="bg1"/>
                </a:solidFill>
                <a:latin typeface="Open Sans"/>
              </a:rPr>
              <a:t>Factores que se deben tener en cuenta a la hora evaluar un trabajo realizado</a:t>
            </a:r>
          </a:p>
          <a:p>
            <a:pPr algn="just"/>
            <a:endParaRPr lang="es-CO" sz="1400" b="1" dirty="0">
              <a:solidFill>
                <a:schemeClr val="bg1"/>
              </a:solidFill>
              <a:latin typeface="Open Sans"/>
            </a:endParaRPr>
          </a:p>
          <a:p>
            <a:pPr algn="just"/>
            <a:r>
              <a:rPr lang="es-CO" sz="1400" b="1" dirty="0">
                <a:solidFill>
                  <a:schemeClr val="bg1"/>
                </a:solidFill>
                <a:latin typeface="Open Sans"/>
              </a:rPr>
              <a:t>Calidad del trabajo </a:t>
            </a:r>
          </a:p>
          <a:p>
            <a:pPr algn="just"/>
            <a:r>
              <a:rPr lang="es-CO" sz="1400" dirty="0">
                <a:solidFill>
                  <a:schemeClr val="bg1"/>
                </a:solidFill>
                <a:latin typeface="Open Sans"/>
              </a:rPr>
              <a:t>La calidad del trabajo es un factor muy importante y se debe tener siempre en cuenta a la hora de evaluar una labor, se puede considerar un trabajo de calidad a la correcta realización de una tarea, que cumpla con el objetivo definido. Un trabajo de calidad no necesariamente es de perfección, ya que la perfección puede ser algo contraproducente cuando hablamos de trabajo, porque al intentar encontrar la perfección se consume mucho tiempo y eso no es lo ideal, se trata de hacer un buen trabajo que cumpla con las expectativas y hacerlo en el menor tiempo posible.</a:t>
            </a:r>
          </a:p>
          <a:p>
            <a:pPr algn="just"/>
            <a:endParaRPr lang="es-ES" sz="1400" dirty="0">
              <a:solidFill>
                <a:schemeClr val="bg1"/>
              </a:solidFill>
              <a:latin typeface="Open Sans"/>
            </a:endParaRPr>
          </a:p>
          <a:p>
            <a:pPr algn="just"/>
            <a:r>
              <a:rPr lang="es-ES" sz="1400" dirty="0">
                <a:solidFill>
                  <a:schemeClr val="bg1"/>
                </a:solidFill>
                <a:latin typeface="Open Sans"/>
              </a:rPr>
              <a:t>Clic para continuar con la información</a:t>
            </a:r>
            <a:endParaRPr lang="es-CO" sz="1400" dirty="0">
              <a:solidFill>
                <a:schemeClr val="bg1"/>
              </a:solidFill>
              <a:latin typeface="Open Sans"/>
            </a:endParaRPr>
          </a:p>
          <a:p>
            <a:endParaRPr lang="es-CO" dirty="0"/>
          </a:p>
        </p:txBody>
      </p:sp>
      <p:sp>
        <p:nvSpPr>
          <p:cNvPr id="7" name="6 Botón de acción: Final">
            <a:hlinkClick r:id="" action="ppaction://hlinkshowjump?jump=lastslide" highlightClick="1"/>
          </p:cNvPr>
          <p:cNvSpPr/>
          <p:nvPr/>
        </p:nvSpPr>
        <p:spPr>
          <a:xfrm>
            <a:off x="11095630" y="5527874"/>
            <a:ext cx="450376" cy="376548"/>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9760" y="5722133"/>
            <a:ext cx="434340" cy="539422"/>
          </a:xfrm>
          <a:prstGeom prst="rect">
            <a:avLst/>
          </a:prstGeom>
        </p:spPr>
      </p:pic>
      <p:sp>
        <p:nvSpPr>
          <p:cNvPr id="21" name="20 Elipse"/>
          <p:cNvSpPr/>
          <p:nvPr/>
        </p:nvSpPr>
        <p:spPr>
          <a:xfrm>
            <a:off x="11054686" y="2674962"/>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40539120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24 Rectángulo redondeado"/>
          <p:cNvSpPr/>
          <p:nvPr/>
        </p:nvSpPr>
        <p:spPr>
          <a:xfrm>
            <a:off x="5268037" y="2631243"/>
            <a:ext cx="6605516" cy="3570252"/>
          </a:xfrm>
          <a:prstGeom prst="roundRect">
            <a:avLst/>
          </a:prstGeom>
          <a:solidFill>
            <a:srgbClr val="2C538E"/>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7" name="16 Rectángulo redondeado"/>
          <p:cNvSpPr/>
          <p:nvPr/>
        </p:nvSpPr>
        <p:spPr>
          <a:xfrm>
            <a:off x="2951687" y="5454937"/>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104178" y="5462831"/>
            <a:ext cx="1908994"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Métodos para evaluar el desempeño</a:t>
            </a:r>
            <a:endParaRPr lang="es-CO" sz="1400" b="1" dirty="0">
              <a:solidFill>
                <a:schemeClr val="tx1">
                  <a:lumMod val="75000"/>
                  <a:lumOff val="25000"/>
                </a:schemeClr>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193" y="5853715"/>
            <a:ext cx="434340" cy="539422"/>
          </a:xfrm>
          <a:prstGeom prst="rect">
            <a:avLst/>
          </a:prstGeom>
        </p:spPr>
      </p:pic>
      <p:sp>
        <p:nvSpPr>
          <p:cNvPr id="6" name="5 CuadroTexto"/>
          <p:cNvSpPr txBox="1"/>
          <p:nvPr/>
        </p:nvSpPr>
        <p:spPr>
          <a:xfrm>
            <a:off x="5609231" y="3084394"/>
            <a:ext cx="5841239" cy="3385542"/>
          </a:xfrm>
          <a:prstGeom prst="rect">
            <a:avLst/>
          </a:prstGeom>
          <a:noFill/>
        </p:spPr>
        <p:txBody>
          <a:bodyPr wrap="square" rtlCol="0">
            <a:spAutoFit/>
          </a:bodyPr>
          <a:lstStyle/>
          <a:p>
            <a:pPr algn="just"/>
            <a:r>
              <a:rPr lang="es-CO" sz="1400" b="1" dirty="0">
                <a:solidFill>
                  <a:schemeClr val="bg1"/>
                </a:solidFill>
                <a:latin typeface="Open Sans"/>
              </a:rPr>
              <a:t>Factores que se deben tener en cuenta a la hora evaluar un trabajo realizado</a:t>
            </a:r>
          </a:p>
          <a:p>
            <a:pPr algn="just"/>
            <a:endParaRPr lang="es-CO" sz="1400" b="1" dirty="0">
              <a:solidFill>
                <a:schemeClr val="bg1"/>
              </a:solidFill>
              <a:latin typeface="Open Sans"/>
            </a:endParaRPr>
          </a:p>
          <a:p>
            <a:pPr algn="just"/>
            <a:r>
              <a:rPr lang="es-CO" sz="1400" b="1" dirty="0">
                <a:solidFill>
                  <a:schemeClr val="bg1"/>
                </a:solidFill>
                <a:latin typeface="Open Sans"/>
              </a:rPr>
              <a:t>Eficiencia </a:t>
            </a:r>
          </a:p>
          <a:p>
            <a:pPr algn="just"/>
            <a:r>
              <a:rPr lang="es-CO" sz="1400" dirty="0">
                <a:solidFill>
                  <a:schemeClr val="bg1"/>
                </a:solidFill>
                <a:latin typeface="Open Sans"/>
              </a:rPr>
              <a:t>La eficiencia va muy de la mano con la calidad del trabajo, ya que la idea de esta es hacer un excelente trabajo con la mínima inversión posible, si un trabajador es eficiente alcanzará el éxito empresarial.</a:t>
            </a:r>
          </a:p>
          <a:p>
            <a:pPr algn="just"/>
            <a:endParaRPr lang="es-ES" sz="1400" dirty="0">
              <a:solidFill>
                <a:schemeClr val="bg1"/>
              </a:solidFill>
              <a:latin typeface="Open Sans"/>
            </a:endParaRPr>
          </a:p>
          <a:p>
            <a:pPr algn="just"/>
            <a:endParaRPr lang="es-ES" sz="1400" dirty="0">
              <a:solidFill>
                <a:schemeClr val="bg1"/>
              </a:solidFill>
              <a:latin typeface="Open Sans"/>
            </a:endParaRPr>
          </a:p>
          <a:p>
            <a:pPr algn="just"/>
            <a:endParaRPr lang="es-ES" sz="1400" dirty="0">
              <a:solidFill>
                <a:schemeClr val="bg1"/>
              </a:solidFill>
              <a:latin typeface="Open Sans"/>
            </a:endParaRPr>
          </a:p>
          <a:p>
            <a:pPr algn="just"/>
            <a:endParaRPr lang="es-ES" sz="1400" dirty="0">
              <a:solidFill>
                <a:schemeClr val="bg1"/>
              </a:solidFill>
              <a:latin typeface="Open Sans"/>
            </a:endParaRPr>
          </a:p>
          <a:p>
            <a:pPr algn="just"/>
            <a:endParaRPr lang="es-CO" sz="1400" dirty="0">
              <a:solidFill>
                <a:schemeClr val="bg1"/>
              </a:solidFill>
              <a:latin typeface="Open Sans"/>
            </a:endParaRPr>
          </a:p>
          <a:p>
            <a:pPr algn="just"/>
            <a:endParaRPr lang="es-ES" sz="1400" dirty="0">
              <a:solidFill>
                <a:schemeClr val="bg1"/>
              </a:solidFill>
              <a:latin typeface="Open Sans"/>
            </a:endParaRPr>
          </a:p>
          <a:p>
            <a:pPr algn="just"/>
            <a:r>
              <a:rPr lang="es-ES" sz="1400" dirty="0">
                <a:solidFill>
                  <a:schemeClr val="bg1"/>
                </a:solidFill>
                <a:latin typeface="Open Sans"/>
              </a:rPr>
              <a:t>Clic para volver a la información</a:t>
            </a:r>
            <a:endParaRPr lang="es-CO" sz="1400" dirty="0">
              <a:solidFill>
                <a:schemeClr val="bg1"/>
              </a:solidFill>
              <a:latin typeface="Open Sans"/>
            </a:endParaRPr>
          </a:p>
          <a:p>
            <a:endParaRPr lang="es-CO" dirty="0"/>
          </a:p>
        </p:txBody>
      </p:sp>
      <p:sp>
        <p:nvSpPr>
          <p:cNvPr id="7" name="6 Botón de acción: Final">
            <a:hlinkClick r:id="" action="ppaction://hlinkshowjump?jump=lastslide" highlightClick="1"/>
          </p:cNvPr>
          <p:cNvSpPr/>
          <p:nvPr/>
        </p:nvSpPr>
        <p:spPr>
          <a:xfrm flipH="1">
            <a:off x="11031837" y="5502843"/>
            <a:ext cx="532263" cy="376548"/>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7968" y="2814683"/>
            <a:ext cx="434340" cy="539422"/>
          </a:xfrm>
          <a:prstGeom prst="rect">
            <a:avLst/>
          </a:prstGeom>
        </p:spPr>
      </p:pic>
      <p:sp>
        <p:nvSpPr>
          <p:cNvPr id="21" name="20 Elipse"/>
          <p:cNvSpPr/>
          <p:nvPr/>
        </p:nvSpPr>
        <p:spPr>
          <a:xfrm>
            <a:off x="11054686" y="2674962"/>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22" name="21 Rectángulo redondeado"/>
          <p:cNvSpPr/>
          <p:nvPr/>
        </p:nvSpPr>
        <p:spPr>
          <a:xfrm>
            <a:off x="740752" y="5438092"/>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bg1"/>
                </a:solidFill>
                <a:latin typeface="Open Sans"/>
              </a:rPr>
              <a:t>Factores para evaluar el trabajo</a:t>
            </a:r>
          </a:p>
        </p:txBody>
      </p:sp>
    </p:spTree>
    <p:extLst>
      <p:ext uri="{BB962C8B-B14F-4D97-AF65-F5344CB8AC3E}">
        <p14:creationId xmlns:p14="http://schemas.microsoft.com/office/powerpoint/2010/main" val="8987291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104178" y="5462831"/>
            <a:ext cx="1908994"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Métodos para evaluar el desempeño</a:t>
            </a:r>
            <a:endParaRPr lang="es-CO" sz="1400" b="1" dirty="0">
              <a:solidFill>
                <a:schemeClr val="tx1">
                  <a:lumMod val="75000"/>
                  <a:lumOff val="25000"/>
                </a:schemeClr>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23" y="2421212"/>
            <a:ext cx="5674957" cy="3780283"/>
          </a:xfrm>
          <a:prstGeom prst="rect">
            <a:avLst/>
          </a:prstGeom>
        </p:spPr>
      </p:pic>
    </p:spTree>
    <p:extLst>
      <p:ext uri="{BB962C8B-B14F-4D97-AF65-F5344CB8AC3E}">
        <p14:creationId xmlns:p14="http://schemas.microsoft.com/office/powerpoint/2010/main" val="159973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0150" y="3041542"/>
            <a:ext cx="434340" cy="539422"/>
          </a:xfrm>
          <a:prstGeom prst="rect">
            <a:avLst/>
          </a:prstGeom>
        </p:spPr>
      </p:pic>
    </p:spTree>
    <p:extLst>
      <p:ext uri="{BB962C8B-B14F-4D97-AF65-F5344CB8AC3E}">
        <p14:creationId xmlns:p14="http://schemas.microsoft.com/office/powerpoint/2010/main" val="2713719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3" name="12 CuadroTexto"/>
          <p:cNvSpPr txBox="1"/>
          <p:nvPr/>
        </p:nvSpPr>
        <p:spPr>
          <a:xfrm>
            <a:off x="5822175" y="2743230"/>
            <a:ext cx="1908994" cy="523220"/>
          </a:xfrm>
          <a:prstGeom prst="rect">
            <a:avLst/>
          </a:prstGeom>
          <a:solidFill>
            <a:srgbClr val="2C538E"/>
          </a:solidFill>
        </p:spPr>
        <p:txBody>
          <a:bodyPr wrap="square" rtlCol="0">
            <a:spAutoFit/>
          </a:bodyPr>
          <a:lstStyle/>
          <a:p>
            <a:pPr algn="ctr"/>
            <a:r>
              <a:rPr lang="es-CO" sz="1400" b="1" dirty="0">
                <a:solidFill>
                  <a:schemeClr val="bg1"/>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0150" y="3041542"/>
            <a:ext cx="434340" cy="539422"/>
          </a:xfrm>
          <a:prstGeom prst="rect">
            <a:avLst/>
          </a:prstGeom>
        </p:spPr>
      </p:pic>
      <p:sp>
        <p:nvSpPr>
          <p:cNvPr id="4" name="3 Rectángulo redondeado"/>
          <p:cNvSpPr/>
          <p:nvPr/>
        </p:nvSpPr>
        <p:spPr>
          <a:xfrm>
            <a:off x="8038531" y="2743230"/>
            <a:ext cx="3698541" cy="3458265"/>
          </a:xfrm>
          <a:prstGeom prst="roundRect">
            <a:avLst/>
          </a:prstGeom>
          <a:solidFill>
            <a:srgbClr val="2C538E"/>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5" name="4 CuadroTexto"/>
          <p:cNvSpPr txBox="1"/>
          <p:nvPr/>
        </p:nvSpPr>
        <p:spPr>
          <a:xfrm>
            <a:off x="8229598" y="3491182"/>
            <a:ext cx="3316406" cy="1723549"/>
          </a:xfrm>
          <a:prstGeom prst="rect">
            <a:avLst/>
          </a:prstGeom>
          <a:noFill/>
        </p:spPr>
        <p:txBody>
          <a:bodyPr wrap="square" rtlCol="0">
            <a:spAutoFit/>
          </a:bodyPr>
          <a:lstStyle/>
          <a:p>
            <a:pPr algn="just"/>
            <a:r>
              <a:rPr lang="es-CO" sz="1400" b="1" dirty="0">
                <a:solidFill>
                  <a:schemeClr val="bg1"/>
                </a:solidFill>
                <a:latin typeface="Open Sans"/>
              </a:rPr>
              <a:t>Evaluación 360 grados: </a:t>
            </a:r>
            <a:r>
              <a:rPr lang="es-CO" sz="1400" dirty="0">
                <a:solidFill>
                  <a:schemeClr val="bg1"/>
                </a:solidFill>
                <a:latin typeface="Open Sans"/>
              </a:rPr>
              <a:t>Este tipo de evaluación es la más completa al momento de hacer una medición del desempeño de los trabajadores, ya que permite una mirada global de todo el entorno industrial.</a:t>
            </a:r>
            <a:endParaRPr lang="es-CO" sz="1400" b="1" dirty="0">
              <a:solidFill>
                <a:schemeClr val="bg1"/>
              </a:solidFill>
              <a:latin typeface="Open Sans"/>
            </a:endParaRPr>
          </a:p>
          <a:p>
            <a:endParaRPr lang="es-CO" dirty="0"/>
          </a:p>
        </p:txBody>
      </p:sp>
      <p:sp>
        <p:nvSpPr>
          <p:cNvPr id="28" name="27 Elipse"/>
          <p:cNvSpPr/>
          <p:nvPr/>
        </p:nvSpPr>
        <p:spPr>
          <a:xfrm>
            <a:off x="11054686" y="2901821"/>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874244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9191" y="3789494"/>
            <a:ext cx="434340" cy="539422"/>
          </a:xfrm>
          <a:prstGeom prst="rect">
            <a:avLst/>
          </a:prstGeom>
        </p:spPr>
      </p:pic>
    </p:spTree>
    <p:extLst>
      <p:ext uri="{BB962C8B-B14F-4D97-AF65-F5344CB8AC3E}">
        <p14:creationId xmlns:p14="http://schemas.microsoft.com/office/powerpoint/2010/main" val="9323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3316406" y="1830872"/>
            <a:ext cx="8598089" cy="84408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1" name="10 CuadroTexto"/>
          <p:cNvSpPr txBox="1"/>
          <p:nvPr/>
        </p:nvSpPr>
        <p:spPr>
          <a:xfrm>
            <a:off x="3979116" y="2930537"/>
            <a:ext cx="7642747" cy="2246769"/>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Los circuitos electrónicos son un conjunto de elementos conectados entre sí que permiten el paso de corriente entre los componentes de este mismo. La corriente es el flujo de electrones a través de los elementos de él que está conformado, por ende, cualquier circuito tiene que permitir el paso de dichos electrones.</a:t>
            </a:r>
            <a:endParaRPr lang="es-CO"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Para el análisis de un circuito eléctrico se debe tener en cuenta los elementos que lo conforman, cómo está conectado el conjunto de componentes y que tipo de corriente se está empleando.</a:t>
            </a:r>
          </a:p>
          <a:p>
            <a:pPr algn="just"/>
            <a:r>
              <a:rPr lang="es-ES" sz="1400" dirty="0">
                <a:solidFill>
                  <a:schemeClr val="tx1">
                    <a:lumMod val="75000"/>
                    <a:lumOff val="25000"/>
                  </a:schemeClr>
                </a:solidFill>
                <a:latin typeface="Open Sans"/>
              </a:rPr>
              <a:t>El análisis de fallas de equipos o sistemas electrónicos es muy importante en el campo industrial, ya que, si el usuario logra identificar la falla en poco tiempo, esto contribuirá a la industria o empresa donde esté ejerciendo su labor. </a:t>
            </a:r>
            <a:endParaRPr lang="es-CO" dirty="0"/>
          </a:p>
        </p:txBody>
      </p:sp>
      <p:sp>
        <p:nvSpPr>
          <p:cNvPr id="13" name="12 Elipse"/>
          <p:cNvSpPr/>
          <p:nvPr/>
        </p:nvSpPr>
        <p:spPr>
          <a:xfrm>
            <a:off x="7110497" y="5404529"/>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7579073" y="5409073"/>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grpSp>
        <p:nvGrpSpPr>
          <p:cNvPr id="17" name="16 Grupo"/>
          <p:cNvGrpSpPr/>
          <p:nvPr/>
        </p:nvGrpSpPr>
        <p:grpSpPr>
          <a:xfrm>
            <a:off x="133349" y="1402729"/>
            <a:ext cx="11911653" cy="300255"/>
            <a:chOff x="133349" y="1402729"/>
            <a:chExt cx="11911653" cy="300255"/>
          </a:xfrm>
        </p:grpSpPr>
        <p:pic>
          <p:nvPicPr>
            <p:cNvPr id="39" name="3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4" name="43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5" name="44 Grupo"/>
          <p:cNvGrpSpPr/>
          <p:nvPr/>
        </p:nvGrpSpPr>
        <p:grpSpPr>
          <a:xfrm>
            <a:off x="106053" y="5839310"/>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6127" y="5490959"/>
            <a:ext cx="434340" cy="539422"/>
          </a:xfrm>
          <a:prstGeom prst="rect">
            <a:avLst/>
          </a:prstGeom>
        </p:spPr>
      </p:pic>
      <p:sp>
        <p:nvSpPr>
          <p:cNvPr id="3" name="2 CuadroTexto"/>
          <p:cNvSpPr txBox="1"/>
          <p:nvPr/>
        </p:nvSpPr>
        <p:spPr>
          <a:xfrm>
            <a:off x="3618776" y="1830872"/>
            <a:ext cx="8295719"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encontrará todos los tipos de falla y el análisis que se debe hacer a los componentes de un circuito electrónico con el fin de encontrar su respectiva falla y poder solucionarla.</a:t>
            </a:r>
          </a:p>
          <a:p>
            <a:endParaRPr lang="es-CO" sz="1400" dirty="0">
              <a:solidFill>
                <a:schemeClr val="tx1">
                  <a:lumMod val="75000"/>
                  <a:lumOff val="25000"/>
                </a:schemeClr>
              </a:solidFill>
              <a:latin typeface="Open Sans"/>
            </a:endParaRPr>
          </a:p>
        </p:txBody>
      </p:sp>
    </p:spTree>
    <p:extLst>
      <p:ext uri="{BB962C8B-B14F-4D97-AF65-F5344CB8AC3E}">
        <p14:creationId xmlns:p14="http://schemas.microsoft.com/office/powerpoint/2010/main" val="17486806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21" name="20 CuadroTexto"/>
          <p:cNvSpPr txBox="1"/>
          <p:nvPr/>
        </p:nvSpPr>
        <p:spPr>
          <a:xfrm>
            <a:off x="5781231" y="3580964"/>
            <a:ext cx="1908994" cy="523220"/>
          </a:xfrm>
          <a:prstGeom prst="rect">
            <a:avLst/>
          </a:prstGeom>
          <a:solidFill>
            <a:srgbClr val="2C538E"/>
          </a:solidFill>
        </p:spPr>
        <p:txBody>
          <a:bodyPr wrap="square" rtlCol="0">
            <a:spAutoFit/>
          </a:bodyPr>
          <a:lstStyle/>
          <a:p>
            <a:pPr algn="ctr"/>
            <a:r>
              <a:rPr lang="es-CO" sz="1400" b="1" dirty="0">
                <a:solidFill>
                  <a:schemeClr val="bg1"/>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2962" y="3789494"/>
            <a:ext cx="434340" cy="539422"/>
          </a:xfrm>
          <a:prstGeom prst="rect">
            <a:avLst/>
          </a:prstGeom>
        </p:spPr>
      </p:pic>
      <p:sp>
        <p:nvSpPr>
          <p:cNvPr id="4" name="3 Rectángulo redondeado"/>
          <p:cNvSpPr/>
          <p:nvPr/>
        </p:nvSpPr>
        <p:spPr>
          <a:xfrm>
            <a:off x="8038531" y="2743230"/>
            <a:ext cx="3698541" cy="3458265"/>
          </a:xfrm>
          <a:prstGeom prst="roundRect">
            <a:avLst/>
          </a:prstGeom>
          <a:solidFill>
            <a:srgbClr val="2C538E"/>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5" name="4 CuadroTexto"/>
          <p:cNvSpPr txBox="1"/>
          <p:nvPr/>
        </p:nvSpPr>
        <p:spPr>
          <a:xfrm>
            <a:off x="8229598" y="3266450"/>
            <a:ext cx="3316406" cy="3170099"/>
          </a:xfrm>
          <a:prstGeom prst="rect">
            <a:avLst/>
          </a:prstGeom>
          <a:noFill/>
        </p:spPr>
        <p:txBody>
          <a:bodyPr wrap="square" rtlCol="0">
            <a:spAutoFit/>
          </a:bodyPr>
          <a:lstStyle/>
          <a:p>
            <a:pPr algn="just"/>
            <a:r>
              <a:rPr lang="es-CO" sz="1400" b="1" dirty="0">
                <a:solidFill>
                  <a:schemeClr val="bg1"/>
                </a:solidFill>
                <a:latin typeface="Open Sans"/>
              </a:rPr>
              <a:t>Evaluación numérica: </a:t>
            </a:r>
            <a:r>
              <a:rPr lang="es-CO" sz="1400" dirty="0">
                <a:solidFill>
                  <a:schemeClr val="bg1"/>
                </a:solidFill>
                <a:latin typeface="Open Sans"/>
              </a:rPr>
              <a:t>Este tipo de evaluación consiste en hacer la medición del desempeño en la escala de un rango de números, cogiendo el primer número en la escala como la calificación más baja y el último número como la calificación más alta, pero este método de evaluación tiene muchas cosas en contra, ya que se deja mucha información por fuera y esquematizan a los trabajadores con un número.</a:t>
            </a:r>
            <a:endParaRPr lang="es-CO" sz="1400" b="1" dirty="0">
              <a:solidFill>
                <a:schemeClr val="bg1"/>
              </a:solidFill>
              <a:latin typeface="Open Sans"/>
            </a:endParaRPr>
          </a:p>
          <a:p>
            <a:pPr algn="just"/>
            <a:endParaRPr lang="es-CO" sz="1400" b="1" dirty="0">
              <a:solidFill>
                <a:schemeClr val="bg1"/>
              </a:solidFill>
              <a:latin typeface="Open Sans"/>
            </a:endParaRPr>
          </a:p>
          <a:p>
            <a:endParaRPr lang="es-CO" dirty="0">
              <a:solidFill>
                <a:schemeClr val="bg1"/>
              </a:solidFill>
            </a:endParaRPr>
          </a:p>
        </p:txBody>
      </p:sp>
      <p:sp>
        <p:nvSpPr>
          <p:cNvPr id="28" name="27 Elipse"/>
          <p:cNvSpPr/>
          <p:nvPr/>
        </p:nvSpPr>
        <p:spPr>
          <a:xfrm>
            <a:off x="11054686" y="2901821"/>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7176" y="3041542"/>
            <a:ext cx="434340" cy="539422"/>
          </a:xfrm>
          <a:prstGeom prst="rect">
            <a:avLst/>
          </a:prstGeom>
        </p:spPr>
      </p:pic>
    </p:spTree>
    <p:extLst>
      <p:ext uri="{BB962C8B-B14F-4D97-AF65-F5344CB8AC3E}">
        <p14:creationId xmlns:p14="http://schemas.microsoft.com/office/powerpoint/2010/main" val="39253970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0919" y="4692569"/>
            <a:ext cx="434340" cy="539422"/>
          </a:xfrm>
          <a:prstGeom prst="rect">
            <a:avLst/>
          </a:prstGeom>
        </p:spPr>
      </p:pic>
    </p:spTree>
    <p:extLst>
      <p:ext uri="{BB962C8B-B14F-4D97-AF65-F5344CB8AC3E}">
        <p14:creationId xmlns:p14="http://schemas.microsoft.com/office/powerpoint/2010/main" val="18266628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23" name="22 CuadroTexto"/>
          <p:cNvSpPr txBox="1"/>
          <p:nvPr/>
        </p:nvSpPr>
        <p:spPr>
          <a:xfrm>
            <a:off x="5802884" y="4418698"/>
            <a:ext cx="1908994" cy="523220"/>
          </a:xfrm>
          <a:prstGeom prst="rect">
            <a:avLst/>
          </a:prstGeom>
          <a:solidFill>
            <a:srgbClr val="2C538E"/>
          </a:solidFill>
        </p:spPr>
        <p:txBody>
          <a:bodyPr wrap="square" rtlCol="0">
            <a:spAutoFit/>
          </a:bodyPr>
          <a:lstStyle/>
          <a:p>
            <a:pPr algn="ctr"/>
            <a:r>
              <a:rPr lang="es-CO" sz="1400" b="1" dirty="0">
                <a:solidFill>
                  <a:schemeClr val="bg1"/>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3055" y="4731994"/>
            <a:ext cx="434340" cy="539422"/>
          </a:xfrm>
          <a:prstGeom prst="rect">
            <a:avLst/>
          </a:prstGeom>
        </p:spPr>
      </p:pic>
      <p:sp>
        <p:nvSpPr>
          <p:cNvPr id="4" name="3 Rectángulo redondeado"/>
          <p:cNvSpPr/>
          <p:nvPr/>
        </p:nvSpPr>
        <p:spPr>
          <a:xfrm>
            <a:off x="8038531" y="2743230"/>
            <a:ext cx="3698541" cy="3458265"/>
          </a:xfrm>
          <a:prstGeom prst="roundRect">
            <a:avLst/>
          </a:prstGeom>
          <a:solidFill>
            <a:srgbClr val="2C538E"/>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5" name="4 CuadroTexto"/>
          <p:cNvSpPr txBox="1"/>
          <p:nvPr/>
        </p:nvSpPr>
        <p:spPr>
          <a:xfrm>
            <a:off x="8229598" y="3266450"/>
            <a:ext cx="3316406" cy="3170099"/>
          </a:xfrm>
          <a:prstGeom prst="rect">
            <a:avLst/>
          </a:prstGeom>
          <a:noFill/>
        </p:spPr>
        <p:txBody>
          <a:bodyPr wrap="square" rtlCol="0">
            <a:spAutoFit/>
          </a:bodyPr>
          <a:lstStyle/>
          <a:p>
            <a:pPr algn="just"/>
            <a:r>
              <a:rPr lang="es-CO" sz="1400" b="1" dirty="0">
                <a:solidFill>
                  <a:schemeClr val="bg1"/>
                </a:solidFill>
                <a:latin typeface="Open Sans"/>
              </a:rPr>
              <a:t>Evaluación basada en objetivos: </a:t>
            </a:r>
            <a:r>
              <a:rPr lang="es-CO" sz="1400" dirty="0">
                <a:solidFill>
                  <a:schemeClr val="bg1"/>
                </a:solidFill>
                <a:latin typeface="Open Sans"/>
              </a:rPr>
              <a:t>Este tipo de valuación consiste en poner objetivos y, dependiendo de si los cumplen o no, será la calificación del trabajador, pero como toda evaluación tiene sus pros y sus contras, el contra de este modelo es el tipo de finalidad que pongan, ya que si ponen unos objetivos muy difíciles de alcanzar la evaluación no tendrá ningún sentido.</a:t>
            </a:r>
            <a:endParaRPr lang="es-CO" sz="1400" b="1" dirty="0">
              <a:solidFill>
                <a:schemeClr val="bg1"/>
              </a:solidFill>
              <a:latin typeface="Open Sans"/>
            </a:endParaRPr>
          </a:p>
          <a:p>
            <a:pPr algn="just"/>
            <a:r>
              <a:rPr lang="es-CO" sz="1400" dirty="0">
                <a:solidFill>
                  <a:schemeClr val="bg1"/>
                </a:solidFill>
                <a:latin typeface="Open Sans"/>
              </a:rPr>
              <a:t>.</a:t>
            </a:r>
            <a:endParaRPr lang="es-CO" sz="1400" b="1" dirty="0">
              <a:solidFill>
                <a:schemeClr val="bg1"/>
              </a:solidFill>
              <a:latin typeface="Open Sans"/>
            </a:endParaRPr>
          </a:p>
          <a:p>
            <a:pPr algn="just"/>
            <a:r>
              <a:rPr lang="es-CO" sz="1400" dirty="0">
                <a:solidFill>
                  <a:schemeClr val="tx1">
                    <a:lumMod val="75000"/>
                    <a:lumOff val="25000"/>
                  </a:schemeClr>
                </a:solidFill>
                <a:latin typeface="Open Sans"/>
              </a:rPr>
              <a:t>.</a:t>
            </a:r>
            <a:endParaRPr lang="es-CO" sz="1400" b="1" dirty="0">
              <a:solidFill>
                <a:schemeClr val="tx1">
                  <a:lumMod val="75000"/>
                  <a:lumOff val="25000"/>
                </a:schemeClr>
              </a:solidFill>
              <a:latin typeface="Open Sans"/>
            </a:endParaRPr>
          </a:p>
          <a:p>
            <a:endParaRPr lang="es-CO" dirty="0"/>
          </a:p>
        </p:txBody>
      </p:sp>
      <p:sp>
        <p:nvSpPr>
          <p:cNvPr id="28" name="27 Elipse"/>
          <p:cNvSpPr/>
          <p:nvPr/>
        </p:nvSpPr>
        <p:spPr>
          <a:xfrm>
            <a:off x="11054686" y="2901821"/>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743" y="2901821"/>
            <a:ext cx="434340" cy="539422"/>
          </a:xfrm>
          <a:prstGeom prst="rect">
            <a:avLst/>
          </a:prstGeom>
        </p:spPr>
      </p:pic>
    </p:spTree>
    <p:extLst>
      <p:ext uri="{BB962C8B-B14F-4D97-AF65-F5344CB8AC3E}">
        <p14:creationId xmlns:p14="http://schemas.microsoft.com/office/powerpoint/2010/main" val="1019422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0919" y="5622293"/>
            <a:ext cx="434340" cy="539422"/>
          </a:xfrm>
          <a:prstGeom prst="rect">
            <a:avLst/>
          </a:prstGeom>
        </p:spPr>
      </p:pic>
    </p:spTree>
    <p:extLst>
      <p:ext uri="{BB962C8B-B14F-4D97-AF65-F5344CB8AC3E}">
        <p14:creationId xmlns:p14="http://schemas.microsoft.com/office/powerpoint/2010/main" val="671805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8" name="17 CuadroTexto"/>
          <p:cNvSpPr txBox="1"/>
          <p:nvPr/>
        </p:nvSpPr>
        <p:spPr>
          <a:xfrm>
            <a:off x="3104178" y="5462831"/>
            <a:ext cx="1908994" cy="738664"/>
          </a:xfrm>
          <a:prstGeom prst="rect">
            <a:avLst/>
          </a:prstGeom>
          <a:solidFill>
            <a:srgbClr val="2C538E"/>
          </a:solidFill>
        </p:spPr>
        <p:txBody>
          <a:bodyPr wrap="square" rtlCol="0">
            <a:spAutoFit/>
          </a:bodyPr>
          <a:lstStyle/>
          <a:p>
            <a:pPr algn="ctr"/>
            <a:r>
              <a:rPr lang="es-ES" sz="1400" b="1" dirty="0">
                <a:solidFill>
                  <a:schemeClr val="bg1"/>
                </a:solidFill>
                <a:latin typeface="Open Sans"/>
              </a:rPr>
              <a:t>Métodos para evaluar el desempeño</a:t>
            </a:r>
            <a:endParaRPr lang="es-CO" sz="1400" b="1" dirty="0">
              <a:solidFill>
                <a:schemeClr val="bg1"/>
              </a:solidFill>
              <a:latin typeface="Open Sans"/>
            </a:endParaRP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28" y="5870560"/>
            <a:ext cx="434340" cy="539422"/>
          </a:xfrm>
          <a:prstGeom prst="rect">
            <a:avLst/>
          </a:prstGeom>
        </p:spPr>
      </p:pic>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26" name="25 CuadroTexto"/>
          <p:cNvSpPr txBox="1"/>
          <p:nvPr/>
        </p:nvSpPr>
        <p:spPr>
          <a:xfrm>
            <a:off x="5824537" y="5296452"/>
            <a:ext cx="1908994" cy="307777"/>
          </a:xfrm>
          <a:prstGeom prst="rect">
            <a:avLst/>
          </a:prstGeom>
          <a:solidFill>
            <a:srgbClr val="2C538E"/>
          </a:solidFill>
        </p:spPr>
        <p:txBody>
          <a:bodyPr wrap="square" rtlCol="0">
            <a:spAutoFit/>
          </a:bodyPr>
          <a:lstStyle/>
          <a:p>
            <a:pPr algn="ctr"/>
            <a:r>
              <a:rPr lang="es-CO" sz="1400" b="1" dirty="0">
                <a:solidFill>
                  <a:schemeClr val="bg1"/>
                </a:solidFill>
                <a:latin typeface="Open Sans"/>
              </a:rPr>
              <a:t>Autoevaluación</a:t>
            </a: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4708" y="5662073"/>
            <a:ext cx="434340" cy="539422"/>
          </a:xfrm>
          <a:prstGeom prst="rect">
            <a:avLst/>
          </a:prstGeom>
        </p:spPr>
      </p:pic>
      <p:sp>
        <p:nvSpPr>
          <p:cNvPr id="4" name="3 Rectángulo redondeado"/>
          <p:cNvSpPr/>
          <p:nvPr/>
        </p:nvSpPr>
        <p:spPr>
          <a:xfrm>
            <a:off x="8038531" y="2743230"/>
            <a:ext cx="3698541" cy="3458265"/>
          </a:xfrm>
          <a:prstGeom prst="roundRect">
            <a:avLst/>
          </a:prstGeom>
          <a:solidFill>
            <a:srgbClr val="2C538E"/>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5" name="4 CuadroTexto"/>
          <p:cNvSpPr txBox="1"/>
          <p:nvPr/>
        </p:nvSpPr>
        <p:spPr>
          <a:xfrm>
            <a:off x="8229598" y="3539410"/>
            <a:ext cx="3316406" cy="1877437"/>
          </a:xfrm>
          <a:prstGeom prst="rect">
            <a:avLst/>
          </a:prstGeom>
          <a:noFill/>
        </p:spPr>
        <p:txBody>
          <a:bodyPr wrap="square" rtlCol="0">
            <a:spAutoFit/>
          </a:bodyPr>
          <a:lstStyle/>
          <a:p>
            <a:pPr algn="just"/>
            <a:r>
              <a:rPr lang="es-CO" sz="1400" b="1" dirty="0">
                <a:solidFill>
                  <a:schemeClr val="bg1"/>
                </a:solidFill>
                <a:latin typeface="Open Sans"/>
              </a:rPr>
              <a:t>Autoevaluación: </a:t>
            </a:r>
            <a:r>
              <a:rPr lang="es-CO" sz="1400" dirty="0">
                <a:solidFill>
                  <a:schemeClr val="bg1"/>
                </a:solidFill>
                <a:latin typeface="Open Sans"/>
              </a:rPr>
              <a:t>consiste en hacer un autodiagnóstico del trabajador, donde él mismo observa cómo se está desempeñando. Este tipo de evaluación se basa mucho en la honestidad y en el buen criterio de la persona. </a:t>
            </a:r>
            <a:endParaRPr lang="es-CO" sz="1400" b="1" dirty="0">
              <a:solidFill>
                <a:schemeClr val="bg1"/>
              </a:solidFill>
              <a:latin typeface="Open Sans"/>
            </a:endParaRPr>
          </a:p>
          <a:p>
            <a:endParaRPr lang="es-CO" dirty="0"/>
          </a:p>
        </p:txBody>
      </p:sp>
      <p:sp>
        <p:nvSpPr>
          <p:cNvPr id="28" name="27 Elipse"/>
          <p:cNvSpPr/>
          <p:nvPr/>
        </p:nvSpPr>
        <p:spPr>
          <a:xfrm>
            <a:off x="11054686" y="2901821"/>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743" y="2901821"/>
            <a:ext cx="434340" cy="539422"/>
          </a:xfrm>
          <a:prstGeom prst="rect">
            <a:avLst/>
          </a:prstGeom>
        </p:spPr>
      </p:pic>
    </p:spTree>
    <p:extLst>
      <p:ext uri="{BB962C8B-B14F-4D97-AF65-F5344CB8AC3E}">
        <p14:creationId xmlns:p14="http://schemas.microsoft.com/office/powerpoint/2010/main" val="28918055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Calidad de trabajo realizado en general.</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contiene el cómo se debe evaluar la calidad del trabajo y los factores que se deben tener en cuenta a la hora de evaluar un trabajador, porque cuando se tiene un buen trabajador se tiene un excelente trabajo.</a:t>
            </a:r>
          </a:p>
        </p:txBody>
      </p:sp>
      <p:sp>
        <p:nvSpPr>
          <p:cNvPr id="2" name="1 CuadroTexto"/>
          <p:cNvSpPr txBox="1"/>
          <p:nvPr/>
        </p:nvSpPr>
        <p:spPr>
          <a:xfrm>
            <a:off x="639522" y="2631243"/>
            <a:ext cx="3932477" cy="30598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se habla de calidad de trabajo realizado, estamos hablando de evaluar el desempeño de alguna labor, esto es clave para ayudar a mejorar la empresa, una evaluación optima hará entender en qué posición se encuentra la empresa.</a:t>
            </a:r>
          </a:p>
          <a:p>
            <a:pPr algn="just"/>
            <a:r>
              <a:rPr lang="es-CO" sz="1400" dirty="0">
                <a:solidFill>
                  <a:schemeClr val="tx1">
                    <a:lumMod val="75000"/>
                    <a:lumOff val="25000"/>
                  </a:schemeClr>
                </a:solidFill>
                <a:latin typeface="Open Sans"/>
              </a:rPr>
              <a:t>El desempeño de los empleados debe de ser de suma importancia en la empresa, ya que si este es bueno ayudara a la productividad y mantenibilidad de la empresa, haciéndola crecer y obteniendo muy buenos resultados de calidad.</a:t>
            </a:r>
          </a:p>
          <a:p>
            <a:endParaRPr lang="es-CO" dirty="0"/>
          </a:p>
        </p:txBody>
      </p:sp>
      <p:sp>
        <p:nvSpPr>
          <p:cNvPr id="15" name="14 Rectángulo redondeado"/>
          <p:cNvSpPr/>
          <p:nvPr/>
        </p:nvSpPr>
        <p:spPr>
          <a:xfrm>
            <a:off x="740752" y="54380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893243" y="552787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Factores para evaluar el trabajo</a:t>
            </a:r>
          </a:p>
        </p:txBody>
      </p:sp>
      <p:sp>
        <p:nvSpPr>
          <p:cNvPr id="17" name="16 Rectángulo redondeado"/>
          <p:cNvSpPr/>
          <p:nvPr/>
        </p:nvSpPr>
        <p:spPr>
          <a:xfrm>
            <a:off x="2951687" y="5454937"/>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104178" y="5462831"/>
            <a:ext cx="1908994"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Métodos para evaluar el desempeño</a:t>
            </a:r>
            <a:endParaRPr lang="es-CO" sz="1400" b="1" dirty="0">
              <a:solidFill>
                <a:schemeClr val="tx1">
                  <a:lumMod val="75000"/>
                  <a:lumOff val="25000"/>
                </a:schemeClr>
              </a:solidFill>
              <a:latin typeface="Open Sans"/>
            </a:endParaRPr>
          </a:p>
        </p:txBody>
      </p:sp>
      <p:sp>
        <p:nvSpPr>
          <p:cNvPr id="12" name="11 Rectángulo redondeado"/>
          <p:cNvSpPr/>
          <p:nvPr/>
        </p:nvSpPr>
        <p:spPr>
          <a:xfrm>
            <a:off x="5669684" y="2653448"/>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5822175" y="2743230"/>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360 grados</a:t>
            </a:r>
          </a:p>
        </p:txBody>
      </p:sp>
      <p:sp>
        <p:nvSpPr>
          <p:cNvPr id="20" name="19 Rectángulo redondeado"/>
          <p:cNvSpPr/>
          <p:nvPr/>
        </p:nvSpPr>
        <p:spPr>
          <a:xfrm>
            <a:off x="5669684" y="349118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781231" y="3580964"/>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numérica</a:t>
            </a:r>
          </a:p>
        </p:txBody>
      </p:sp>
      <p:sp>
        <p:nvSpPr>
          <p:cNvPr id="22" name="21 Rectángulo redondeado"/>
          <p:cNvSpPr/>
          <p:nvPr/>
        </p:nvSpPr>
        <p:spPr>
          <a:xfrm>
            <a:off x="5691337" y="4328916"/>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5802884" y="4418698"/>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Evaluación basada en objetivos</a:t>
            </a:r>
          </a:p>
        </p:txBody>
      </p:sp>
      <p:sp>
        <p:nvSpPr>
          <p:cNvPr id="25" name="24 Rectángulo redondeado"/>
          <p:cNvSpPr/>
          <p:nvPr/>
        </p:nvSpPr>
        <p:spPr>
          <a:xfrm>
            <a:off x="5712990" y="5206670"/>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824537" y="5296452"/>
            <a:ext cx="1908994" cy="307777"/>
          </a:xfrm>
          <a:prstGeom prst="rect">
            <a:avLst/>
          </a:prstGeom>
          <a:noFill/>
        </p:spPr>
        <p:txBody>
          <a:bodyPr wrap="square" rtlCol="0">
            <a:spAutoFit/>
          </a:bodyPr>
          <a:lstStyle/>
          <a:p>
            <a:pPr algn="ctr"/>
            <a:r>
              <a:rPr lang="es-CO" sz="1400" b="1" dirty="0">
                <a:latin typeface="Open Sans"/>
              </a:rPr>
              <a:t>Autoevaluación</a:t>
            </a:r>
            <a:endParaRPr lang="es-CO" sz="1400" b="1" dirty="0">
              <a:solidFill>
                <a:schemeClr val="tx1">
                  <a:lumMod val="75000"/>
                  <a:lumOff val="25000"/>
                </a:schemeClr>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3383" y="6252506"/>
            <a:ext cx="434340" cy="539422"/>
          </a:xfrm>
          <a:prstGeom prst="rect">
            <a:avLst/>
          </a:prstGeom>
        </p:spPr>
      </p:pic>
    </p:spTree>
    <p:extLst>
      <p:ext uri="{BB962C8B-B14F-4D97-AF65-F5344CB8AC3E}">
        <p14:creationId xmlns:p14="http://schemas.microsoft.com/office/powerpoint/2010/main" val="15121131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grpSp>
        <p:nvGrpSpPr>
          <p:cNvPr id="14" name="13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8" name="7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3" name="12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2512" y="4389027"/>
            <a:ext cx="434340" cy="539422"/>
          </a:xfrm>
          <a:prstGeom prst="rect">
            <a:avLst/>
          </a:prstGeom>
        </p:spPr>
      </p:pic>
      <p:pic>
        <p:nvPicPr>
          <p:cNvPr id="3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9" name="48 Grupo"/>
          <p:cNvGrpSpPr/>
          <p:nvPr/>
        </p:nvGrpSpPr>
        <p:grpSpPr>
          <a:xfrm>
            <a:off x="7637723" y="3753741"/>
            <a:ext cx="2818279" cy="897062"/>
            <a:chOff x="7637723" y="3753741"/>
            <a:chExt cx="2818279" cy="897062"/>
          </a:xfrm>
        </p:grpSpPr>
        <p:grpSp>
          <p:nvGrpSpPr>
            <p:cNvPr id="17" name="16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18" name="17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19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12" name="1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0" name="49 Grupo"/>
          <p:cNvGrpSpPr/>
          <p:nvPr/>
        </p:nvGrpSpPr>
        <p:grpSpPr>
          <a:xfrm>
            <a:off x="3767829" y="4932696"/>
            <a:ext cx="2818279" cy="897062"/>
            <a:chOff x="3767829" y="4932696"/>
            <a:chExt cx="2818279" cy="897062"/>
          </a:xfrm>
        </p:grpSpPr>
        <p:grpSp>
          <p:nvGrpSpPr>
            <p:cNvPr id="21" name="20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22" name="21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5" name="24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40" name="3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51" name="50 Grupo"/>
          <p:cNvGrpSpPr/>
          <p:nvPr/>
        </p:nvGrpSpPr>
        <p:grpSpPr>
          <a:xfrm>
            <a:off x="7565863" y="4934136"/>
            <a:ext cx="2890139" cy="965444"/>
            <a:chOff x="7565863" y="4934136"/>
            <a:chExt cx="2890139" cy="965444"/>
          </a:xfrm>
        </p:grpSpPr>
        <p:grpSp>
          <p:nvGrpSpPr>
            <p:cNvPr id="26" name="25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28" name="27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0" name="29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41" name="4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spTree>
    <p:extLst>
      <p:ext uri="{BB962C8B-B14F-4D97-AF65-F5344CB8AC3E}">
        <p14:creationId xmlns:p14="http://schemas.microsoft.com/office/powerpoint/2010/main" val="3105094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8" name="7 Rectángulo"/>
          <p:cNvSpPr/>
          <p:nvPr/>
        </p:nvSpPr>
        <p:spPr>
          <a:xfrm>
            <a:off x="3742462" y="3753741"/>
            <a:ext cx="2843646"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4856301" y="3769045"/>
            <a:ext cx="1463061" cy="830997"/>
          </a:xfrm>
          <a:prstGeom prst="rect">
            <a:avLst/>
          </a:prstGeom>
          <a:noFill/>
        </p:spPr>
        <p:txBody>
          <a:bodyPr wrap="square" rtlCol="0">
            <a:spAutoFit/>
          </a:bodyPr>
          <a:lstStyle/>
          <a:p>
            <a:pPr algn="ctr"/>
            <a:r>
              <a:rPr lang="es-ES" sz="1600" dirty="0">
                <a:solidFill>
                  <a:schemeClr val="bg1"/>
                </a:solidFill>
                <a:latin typeface="Open Sans"/>
              </a:rPr>
              <a:t>Análisis completo de la unidad</a:t>
            </a:r>
            <a:endParaRPr lang="es-CO" sz="1600" dirty="0">
              <a:solidFill>
                <a:schemeClr val="bg1"/>
              </a:solidFill>
              <a:latin typeface="Open Sans"/>
            </a:endParaRPr>
          </a:p>
        </p:txBody>
      </p:sp>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3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0" name="39 Grupo"/>
          <p:cNvGrpSpPr/>
          <p:nvPr/>
        </p:nvGrpSpPr>
        <p:grpSpPr>
          <a:xfrm>
            <a:off x="7637723" y="3753741"/>
            <a:ext cx="2818279" cy="897062"/>
            <a:chOff x="7637723" y="3753741"/>
            <a:chExt cx="2818279" cy="897062"/>
          </a:xfrm>
        </p:grpSpPr>
        <p:grpSp>
          <p:nvGrpSpPr>
            <p:cNvPr id="41" name="40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44" name="43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2" name="41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43" name="4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46" name="45 Grupo"/>
          <p:cNvGrpSpPr/>
          <p:nvPr/>
        </p:nvGrpSpPr>
        <p:grpSpPr>
          <a:xfrm>
            <a:off x="3767829" y="4932696"/>
            <a:ext cx="2818279" cy="897062"/>
            <a:chOff x="3767829" y="4932696"/>
            <a:chExt cx="2818279" cy="897062"/>
          </a:xfrm>
        </p:grpSpPr>
        <p:grpSp>
          <p:nvGrpSpPr>
            <p:cNvPr id="47" name="46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0" name="49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50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8" name="47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49" name="4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52" name="51 Grupo"/>
          <p:cNvGrpSpPr/>
          <p:nvPr/>
        </p:nvGrpSpPr>
        <p:grpSpPr>
          <a:xfrm>
            <a:off x="7565863" y="4934136"/>
            <a:ext cx="2890139" cy="965444"/>
            <a:chOff x="7565863" y="4934136"/>
            <a:chExt cx="2890139" cy="965444"/>
          </a:xfrm>
        </p:grpSpPr>
        <p:grpSp>
          <p:nvGrpSpPr>
            <p:cNvPr id="53" name="52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56" name="55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56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4" name="53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55" name="5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pic>
        <p:nvPicPr>
          <p:cNvPr id="58" name="57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9849" y="4334435"/>
            <a:ext cx="434340" cy="539422"/>
          </a:xfrm>
          <a:prstGeom prst="rect">
            <a:avLst/>
          </a:prstGeom>
        </p:spPr>
      </p:pic>
    </p:spTree>
    <p:extLst>
      <p:ext uri="{BB962C8B-B14F-4D97-AF65-F5344CB8AC3E}">
        <p14:creationId xmlns:p14="http://schemas.microsoft.com/office/powerpoint/2010/main" val="10271709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342" y="4211603"/>
            <a:ext cx="434340" cy="539422"/>
          </a:xfrm>
          <a:prstGeom prst="rect">
            <a:avLst/>
          </a:prstGeom>
        </p:spPr>
      </p:pic>
      <p:pic>
        <p:nvPicPr>
          <p:cNvPr id="3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6" name="45 Grupo"/>
          <p:cNvGrpSpPr/>
          <p:nvPr/>
        </p:nvGrpSpPr>
        <p:grpSpPr>
          <a:xfrm>
            <a:off x="3742462" y="3753741"/>
            <a:ext cx="2818279" cy="897062"/>
            <a:chOff x="3742462" y="3753741"/>
            <a:chExt cx="2818279" cy="897062"/>
          </a:xfrm>
        </p:grpSpPr>
        <p:grpSp>
          <p:nvGrpSpPr>
            <p:cNvPr id="47" name="46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50" name="49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50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8" name="47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9" name="4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53" name="52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56" name="55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56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4" name="53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55" name="5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nvGrpSpPr>
          <p:cNvPr id="58" name="57 Grupo"/>
          <p:cNvGrpSpPr/>
          <p:nvPr/>
        </p:nvGrpSpPr>
        <p:grpSpPr>
          <a:xfrm>
            <a:off x="3767829" y="4932696"/>
            <a:ext cx="2818279" cy="897062"/>
            <a:chOff x="3767829" y="4932696"/>
            <a:chExt cx="2818279" cy="897062"/>
          </a:xfrm>
        </p:grpSpPr>
        <p:grpSp>
          <p:nvGrpSpPr>
            <p:cNvPr id="59" name="58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62" name="61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62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60" name="59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61" name="6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64" name="63 Grupo"/>
          <p:cNvGrpSpPr/>
          <p:nvPr/>
        </p:nvGrpSpPr>
        <p:grpSpPr>
          <a:xfrm>
            <a:off x="7565863" y="4934136"/>
            <a:ext cx="2890139" cy="965444"/>
            <a:chOff x="7565863" y="4934136"/>
            <a:chExt cx="2890139" cy="965444"/>
          </a:xfrm>
        </p:grpSpPr>
        <p:grpSp>
          <p:nvGrpSpPr>
            <p:cNvPr id="65" name="64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68" name="67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9" name="68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66" name="65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67" name="66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pic>
        <p:nvPicPr>
          <p:cNvPr id="7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586" y="4381092"/>
            <a:ext cx="434340" cy="539422"/>
          </a:xfrm>
          <a:prstGeom prst="rect">
            <a:avLst/>
          </a:prstGeom>
        </p:spPr>
      </p:pic>
    </p:spTree>
    <p:extLst>
      <p:ext uri="{BB962C8B-B14F-4D97-AF65-F5344CB8AC3E}">
        <p14:creationId xmlns:p14="http://schemas.microsoft.com/office/powerpoint/2010/main" val="35447955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38 Rectángulo"/>
          <p:cNvSpPr/>
          <p:nvPr/>
        </p:nvSpPr>
        <p:spPr>
          <a:xfrm>
            <a:off x="7667289" y="3754964"/>
            <a:ext cx="2843646" cy="87653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18" name="17 Rectángulo"/>
          <p:cNvSpPr/>
          <p:nvPr/>
        </p:nvSpPr>
        <p:spPr>
          <a:xfrm>
            <a:off x="7637723" y="3753741"/>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8821727" y="3791940"/>
            <a:ext cx="1291264" cy="830997"/>
          </a:xfrm>
          <a:prstGeom prst="rect">
            <a:avLst/>
          </a:prstGeom>
          <a:noFill/>
        </p:spPr>
        <p:txBody>
          <a:bodyPr wrap="square" rtlCol="0">
            <a:spAutoFit/>
          </a:bodyPr>
          <a:lstStyle/>
          <a:p>
            <a:pPr algn="ctr"/>
            <a:r>
              <a:rPr lang="es-CO" sz="1600" dirty="0">
                <a:solidFill>
                  <a:schemeClr val="bg1"/>
                </a:solidFill>
                <a:latin typeface="Open Sans"/>
              </a:rPr>
              <a:t>Ver la hoja de vida del sistema</a:t>
            </a:r>
          </a:p>
        </p:txBody>
      </p:sp>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1" name="40 Grupo"/>
          <p:cNvGrpSpPr/>
          <p:nvPr/>
        </p:nvGrpSpPr>
        <p:grpSpPr>
          <a:xfrm>
            <a:off x="3742462" y="3753741"/>
            <a:ext cx="2818279" cy="897062"/>
            <a:chOff x="3742462" y="3753741"/>
            <a:chExt cx="2818279" cy="897062"/>
          </a:xfrm>
        </p:grpSpPr>
        <p:grpSp>
          <p:nvGrpSpPr>
            <p:cNvPr id="42" name="41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5" name="44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45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3" name="42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4" name="4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7" name="46 Grupo"/>
          <p:cNvGrpSpPr/>
          <p:nvPr/>
        </p:nvGrpSpPr>
        <p:grpSpPr>
          <a:xfrm>
            <a:off x="3767829" y="4932696"/>
            <a:ext cx="2818279" cy="897062"/>
            <a:chOff x="3767829" y="4932696"/>
            <a:chExt cx="2818279" cy="897062"/>
          </a:xfrm>
        </p:grpSpPr>
        <p:grpSp>
          <p:nvGrpSpPr>
            <p:cNvPr id="48" name="47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1" name="50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51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9" name="48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50" name="4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53" name="52 Grupo"/>
          <p:cNvGrpSpPr/>
          <p:nvPr/>
        </p:nvGrpSpPr>
        <p:grpSpPr>
          <a:xfrm>
            <a:off x="7565863" y="4934136"/>
            <a:ext cx="2890139" cy="965444"/>
            <a:chOff x="7565863" y="4934136"/>
            <a:chExt cx="2890139" cy="965444"/>
          </a:xfrm>
        </p:grpSpPr>
        <p:grpSp>
          <p:nvGrpSpPr>
            <p:cNvPr id="54" name="53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57" name="56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57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5" name="54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56" name="55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pic>
        <p:nvPicPr>
          <p:cNvPr id="59" name="5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342" y="4293491"/>
            <a:ext cx="434340" cy="539422"/>
          </a:xfrm>
          <a:prstGeom prst="rect">
            <a:avLst/>
          </a:prstGeom>
        </p:spPr>
      </p:pic>
    </p:spTree>
    <p:extLst>
      <p:ext uri="{BB962C8B-B14F-4D97-AF65-F5344CB8AC3E}">
        <p14:creationId xmlns:p14="http://schemas.microsoft.com/office/powerpoint/2010/main" val="276587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1" name="10 CuadroTexto"/>
          <p:cNvSpPr txBox="1"/>
          <p:nvPr/>
        </p:nvSpPr>
        <p:spPr>
          <a:xfrm>
            <a:off x="4012441" y="2970020"/>
            <a:ext cx="7656395" cy="2031325"/>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Para la identificación de fallos en los equipos existen dos tipos de situaciones: la primera, aquellas en las que diseñan algún sistema o equipo, está en etapa de prototipado experimental, y este no funciona de acuerdo con lo que se esperaba, y esta la segunda, que hace referencia a aquellos equipos que han estado en operación normal durante algún tiempo y han presentado fallas al momento de realizar su función.</a:t>
            </a:r>
            <a:endParaRPr lang="es-CO"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Para comprender el análisis de fallas, es necesario saber qué es una falla y qué tipos puede haber o pueden afectar al sistema o pieza, cuál es la causa o el desencadenante de la falla, también es muy importante poder calcular la probabilidad de que ocurra una falla y cómo se podría evitar.  </a:t>
            </a:r>
            <a:endParaRPr lang="es-CO" sz="1400" dirty="0">
              <a:solidFill>
                <a:schemeClr val="tx1">
                  <a:lumMod val="75000"/>
                  <a:lumOff val="25000"/>
                </a:schemeClr>
              </a:solidFill>
              <a:latin typeface="Open Sans"/>
            </a:endParaRP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7533" y="5416337"/>
            <a:ext cx="434340" cy="539422"/>
          </a:xfrm>
          <a:prstGeom prst="rect">
            <a:avLst/>
          </a:prstGeom>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grpSp>
        <p:nvGrpSpPr>
          <p:cNvPr id="21" name="20 Grupo"/>
          <p:cNvGrpSpPr/>
          <p:nvPr/>
        </p:nvGrpSpPr>
        <p:grpSpPr>
          <a:xfrm>
            <a:off x="133349" y="1402729"/>
            <a:ext cx="11911653" cy="300255"/>
            <a:chOff x="133349" y="1402729"/>
            <a:chExt cx="11911653" cy="300255"/>
          </a:xfrm>
        </p:grpSpPr>
        <p:pic>
          <p:nvPicPr>
            <p:cNvPr id="22" name="21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3" name="22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24" name="23 Grupo"/>
          <p:cNvGrpSpPr/>
          <p:nvPr/>
        </p:nvGrpSpPr>
        <p:grpSpPr>
          <a:xfrm>
            <a:off x="106053" y="5839310"/>
            <a:ext cx="11911653" cy="300255"/>
            <a:chOff x="133349" y="1402729"/>
            <a:chExt cx="11911653" cy="300255"/>
          </a:xfrm>
        </p:grpSpPr>
        <p:pic>
          <p:nvPicPr>
            <p:cNvPr id="25" name="24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6" name="25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16" name="15 Rectángulo redondeado"/>
          <p:cNvSpPr/>
          <p:nvPr/>
        </p:nvSpPr>
        <p:spPr>
          <a:xfrm>
            <a:off x="3316406" y="1830872"/>
            <a:ext cx="8598089" cy="84408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CuadroTexto"/>
          <p:cNvSpPr txBox="1"/>
          <p:nvPr/>
        </p:nvSpPr>
        <p:spPr>
          <a:xfrm>
            <a:off x="3618776" y="1830872"/>
            <a:ext cx="8295719"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encontrará todos los tipos de falla y el análisis que se debe hacer a los componentes de un circuito electrónico con el fin de encontrar su respectiva falla y poder solucionarla.</a:t>
            </a:r>
          </a:p>
          <a:p>
            <a:endParaRPr lang="es-CO" sz="1400" dirty="0">
              <a:solidFill>
                <a:schemeClr val="tx1">
                  <a:lumMod val="75000"/>
                  <a:lumOff val="25000"/>
                </a:schemeClr>
              </a:solidFill>
              <a:latin typeface="Open Sans"/>
            </a:endParaRPr>
          </a:p>
        </p:txBody>
      </p:sp>
    </p:spTree>
    <p:extLst>
      <p:ext uri="{BB962C8B-B14F-4D97-AF65-F5344CB8AC3E}">
        <p14:creationId xmlns:p14="http://schemas.microsoft.com/office/powerpoint/2010/main" val="9378209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3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0" name="39 Grupo"/>
          <p:cNvGrpSpPr/>
          <p:nvPr/>
        </p:nvGrpSpPr>
        <p:grpSpPr>
          <a:xfrm>
            <a:off x="3742462" y="3753741"/>
            <a:ext cx="2818279" cy="897062"/>
            <a:chOff x="3742462" y="3753741"/>
            <a:chExt cx="2818279" cy="897062"/>
          </a:xfrm>
        </p:grpSpPr>
        <p:grpSp>
          <p:nvGrpSpPr>
            <p:cNvPr id="41" name="40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4" name="43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2" name="41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3" name="4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6" name="45 Grupo"/>
          <p:cNvGrpSpPr/>
          <p:nvPr/>
        </p:nvGrpSpPr>
        <p:grpSpPr>
          <a:xfrm>
            <a:off x="7637723" y="3753741"/>
            <a:ext cx="2818279" cy="897062"/>
            <a:chOff x="7637723" y="3753741"/>
            <a:chExt cx="2818279" cy="897062"/>
          </a:xfrm>
        </p:grpSpPr>
        <p:grpSp>
          <p:nvGrpSpPr>
            <p:cNvPr id="47" name="46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50" name="49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50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8" name="47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49" name="4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3" name="52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6" name="55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56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4" name="53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55" name="5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nvGrpSpPr>
          <p:cNvPr id="58" name="57 Grupo"/>
          <p:cNvGrpSpPr/>
          <p:nvPr/>
        </p:nvGrpSpPr>
        <p:grpSpPr>
          <a:xfrm>
            <a:off x="7565863" y="4934136"/>
            <a:ext cx="2890139" cy="965444"/>
            <a:chOff x="7565863" y="4934136"/>
            <a:chExt cx="2890139" cy="965444"/>
          </a:xfrm>
        </p:grpSpPr>
        <p:grpSp>
          <p:nvGrpSpPr>
            <p:cNvPr id="59" name="58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62" name="61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62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60" name="59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61" name="6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349" y="5542388"/>
            <a:ext cx="434340" cy="539422"/>
          </a:xfrm>
          <a:prstGeom prst="rect">
            <a:avLst/>
          </a:prstGeom>
        </p:spPr>
      </p:pic>
    </p:spTree>
    <p:extLst>
      <p:ext uri="{BB962C8B-B14F-4D97-AF65-F5344CB8AC3E}">
        <p14:creationId xmlns:p14="http://schemas.microsoft.com/office/powerpoint/2010/main" val="1466262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38 Rectángulo"/>
          <p:cNvSpPr/>
          <p:nvPr/>
        </p:nvSpPr>
        <p:spPr>
          <a:xfrm>
            <a:off x="3774996" y="4938731"/>
            <a:ext cx="2843646" cy="87653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22" name="21 Rectángulo"/>
          <p:cNvSpPr/>
          <p:nvPr/>
        </p:nvSpPr>
        <p:spPr>
          <a:xfrm>
            <a:off x="3767829" y="4932696"/>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24 CuadroTexto"/>
          <p:cNvSpPr txBox="1"/>
          <p:nvPr/>
        </p:nvSpPr>
        <p:spPr>
          <a:xfrm>
            <a:off x="4537319" y="5017103"/>
            <a:ext cx="2178154" cy="692497"/>
          </a:xfrm>
          <a:prstGeom prst="rect">
            <a:avLst/>
          </a:prstGeom>
          <a:noFill/>
        </p:spPr>
        <p:txBody>
          <a:bodyPr wrap="square" rtlCol="0">
            <a:spAutoFit/>
          </a:bodyPr>
          <a:lstStyle/>
          <a:p>
            <a:r>
              <a:rPr lang="es-CO" sz="1300" dirty="0">
                <a:solidFill>
                  <a:schemeClr val="bg1"/>
                </a:solidFill>
                <a:latin typeface="Open Sans"/>
              </a:rPr>
              <a:t>Hacer su respectiva orden de trabajo dependiendo del análisis que se le hizo</a:t>
            </a:r>
          </a:p>
        </p:txBody>
      </p:sp>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2512" y="5526065"/>
            <a:ext cx="434340" cy="539422"/>
          </a:xfrm>
          <a:prstGeom prst="rect">
            <a:avLst/>
          </a:prstGeom>
        </p:spPr>
      </p:pic>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1" name="40 Grupo"/>
          <p:cNvGrpSpPr/>
          <p:nvPr/>
        </p:nvGrpSpPr>
        <p:grpSpPr>
          <a:xfrm>
            <a:off x="3742462" y="3753741"/>
            <a:ext cx="2818279" cy="897062"/>
            <a:chOff x="3742462" y="3753741"/>
            <a:chExt cx="2818279" cy="897062"/>
          </a:xfrm>
        </p:grpSpPr>
        <p:grpSp>
          <p:nvGrpSpPr>
            <p:cNvPr id="42" name="41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5" name="44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45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3" name="42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4" name="4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7" name="46 Grupo"/>
          <p:cNvGrpSpPr/>
          <p:nvPr/>
        </p:nvGrpSpPr>
        <p:grpSpPr>
          <a:xfrm>
            <a:off x="7637723" y="3753741"/>
            <a:ext cx="2818279" cy="897062"/>
            <a:chOff x="7637723" y="3753741"/>
            <a:chExt cx="2818279" cy="897062"/>
          </a:xfrm>
        </p:grpSpPr>
        <p:grpSp>
          <p:nvGrpSpPr>
            <p:cNvPr id="48" name="47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51" name="50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51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9" name="48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50" name="4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3" name="52 Grupo"/>
          <p:cNvGrpSpPr/>
          <p:nvPr/>
        </p:nvGrpSpPr>
        <p:grpSpPr>
          <a:xfrm>
            <a:off x="7565863" y="4934136"/>
            <a:ext cx="2890139" cy="965444"/>
            <a:chOff x="7565863" y="4934136"/>
            <a:chExt cx="2890139" cy="965444"/>
          </a:xfrm>
        </p:grpSpPr>
        <p:grpSp>
          <p:nvGrpSpPr>
            <p:cNvPr id="54" name="53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57" name="56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57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5" name="54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56" name="55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pic>
        <p:nvPicPr>
          <p:cNvPr id="59" name="5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spTree>
    <p:extLst>
      <p:ext uri="{BB962C8B-B14F-4D97-AF65-F5344CB8AC3E}">
        <p14:creationId xmlns:p14="http://schemas.microsoft.com/office/powerpoint/2010/main" val="39662498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3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0" name="39 Grupo"/>
          <p:cNvGrpSpPr/>
          <p:nvPr/>
        </p:nvGrpSpPr>
        <p:grpSpPr>
          <a:xfrm>
            <a:off x="3742462" y="3753741"/>
            <a:ext cx="2818279" cy="897062"/>
            <a:chOff x="3742462" y="3753741"/>
            <a:chExt cx="2818279" cy="897062"/>
          </a:xfrm>
        </p:grpSpPr>
        <p:grpSp>
          <p:nvGrpSpPr>
            <p:cNvPr id="41" name="40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4" name="43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2" name="41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3" name="4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6" name="45 Grupo"/>
          <p:cNvGrpSpPr/>
          <p:nvPr/>
        </p:nvGrpSpPr>
        <p:grpSpPr>
          <a:xfrm>
            <a:off x="7637723" y="3753741"/>
            <a:ext cx="2818279" cy="897062"/>
            <a:chOff x="7637723" y="3753741"/>
            <a:chExt cx="2818279" cy="897062"/>
          </a:xfrm>
        </p:grpSpPr>
        <p:grpSp>
          <p:nvGrpSpPr>
            <p:cNvPr id="47" name="46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50" name="49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50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8" name="47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49" name="4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2" name="51 Grupo"/>
          <p:cNvGrpSpPr/>
          <p:nvPr/>
        </p:nvGrpSpPr>
        <p:grpSpPr>
          <a:xfrm>
            <a:off x="3767829" y="4932696"/>
            <a:ext cx="2818279" cy="897062"/>
            <a:chOff x="3767829" y="4932696"/>
            <a:chExt cx="2818279" cy="897062"/>
          </a:xfrm>
        </p:grpSpPr>
        <p:grpSp>
          <p:nvGrpSpPr>
            <p:cNvPr id="53" name="52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6" name="55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7" name="56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4" name="53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55" name="5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59" name="58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62" name="61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62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60" name="59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61" name="60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1004" y="5567133"/>
            <a:ext cx="434340" cy="539422"/>
          </a:xfrm>
          <a:prstGeom prst="rect">
            <a:avLst/>
          </a:prstGeom>
        </p:spPr>
      </p:pic>
    </p:spTree>
    <p:extLst>
      <p:ext uri="{BB962C8B-B14F-4D97-AF65-F5344CB8AC3E}">
        <p14:creationId xmlns:p14="http://schemas.microsoft.com/office/powerpoint/2010/main" val="35992662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38 Rectángulo"/>
          <p:cNvSpPr/>
          <p:nvPr/>
        </p:nvSpPr>
        <p:spPr>
          <a:xfrm>
            <a:off x="7637722" y="4952379"/>
            <a:ext cx="3553441" cy="876537"/>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28" name="27 Rectángulo"/>
          <p:cNvSpPr/>
          <p:nvPr/>
        </p:nvSpPr>
        <p:spPr>
          <a:xfrm>
            <a:off x="7637723" y="4964083"/>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CuadroTexto"/>
          <p:cNvSpPr txBox="1"/>
          <p:nvPr/>
        </p:nvSpPr>
        <p:spPr>
          <a:xfrm>
            <a:off x="8566520" y="4935947"/>
            <a:ext cx="2624644" cy="984885"/>
          </a:xfrm>
          <a:prstGeom prst="rect">
            <a:avLst/>
          </a:prstGeom>
          <a:noFill/>
        </p:spPr>
        <p:txBody>
          <a:bodyPr wrap="square" rtlCol="0">
            <a:spAutoFit/>
          </a:bodyPr>
          <a:lstStyle/>
          <a:p>
            <a:pPr algn="just"/>
            <a:r>
              <a:rPr lang="es-CO" sz="1400" dirty="0">
                <a:solidFill>
                  <a:schemeClr val="bg1"/>
                </a:solidFill>
                <a:latin typeface="Open Sans"/>
              </a:rPr>
              <a:t>Se le debe de diseñar un plan de mantenimiento especifico acorde a las demandas del sistema</a:t>
            </a:r>
            <a:r>
              <a:rPr lang="es-CO" sz="1600" b="1" dirty="0">
                <a:solidFill>
                  <a:schemeClr val="tx1">
                    <a:lumMod val="75000"/>
                    <a:lumOff val="25000"/>
                  </a:schemeClr>
                </a:solidFill>
                <a:latin typeface="Open Sans"/>
              </a:rPr>
              <a:t>.</a:t>
            </a:r>
          </a:p>
        </p:txBody>
      </p:sp>
      <p:sp>
        <p:nvSpPr>
          <p:cNvPr id="35" name="34 Elipse"/>
          <p:cNvSpPr/>
          <p:nvPr/>
        </p:nvSpPr>
        <p:spPr>
          <a:xfrm>
            <a:off x="1678681" y="542194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0221" y="5470768"/>
            <a:ext cx="434340" cy="539422"/>
          </a:xfrm>
          <a:prstGeom prst="rect">
            <a:avLst/>
          </a:prstGeom>
        </p:spPr>
      </p:pic>
      <p:grpSp>
        <p:nvGrpSpPr>
          <p:cNvPr id="41" name="40 Grupo"/>
          <p:cNvGrpSpPr/>
          <p:nvPr/>
        </p:nvGrpSpPr>
        <p:grpSpPr>
          <a:xfrm>
            <a:off x="3742462" y="3753741"/>
            <a:ext cx="2818279" cy="897062"/>
            <a:chOff x="3742462" y="3753741"/>
            <a:chExt cx="2818279" cy="897062"/>
          </a:xfrm>
        </p:grpSpPr>
        <p:grpSp>
          <p:nvGrpSpPr>
            <p:cNvPr id="42" name="41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5" name="44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45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3" name="42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4" name="4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7" name="46 Grupo"/>
          <p:cNvGrpSpPr/>
          <p:nvPr/>
        </p:nvGrpSpPr>
        <p:grpSpPr>
          <a:xfrm>
            <a:off x="7637723" y="3753741"/>
            <a:ext cx="2818279" cy="897062"/>
            <a:chOff x="7637723" y="3753741"/>
            <a:chExt cx="2818279" cy="897062"/>
          </a:xfrm>
        </p:grpSpPr>
        <p:grpSp>
          <p:nvGrpSpPr>
            <p:cNvPr id="48" name="47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51" name="50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51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9" name="48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50" name="4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3" name="52 Grupo"/>
          <p:cNvGrpSpPr/>
          <p:nvPr/>
        </p:nvGrpSpPr>
        <p:grpSpPr>
          <a:xfrm>
            <a:off x="3767829" y="4932696"/>
            <a:ext cx="2818279" cy="897062"/>
            <a:chOff x="3767829" y="4932696"/>
            <a:chExt cx="2818279" cy="897062"/>
          </a:xfrm>
        </p:grpSpPr>
        <p:grpSp>
          <p:nvGrpSpPr>
            <p:cNvPr id="54" name="53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7" name="56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57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5" name="54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56" name="55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pic>
        <p:nvPicPr>
          <p:cNvPr id="59" name="5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342" y="5571832"/>
            <a:ext cx="434340" cy="539422"/>
          </a:xfrm>
          <a:prstGeom prst="rect">
            <a:avLst/>
          </a:prstGeom>
        </p:spPr>
      </p:pic>
    </p:spTree>
    <p:extLst>
      <p:ext uri="{BB962C8B-B14F-4D97-AF65-F5344CB8AC3E}">
        <p14:creationId xmlns:p14="http://schemas.microsoft.com/office/powerpoint/2010/main" val="28177954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3669324" y="2558580"/>
            <a:ext cx="7521840"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el proceso de reparación de sistemas eléctricos es muy impórtate tener un plan de mantenimiento acorde con el tipo de sistema al que se le va a realizar el trabajo, para esto se debe de hacer:</a:t>
            </a:r>
          </a:p>
          <a:p>
            <a:pPr algn="just"/>
            <a:endParaRPr lang="es-ES" sz="1400" dirty="0">
              <a:solidFill>
                <a:schemeClr val="tx1">
                  <a:lumMod val="75000"/>
                  <a:lumOff val="25000"/>
                </a:schemeClr>
              </a:solidFill>
              <a:latin typeface="Open Sans"/>
            </a:endParaRPr>
          </a:p>
          <a:p>
            <a:pPr algn="just"/>
            <a:r>
              <a:rPr lang="es-ES" sz="1400" dirty="0">
                <a:solidFill>
                  <a:schemeClr val="accent1"/>
                </a:solidFill>
                <a:latin typeface="Open Sans"/>
              </a:rPr>
              <a:t>(pasa el cursor sobre cada recuadro para conocer más)</a:t>
            </a:r>
            <a:endParaRPr lang="es-CO" sz="1400" dirty="0">
              <a:solidFill>
                <a:schemeClr val="accent1"/>
              </a:solidFill>
              <a:latin typeface="Open Sans"/>
            </a:endParaRPr>
          </a:p>
          <a:p>
            <a:endParaRPr lang="es-CO" dirty="0"/>
          </a:p>
        </p:txBody>
      </p:sp>
      <p:pic>
        <p:nvPicPr>
          <p:cNvPr id="6" name="5 Imagen"/>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997" r="46947" b="50000"/>
          <a:stretch/>
        </p:blipFill>
        <p:spPr>
          <a:xfrm>
            <a:off x="668739" y="2640468"/>
            <a:ext cx="3139255" cy="2610346"/>
          </a:xfrm>
          <a:prstGeom prst="rect">
            <a:avLst/>
          </a:prstGeom>
        </p:spPr>
      </p:pic>
      <p:sp>
        <p:nvSpPr>
          <p:cNvPr id="35" name="34 Elipse"/>
          <p:cNvSpPr/>
          <p:nvPr/>
        </p:nvSpPr>
        <p:spPr>
          <a:xfrm>
            <a:off x="1678681" y="542194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6102" y="5470768"/>
            <a:ext cx="434340" cy="539422"/>
          </a:xfrm>
          <a:prstGeom prst="rect">
            <a:avLst/>
          </a:prstGeom>
        </p:spPr>
      </p:pic>
      <p:grpSp>
        <p:nvGrpSpPr>
          <p:cNvPr id="39" name="38 Grupo"/>
          <p:cNvGrpSpPr/>
          <p:nvPr/>
        </p:nvGrpSpPr>
        <p:grpSpPr>
          <a:xfrm>
            <a:off x="3742462" y="3753741"/>
            <a:ext cx="2818279" cy="897062"/>
            <a:chOff x="3742462" y="3753741"/>
            <a:chExt cx="2818279" cy="897062"/>
          </a:xfrm>
        </p:grpSpPr>
        <p:grpSp>
          <p:nvGrpSpPr>
            <p:cNvPr id="40" name="39 Grupo"/>
            <p:cNvGrpSpPr/>
            <p:nvPr/>
          </p:nvGrpSpPr>
          <p:grpSpPr>
            <a:xfrm>
              <a:off x="3742462" y="3753741"/>
              <a:ext cx="2818279" cy="897062"/>
              <a:chOff x="3807995" y="4118544"/>
              <a:chExt cx="2818279" cy="897062"/>
            </a:xfrm>
            <a:effectLst>
              <a:outerShdw blurRad="50800" dist="38100" dir="2700000" algn="tl" rotWithShape="0">
                <a:prstClr val="black">
                  <a:alpha val="40000"/>
                </a:prstClr>
              </a:outerShdw>
            </a:effectLst>
          </p:grpSpPr>
          <p:sp>
            <p:nvSpPr>
              <p:cNvPr id="43" name="42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1" name="40 CuadroTexto"/>
            <p:cNvSpPr txBox="1"/>
            <p:nvPr/>
          </p:nvSpPr>
          <p:spPr>
            <a:xfrm>
              <a:off x="5020404" y="4022732"/>
              <a:ext cx="971741"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Análisis</a:t>
              </a:r>
              <a:endParaRPr lang="es-CO" sz="1600" b="1" dirty="0">
                <a:solidFill>
                  <a:schemeClr val="tx1">
                    <a:lumMod val="75000"/>
                    <a:lumOff val="25000"/>
                  </a:schemeClr>
                </a:solidFill>
                <a:latin typeface="Open Sans"/>
              </a:endParaRPr>
            </a:p>
          </p:txBody>
        </p:sp>
        <p:pic>
          <p:nvPicPr>
            <p:cNvPr id="42" name="4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7323" y="3798612"/>
              <a:ext cx="773390" cy="773390"/>
            </a:xfrm>
            <a:prstGeom prst="rect">
              <a:avLst/>
            </a:prstGeom>
          </p:spPr>
        </p:pic>
      </p:grpSp>
      <p:grpSp>
        <p:nvGrpSpPr>
          <p:cNvPr id="45" name="44 Grupo"/>
          <p:cNvGrpSpPr/>
          <p:nvPr/>
        </p:nvGrpSpPr>
        <p:grpSpPr>
          <a:xfrm>
            <a:off x="7637723" y="3753741"/>
            <a:ext cx="2818279" cy="897062"/>
            <a:chOff x="7637723" y="3753741"/>
            <a:chExt cx="2818279" cy="897062"/>
          </a:xfrm>
        </p:grpSpPr>
        <p:grpSp>
          <p:nvGrpSpPr>
            <p:cNvPr id="46" name="45 Grupo"/>
            <p:cNvGrpSpPr/>
            <p:nvPr/>
          </p:nvGrpSpPr>
          <p:grpSpPr>
            <a:xfrm>
              <a:off x="7637723" y="3753741"/>
              <a:ext cx="2818279" cy="897062"/>
              <a:chOff x="3807995" y="4118544"/>
              <a:chExt cx="2818279" cy="897062"/>
            </a:xfrm>
            <a:effectLst>
              <a:outerShdw blurRad="50800" dist="38100" dir="2700000" algn="tl" rotWithShape="0">
                <a:prstClr val="black">
                  <a:alpha val="40000"/>
                </a:prstClr>
              </a:outerShdw>
            </a:effectLst>
          </p:grpSpPr>
          <p:sp>
            <p:nvSpPr>
              <p:cNvPr id="49" name="48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49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47" name="46 CuadroTexto"/>
            <p:cNvSpPr txBox="1"/>
            <p:nvPr/>
          </p:nvSpPr>
          <p:spPr>
            <a:xfrm>
              <a:off x="8821727" y="4037604"/>
              <a:ext cx="1393330" cy="338554"/>
            </a:xfrm>
            <a:prstGeom prst="rect">
              <a:avLst/>
            </a:prstGeom>
            <a:noFill/>
          </p:spPr>
          <p:txBody>
            <a:bodyPr wrap="none" rtlCol="0">
              <a:spAutoFit/>
            </a:bodyPr>
            <a:lstStyle/>
            <a:p>
              <a:r>
                <a:rPr lang="es-ES" sz="1600" b="1" dirty="0">
                  <a:solidFill>
                    <a:schemeClr val="tx1">
                      <a:lumMod val="75000"/>
                      <a:lumOff val="25000"/>
                    </a:schemeClr>
                  </a:solidFill>
                  <a:latin typeface="Open Sans"/>
                </a:rPr>
                <a:t>Hoja de vida</a:t>
              </a:r>
              <a:endParaRPr lang="es-CO" sz="1600" b="1" dirty="0">
                <a:solidFill>
                  <a:schemeClr val="tx1">
                    <a:lumMod val="75000"/>
                    <a:lumOff val="25000"/>
                  </a:schemeClr>
                </a:solidFill>
                <a:latin typeface="Open Sans"/>
              </a:endParaRPr>
            </a:p>
          </p:txBody>
        </p:sp>
        <p:pic>
          <p:nvPicPr>
            <p:cNvPr id="48" name="4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3391" y="3830112"/>
              <a:ext cx="710389" cy="710389"/>
            </a:xfrm>
            <a:prstGeom prst="rect">
              <a:avLst/>
            </a:prstGeom>
          </p:spPr>
        </p:pic>
      </p:grpSp>
      <p:grpSp>
        <p:nvGrpSpPr>
          <p:cNvPr id="51" name="50 Grupo"/>
          <p:cNvGrpSpPr/>
          <p:nvPr/>
        </p:nvGrpSpPr>
        <p:grpSpPr>
          <a:xfrm>
            <a:off x="3767829" y="4932696"/>
            <a:ext cx="2818279" cy="897062"/>
            <a:chOff x="3767829" y="4932696"/>
            <a:chExt cx="2818279" cy="897062"/>
          </a:xfrm>
        </p:grpSpPr>
        <p:grpSp>
          <p:nvGrpSpPr>
            <p:cNvPr id="52" name="51 Grupo"/>
            <p:cNvGrpSpPr/>
            <p:nvPr/>
          </p:nvGrpSpPr>
          <p:grpSpPr>
            <a:xfrm>
              <a:off x="3767829" y="4932696"/>
              <a:ext cx="2818279" cy="897062"/>
              <a:chOff x="3807995" y="4118544"/>
              <a:chExt cx="2818279" cy="897062"/>
            </a:xfrm>
            <a:effectLst>
              <a:outerShdw blurRad="50800" dist="38100" dir="2700000" algn="tl" rotWithShape="0">
                <a:prstClr val="black">
                  <a:alpha val="40000"/>
                </a:prstClr>
              </a:outerShdw>
            </a:effectLst>
          </p:grpSpPr>
          <p:sp>
            <p:nvSpPr>
              <p:cNvPr id="55" name="54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55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3" name="52 CuadroTexto"/>
            <p:cNvSpPr txBox="1"/>
            <p:nvPr/>
          </p:nvSpPr>
          <p:spPr>
            <a:xfrm>
              <a:off x="4810022" y="5070576"/>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Orden de trabajo</a:t>
              </a:r>
              <a:endParaRPr lang="es-CO" sz="1600" b="1" dirty="0">
                <a:solidFill>
                  <a:schemeClr val="tx1">
                    <a:lumMod val="75000"/>
                    <a:lumOff val="25000"/>
                  </a:schemeClr>
                </a:solidFill>
                <a:latin typeface="Open Sans"/>
              </a:endParaRPr>
            </a:p>
          </p:txBody>
        </p:sp>
        <p:pic>
          <p:nvPicPr>
            <p:cNvPr id="54" name="5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328" y="4934136"/>
              <a:ext cx="822420" cy="822420"/>
            </a:xfrm>
            <a:prstGeom prst="rect">
              <a:avLst/>
            </a:prstGeom>
          </p:spPr>
        </p:pic>
      </p:grpSp>
      <p:grpSp>
        <p:nvGrpSpPr>
          <p:cNvPr id="57" name="56 Grupo"/>
          <p:cNvGrpSpPr/>
          <p:nvPr/>
        </p:nvGrpSpPr>
        <p:grpSpPr>
          <a:xfrm>
            <a:off x="7565863" y="4934136"/>
            <a:ext cx="2890139" cy="965444"/>
            <a:chOff x="7565863" y="4934136"/>
            <a:chExt cx="2890139" cy="965444"/>
          </a:xfrm>
        </p:grpSpPr>
        <p:grpSp>
          <p:nvGrpSpPr>
            <p:cNvPr id="58" name="57 Grupo"/>
            <p:cNvGrpSpPr/>
            <p:nvPr/>
          </p:nvGrpSpPr>
          <p:grpSpPr>
            <a:xfrm>
              <a:off x="7637723" y="4964083"/>
              <a:ext cx="2818279" cy="897062"/>
              <a:chOff x="3807995" y="4118544"/>
              <a:chExt cx="2818279" cy="897062"/>
            </a:xfrm>
            <a:effectLst>
              <a:outerShdw blurRad="50800" dist="38100" dir="2700000" algn="tl" rotWithShape="0">
                <a:prstClr val="black">
                  <a:alpha val="40000"/>
                </a:prstClr>
              </a:outerShdw>
            </a:effectLst>
          </p:grpSpPr>
          <p:sp>
            <p:nvSpPr>
              <p:cNvPr id="61" name="60 Rectángulo"/>
              <p:cNvSpPr/>
              <p:nvPr/>
            </p:nvSpPr>
            <p:spPr>
              <a:xfrm>
                <a:off x="3807995" y="4118544"/>
                <a:ext cx="821727" cy="876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61 Rectángulo"/>
              <p:cNvSpPr/>
              <p:nvPr/>
            </p:nvSpPr>
            <p:spPr>
              <a:xfrm>
                <a:off x="4629722" y="4137206"/>
                <a:ext cx="1996552" cy="87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59" name="58 CuadroTexto"/>
            <p:cNvSpPr txBox="1"/>
            <p:nvPr/>
          </p:nvSpPr>
          <p:spPr>
            <a:xfrm>
              <a:off x="8621004" y="5129557"/>
              <a:ext cx="1673443" cy="584775"/>
            </a:xfrm>
            <a:prstGeom prst="rect">
              <a:avLst/>
            </a:prstGeom>
            <a:noFill/>
          </p:spPr>
          <p:txBody>
            <a:bodyPr wrap="square" rtlCol="0">
              <a:spAutoFit/>
            </a:bodyPr>
            <a:lstStyle/>
            <a:p>
              <a:r>
                <a:rPr lang="es-ES" sz="1600" b="1" dirty="0">
                  <a:solidFill>
                    <a:schemeClr val="tx1">
                      <a:lumMod val="75000"/>
                      <a:lumOff val="25000"/>
                    </a:schemeClr>
                  </a:solidFill>
                  <a:latin typeface="Open Sans"/>
                </a:rPr>
                <a:t>Plan de mantenimiento</a:t>
              </a:r>
              <a:endParaRPr lang="es-CO" sz="1600" b="1" dirty="0">
                <a:solidFill>
                  <a:schemeClr val="tx1">
                    <a:lumMod val="75000"/>
                    <a:lumOff val="25000"/>
                  </a:schemeClr>
                </a:solidFill>
                <a:latin typeface="Open Sans"/>
              </a:endParaRPr>
            </a:p>
          </p:txBody>
        </p:sp>
        <p:pic>
          <p:nvPicPr>
            <p:cNvPr id="60" name="59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5863" y="4934136"/>
              <a:ext cx="965444" cy="965444"/>
            </a:xfrm>
            <a:prstGeom prst="rect">
              <a:avLst/>
            </a:prstGeom>
          </p:spPr>
        </p:pic>
      </p:grpSp>
    </p:spTree>
    <p:extLst>
      <p:ext uri="{BB962C8B-B14F-4D97-AF65-F5344CB8AC3E}">
        <p14:creationId xmlns:p14="http://schemas.microsoft.com/office/powerpoint/2010/main" val="34381954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4462818" y="3224043"/>
            <a:ext cx="6728346" cy="1446550"/>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Para la verificación y ajuste de los elementos electrónicos se debe hacer una decodificación de todos sus componentes para así facilitar la búsqueda de ellas.</a:t>
            </a:r>
          </a:p>
          <a:p>
            <a:pPr algn="just"/>
            <a:r>
              <a:rPr lang="es-CO" sz="1400" dirty="0">
                <a:solidFill>
                  <a:schemeClr val="tx1">
                    <a:lumMod val="75000"/>
                    <a:lumOff val="25000"/>
                  </a:schemeClr>
                </a:solidFill>
                <a:latin typeface="Open Sans"/>
              </a:rPr>
              <a:t>Normalmente esto se hace con el fin de clasificar el sistema en partes, para así poder hacer un análisis más detallado en caso de ser necesario.</a:t>
            </a:r>
          </a:p>
          <a:p>
            <a:pPr algn="just"/>
            <a:endParaRPr lang="es-CO" sz="1400" dirty="0">
              <a:solidFill>
                <a:schemeClr val="tx1">
                  <a:lumMod val="75000"/>
                  <a:lumOff val="25000"/>
                </a:schemeClr>
              </a:solidFill>
              <a:latin typeface="Open Sans"/>
            </a:endParaRPr>
          </a:p>
          <a:p>
            <a:endParaRPr lang="es-CO" dirty="0"/>
          </a:p>
        </p:txBody>
      </p:sp>
      <p:sp>
        <p:nvSpPr>
          <p:cNvPr id="35" name="34 Elipse"/>
          <p:cNvSpPr/>
          <p:nvPr/>
        </p:nvSpPr>
        <p:spPr>
          <a:xfrm>
            <a:off x="1678681" y="542194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102" y="5470768"/>
            <a:ext cx="434340" cy="539422"/>
          </a:xfrm>
          <a:prstGeom prst="rect">
            <a:avLst/>
          </a:prstGeom>
        </p:spPr>
      </p:pic>
      <p:pic>
        <p:nvPicPr>
          <p:cNvPr id="9" name="8 Imagen"/>
          <p:cNvPicPr>
            <a:picLocks noChangeAspect="1"/>
          </p:cNvPicPr>
          <p:nvPr/>
        </p:nvPicPr>
        <p:blipFill rotWithShape="1">
          <a:blip r:embed="rId3">
            <a:extLst>
              <a:ext uri="{28A0092B-C50C-407E-A947-70E740481C1C}">
                <a14:useLocalDpi xmlns:a14="http://schemas.microsoft.com/office/drawing/2010/main" val="0"/>
              </a:ext>
            </a:extLst>
          </a:blip>
          <a:srcRect l="52594" t="2286" r="14904" b="49005"/>
          <a:stretch/>
        </p:blipFill>
        <p:spPr>
          <a:xfrm>
            <a:off x="900758" y="2558580"/>
            <a:ext cx="2782213" cy="2777476"/>
          </a:xfrm>
          <a:prstGeom prst="rect">
            <a:avLst/>
          </a:prstGeom>
        </p:spPr>
      </p:pic>
    </p:spTree>
    <p:extLst>
      <p:ext uri="{BB962C8B-B14F-4D97-AF65-F5344CB8AC3E}">
        <p14:creationId xmlns:p14="http://schemas.microsoft.com/office/powerpoint/2010/main" val="3164863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16691" y="801843"/>
            <a:ext cx="10060322" cy="1323439"/>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Procedimientos para reparar, verificar y ajustar los sistemas electrónicos industriales de acuerdo con las especificaciones del fabricante.</a:t>
            </a:r>
          </a:p>
          <a:p>
            <a:r>
              <a:rPr lang="es-CO" sz="1600" b="1" dirty="0">
                <a:solidFill>
                  <a:srgbClr val="2C538E"/>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define todos los parámetros que se deben de tener en cuenta a la hora de reparar, verificar y ajustar un sistema eléctrico, también se menciona lo delicado que es este proceso y cómo se puede ver comprometido por una mala operación.</a:t>
            </a:r>
          </a:p>
        </p:txBody>
      </p:sp>
      <p:sp>
        <p:nvSpPr>
          <p:cNvPr id="2" name="1 CuadroTexto"/>
          <p:cNvSpPr txBox="1"/>
          <p:nvPr/>
        </p:nvSpPr>
        <p:spPr>
          <a:xfrm>
            <a:off x="4462818" y="3224043"/>
            <a:ext cx="6728346" cy="2092881"/>
          </a:xfrm>
          <a:prstGeom prst="rect">
            <a:avLst/>
          </a:prstGeom>
          <a:noFill/>
          <a:ln>
            <a:noFill/>
          </a:ln>
        </p:spPr>
        <p:txBody>
          <a:bodyPr wrap="square" rtlCol="0">
            <a:spAutoFit/>
          </a:bodyPr>
          <a:lstStyle/>
          <a:p>
            <a:pPr algn="just"/>
            <a:r>
              <a:rPr lang="es-CO" sz="1400" dirty="0">
                <a:solidFill>
                  <a:schemeClr val="tx1">
                    <a:lumMod val="75000"/>
                    <a:lumOff val="25000"/>
                  </a:schemeClr>
                </a:solidFill>
                <a:latin typeface="Open Sans"/>
              </a:rPr>
              <a:t>Después de la verificación que se le haga al sistema, si sigue presentando fallas o errores, se debe de hacer un ajuste. El ajuste de estos componentes es de mucho cuidado, ya que, si alguna impureza o humedad le entra al sistema, todo podría estar comprometido, también en el campo de la electrónica hay componentes tan delicados que pueden verse afectados por solo el contacto con la piel del operario. Entonces es de suma importancia que al momento de hacer el trabajo se haga con las herramientas adecuadas.</a:t>
            </a:r>
          </a:p>
          <a:p>
            <a:pPr algn="just"/>
            <a:endParaRPr lang="es-CO" sz="1400" dirty="0">
              <a:solidFill>
                <a:schemeClr val="tx1">
                  <a:lumMod val="75000"/>
                  <a:lumOff val="25000"/>
                </a:schemeClr>
              </a:solidFill>
              <a:latin typeface="Open Sans"/>
            </a:endParaRPr>
          </a:p>
          <a:p>
            <a:endParaRPr lang="es-CO" dirty="0"/>
          </a:p>
        </p:txBody>
      </p:sp>
      <p:sp>
        <p:nvSpPr>
          <p:cNvPr id="35" name="34 Elipse"/>
          <p:cNvSpPr/>
          <p:nvPr/>
        </p:nvSpPr>
        <p:spPr>
          <a:xfrm>
            <a:off x="1678681" y="5421945"/>
            <a:ext cx="177421" cy="176400"/>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Elipse"/>
          <p:cNvSpPr/>
          <p:nvPr/>
        </p:nvSpPr>
        <p:spPr>
          <a:xfrm>
            <a:off x="1953913" y="5437865"/>
            <a:ext cx="177421" cy="17640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36 Elipse"/>
          <p:cNvSpPr/>
          <p:nvPr/>
        </p:nvSpPr>
        <p:spPr>
          <a:xfrm>
            <a:off x="2229145" y="5426489"/>
            <a:ext cx="177421" cy="176400"/>
          </a:xfrm>
          <a:prstGeom prst="ellipse">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68739" y="5336056"/>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0685" y="5489944"/>
            <a:ext cx="434340" cy="539422"/>
          </a:xfrm>
          <a:prstGeom prst="rect">
            <a:avLst/>
          </a:prstGeom>
        </p:spPr>
      </p:pic>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52365" t="50000" r="15362"/>
          <a:stretch/>
        </p:blipFill>
        <p:spPr>
          <a:xfrm>
            <a:off x="1187312" y="2535174"/>
            <a:ext cx="2695426" cy="2781750"/>
          </a:xfrm>
          <a:prstGeom prst="rect">
            <a:avLst/>
          </a:prstGeom>
        </p:spPr>
      </p:pic>
      <p:pic>
        <p:nvPicPr>
          <p:cNvPr id="1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0745" y="6342929"/>
            <a:ext cx="434340" cy="539422"/>
          </a:xfrm>
          <a:prstGeom prst="rect">
            <a:avLst/>
          </a:prstGeom>
        </p:spPr>
      </p:pic>
    </p:spTree>
    <p:extLst>
      <p:ext uri="{BB962C8B-B14F-4D97-AF65-F5344CB8AC3E}">
        <p14:creationId xmlns:p14="http://schemas.microsoft.com/office/powerpoint/2010/main" val="23637625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a:extLst>
              <a:ext uri="{FF2B5EF4-FFF2-40B4-BE49-F238E27FC236}">
                <a16:creationId xmlns:a16="http://schemas.microsoft.com/office/drawing/2014/main" id="{30A03B4E-991A-4907-86A2-B65D2EA791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383" y="965296"/>
            <a:ext cx="699337" cy="699337"/>
          </a:xfrm>
          <a:prstGeom prst="rect">
            <a:avLst/>
          </a:prstGeom>
        </p:spPr>
      </p:pic>
      <p:sp>
        <p:nvSpPr>
          <p:cNvPr id="7" name="Rectángulo redondeado 9">
            <a:extLst>
              <a:ext uri="{FF2B5EF4-FFF2-40B4-BE49-F238E27FC236}">
                <a16:creationId xmlns:a16="http://schemas.microsoft.com/office/drawing/2014/main" id="{F15CE924-FC19-4B0C-A9F3-71254E65FFB5}"/>
              </a:ext>
            </a:extLst>
          </p:cNvPr>
          <p:cNvSpPr/>
          <p:nvPr/>
        </p:nvSpPr>
        <p:spPr>
          <a:xfrm>
            <a:off x="580015" y="2019057"/>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lumMod val="75000"/>
                    <a:lumOff val="25000"/>
                  </a:schemeClr>
                </a:solidFill>
                <a:latin typeface="Open Sans" panose="020B0606030504020204" pitchFamily="34" charset="0"/>
              </a:rPr>
              <a:t>Encuentra en la cuadricula las palabras relaciones con la unidad aprendida. </a:t>
            </a:r>
            <a:endParaRPr lang="es-ES" sz="1400" dirty="0">
              <a:solidFill>
                <a:srgbClr val="2C538E"/>
              </a:solidFill>
              <a:latin typeface="Open Sans" panose="020B0606030504020204" pitchFamily="34" charset="0"/>
            </a:endParaRPr>
          </a:p>
        </p:txBody>
      </p:sp>
      <p:sp>
        <p:nvSpPr>
          <p:cNvPr id="8" name="Rectángulo 15">
            <a:extLst>
              <a:ext uri="{FF2B5EF4-FFF2-40B4-BE49-F238E27FC236}">
                <a16:creationId xmlns:a16="http://schemas.microsoft.com/office/drawing/2014/main" id="{C1AB5CB3-D929-4CC6-B627-331DA20E52D3}"/>
              </a:ext>
            </a:extLst>
          </p:cNvPr>
          <p:cNvSpPr/>
          <p:nvPr/>
        </p:nvSpPr>
        <p:spPr>
          <a:xfrm>
            <a:off x="617305" y="1512872"/>
            <a:ext cx="2411559" cy="553998"/>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SOPA DE LETRAS</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5"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8571" y="6259772"/>
            <a:ext cx="434340" cy="539422"/>
          </a:xfrm>
          <a:prstGeom prst="rect">
            <a:avLst/>
          </a:prstGeom>
        </p:spPr>
      </p:pic>
      <p:graphicFrame>
        <p:nvGraphicFramePr>
          <p:cNvPr id="2" name="1 Tabla"/>
          <p:cNvGraphicFramePr>
            <a:graphicFrameLocks noGrp="1"/>
          </p:cNvGraphicFramePr>
          <p:nvPr>
            <p:extLst>
              <p:ext uri="{D42A27DB-BD31-4B8C-83A1-F6EECF244321}">
                <p14:modId xmlns:p14="http://schemas.microsoft.com/office/powerpoint/2010/main" val="3800536703"/>
              </p:ext>
            </p:extLst>
          </p:nvPr>
        </p:nvGraphicFramePr>
        <p:xfrm>
          <a:off x="957709" y="2854444"/>
          <a:ext cx="5688750" cy="3164216"/>
        </p:xfrm>
        <a:graphic>
          <a:graphicData uri="http://schemas.openxmlformats.org/drawingml/2006/table">
            <a:tbl>
              <a:tblPr firstRow="1" bandRow="1">
                <a:tableStyleId>{5C22544A-7EE6-4342-B048-85BDC9FD1C3A}</a:tableStyleId>
              </a:tblPr>
              <a:tblGrid>
                <a:gridCol w="568875">
                  <a:extLst>
                    <a:ext uri="{9D8B030D-6E8A-4147-A177-3AD203B41FA5}">
                      <a16:colId xmlns:a16="http://schemas.microsoft.com/office/drawing/2014/main" val="20000"/>
                    </a:ext>
                  </a:extLst>
                </a:gridCol>
                <a:gridCol w="568875">
                  <a:extLst>
                    <a:ext uri="{9D8B030D-6E8A-4147-A177-3AD203B41FA5}">
                      <a16:colId xmlns:a16="http://schemas.microsoft.com/office/drawing/2014/main" val="20001"/>
                    </a:ext>
                  </a:extLst>
                </a:gridCol>
                <a:gridCol w="568875">
                  <a:extLst>
                    <a:ext uri="{9D8B030D-6E8A-4147-A177-3AD203B41FA5}">
                      <a16:colId xmlns:a16="http://schemas.microsoft.com/office/drawing/2014/main" val="20002"/>
                    </a:ext>
                  </a:extLst>
                </a:gridCol>
                <a:gridCol w="568875">
                  <a:extLst>
                    <a:ext uri="{9D8B030D-6E8A-4147-A177-3AD203B41FA5}">
                      <a16:colId xmlns:a16="http://schemas.microsoft.com/office/drawing/2014/main" val="20003"/>
                    </a:ext>
                  </a:extLst>
                </a:gridCol>
                <a:gridCol w="568875">
                  <a:extLst>
                    <a:ext uri="{9D8B030D-6E8A-4147-A177-3AD203B41FA5}">
                      <a16:colId xmlns:a16="http://schemas.microsoft.com/office/drawing/2014/main" val="20004"/>
                    </a:ext>
                  </a:extLst>
                </a:gridCol>
                <a:gridCol w="568875">
                  <a:extLst>
                    <a:ext uri="{9D8B030D-6E8A-4147-A177-3AD203B41FA5}">
                      <a16:colId xmlns:a16="http://schemas.microsoft.com/office/drawing/2014/main" val="20005"/>
                    </a:ext>
                  </a:extLst>
                </a:gridCol>
                <a:gridCol w="568875">
                  <a:extLst>
                    <a:ext uri="{9D8B030D-6E8A-4147-A177-3AD203B41FA5}">
                      <a16:colId xmlns:a16="http://schemas.microsoft.com/office/drawing/2014/main" val="20006"/>
                    </a:ext>
                  </a:extLst>
                </a:gridCol>
                <a:gridCol w="568875">
                  <a:extLst>
                    <a:ext uri="{9D8B030D-6E8A-4147-A177-3AD203B41FA5}">
                      <a16:colId xmlns:a16="http://schemas.microsoft.com/office/drawing/2014/main" val="20007"/>
                    </a:ext>
                  </a:extLst>
                </a:gridCol>
                <a:gridCol w="568875">
                  <a:extLst>
                    <a:ext uri="{9D8B030D-6E8A-4147-A177-3AD203B41FA5}">
                      <a16:colId xmlns:a16="http://schemas.microsoft.com/office/drawing/2014/main" val="20008"/>
                    </a:ext>
                  </a:extLst>
                </a:gridCol>
                <a:gridCol w="568875">
                  <a:extLst>
                    <a:ext uri="{9D8B030D-6E8A-4147-A177-3AD203B41FA5}">
                      <a16:colId xmlns:a16="http://schemas.microsoft.com/office/drawing/2014/main" val="20009"/>
                    </a:ext>
                  </a:extLst>
                </a:gridCol>
              </a:tblGrid>
              <a:tr h="395527">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0"/>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1"/>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2"/>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3"/>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4"/>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0005"/>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0006"/>
                  </a:ext>
                </a:extLst>
              </a:tr>
              <a:tr h="395527">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0007"/>
                  </a:ext>
                </a:extLst>
              </a:tr>
            </a:tbl>
          </a:graphicData>
        </a:graphic>
      </p:graphicFrame>
      <p:sp>
        <p:nvSpPr>
          <p:cNvPr id="3" name="2 CuadroTexto"/>
          <p:cNvSpPr txBox="1"/>
          <p:nvPr/>
        </p:nvSpPr>
        <p:spPr>
          <a:xfrm>
            <a:off x="6925270" y="2879678"/>
            <a:ext cx="1745991" cy="2739211"/>
          </a:xfrm>
          <a:prstGeom prst="rect">
            <a:avLst/>
          </a:prstGeom>
          <a:noFill/>
        </p:spPr>
        <p:txBody>
          <a:bodyPr wrap="none" rtlCol="0">
            <a:spAutoFit/>
          </a:bodyPr>
          <a:lstStyle/>
          <a:p>
            <a:pPr marL="285750" indent="-285750" algn="just">
              <a:buFont typeface="Wingdings" pitchFamily="2" charset="2"/>
              <a:buChar char="ü"/>
            </a:pPr>
            <a:r>
              <a:rPr lang="es-CO" sz="1400" dirty="0">
                <a:latin typeface="Open Sans"/>
              </a:rPr>
              <a:t>Inteligencia</a:t>
            </a:r>
          </a:p>
          <a:p>
            <a:pPr marL="285750" indent="-285750" algn="just">
              <a:buFont typeface="Wingdings" pitchFamily="2" charset="2"/>
              <a:buChar char="ü"/>
            </a:pPr>
            <a:r>
              <a:rPr lang="es-CO" sz="1400" dirty="0">
                <a:latin typeface="Open Sans"/>
              </a:rPr>
              <a:t>Diseño</a:t>
            </a:r>
          </a:p>
          <a:p>
            <a:pPr marL="285750" indent="-285750" algn="just">
              <a:buFont typeface="Wingdings" pitchFamily="2" charset="2"/>
              <a:buChar char="ü"/>
            </a:pPr>
            <a:r>
              <a:rPr lang="es-CO" sz="1400" dirty="0">
                <a:latin typeface="Open Sans"/>
              </a:rPr>
              <a:t>Selección </a:t>
            </a:r>
          </a:p>
          <a:p>
            <a:pPr marL="285750" indent="-285750" algn="just">
              <a:buFont typeface="Wingdings" pitchFamily="2" charset="2"/>
              <a:buChar char="ü"/>
            </a:pPr>
            <a:r>
              <a:rPr lang="es-CO" sz="1400" dirty="0">
                <a:latin typeface="Open Sans"/>
              </a:rPr>
              <a:t>Implantación </a:t>
            </a:r>
          </a:p>
          <a:p>
            <a:pPr marL="285750" indent="-285750" algn="just">
              <a:buFont typeface="Wingdings" pitchFamily="2" charset="2"/>
              <a:buChar char="ü"/>
            </a:pPr>
            <a:r>
              <a:rPr lang="es-CO" sz="1400" dirty="0">
                <a:latin typeface="Open Sans"/>
              </a:rPr>
              <a:t>Revisión</a:t>
            </a:r>
          </a:p>
          <a:p>
            <a:pPr marL="285750" indent="-285750" algn="just">
              <a:buFont typeface="Wingdings" pitchFamily="2" charset="2"/>
              <a:buChar char="ü"/>
            </a:pPr>
            <a:r>
              <a:rPr lang="es-CO" sz="1400" dirty="0">
                <a:latin typeface="Open Sans"/>
              </a:rPr>
              <a:t>Decisión </a:t>
            </a:r>
          </a:p>
          <a:p>
            <a:pPr marL="285750" indent="-285750" algn="just">
              <a:buFont typeface="Wingdings" pitchFamily="2" charset="2"/>
              <a:buChar char="ü"/>
            </a:pPr>
            <a:r>
              <a:rPr lang="es-CO" sz="1400" dirty="0">
                <a:latin typeface="Open Sans"/>
              </a:rPr>
              <a:t>Resolución</a:t>
            </a:r>
          </a:p>
          <a:p>
            <a:pPr marL="285750" indent="-285750" algn="just">
              <a:buFont typeface="Wingdings" pitchFamily="2" charset="2"/>
              <a:buChar char="ü"/>
            </a:pPr>
            <a:r>
              <a:rPr lang="es-CO" sz="1400" dirty="0">
                <a:latin typeface="Open Sans"/>
              </a:rPr>
              <a:t>Mantenimiento </a:t>
            </a:r>
          </a:p>
          <a:p>
            <a:pPr marL="285750" indent="-285750" algn="just">
              <a:buFont typeface="Wingdings" pitchFamily="2" charset="2"/>
              <a:buChar char="ü"/>
            </a:pPr>
            <a:r>
              <a:rPr lang="es-CO" sz="1400" dirty="0">
                <a:latin typeface="Open Sans"/>
              </a:rPr>
              <a:t>Proceso</a:t>
            </a:r>
          </a:p>
          <a:p>
            <a:pPr marL="285750" indent="-285750" algn="just">
              <a:buFont typeface="Wingdings" pitchFamily="2" charset="2"/>
              <a:buChar char="ü"/>
            </a:pPr>
            <a:r>
              <a:rPr lang="es-CO" sz="1400" dirty="0">
                <a:latin typeface="Open Sans"/>
              </a:rPr>
              <a:t>Funcionamiento</a:t>
            </a:r>
          </a:p>
          <a:p>
            <a:pPr marL="285750" indent="-285750" algn="just">
              <a:buFont typeface="Wingdings" pitchFamily="2" charset="2"/>
              <a:buChar char="ü"/>
            </a:pPr>
            <a:r>
              <a:rPr lang="es-CO" sz="1400" dirty="0">
                <a:latin typeface="Open Sans"/>
              </a:rPr>
              <a:t>Equipo</a:t>
            </a:r>
          </a:p>
          <a:p>
            <a:endParaRPr lang="es-CO" dirty="0"/>
          </a:p>
        </p:txBody>
      </p:sp>
    </p:spTree>
    <p:extLst>
      <p:ext uri="{BB962C8B-B14F-4D97-AF65-F5344CB8AC3E}">
        <p14:creationId xmlns:p14="http://schemas.microsoft.com/office/powerpoint/2010/main" val="17994225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3</a:t>
            </a:r>
          </a:p>
        </p:txBody>
      </p:sp>
      <p:sp>
        <p:nvSpPr>
          <p:cNvPr id="2" name="Bocadillo: rectángulo con esquinas redondeadas 1"/>
          <p:cNvSpPr/>
          <p:nvPr/>
        </p:nvSpPr>
        <p:spPr>
          <a:xfrm>
            <a:off x="6816638" y="2834639"/>
            <a:ext cx="4735488" cy="1497416"/>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prstClr val="black">
                    <a:lumMod val="75000"/>
                    <a:lumOff val="25000"/>
                  </a:prstClr>
                </a:solidFill>
                <a:latin typeface="Open Sans" panose="020B0606030504020204" pitchFamily="34" charset="0"/>
                <a:sym typeface="+mn-ea"/>
              </a:rPr>
              <a:t>Estudiante:  </a:t>
            </a:r>
            <a:r>
              <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2908590"/>
            <a:ext cx="4362450" cy="138499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tercera actividad de esta unidad, donde </a:t>
            </a:r>
            <a:r>
              <a:rPr lang="es-ES" sz="1400" dirty="0">
                <a:solidFill>
                  <a:srgbClr val="1A3255"/>
                </a:solidFill>
                <a:latin typeface="Open Sans"/>
                <a:ea typeface="Open Sans" panose="020B0606030504020204" pitchFamily="34" charset="0"/>
                <a:cs typeface="Open Sans" panose="020B0606030504020204" pitchFamily="34" charset="0"/>
                <a:sym typeface="+mn-ea"/>
              </a:rPr>
              <a:t>abordaremos las </a:t>
            </a:r>
            <a:r>
              <a:rPr lang="es-CO" sz="1400" dirty="0">
                <a:latin typeface="Open Sans"/>
              </a:rPr>
              <a:t>características del terreno para la adecuación de un sistema de puesta a tierra</a:t>
            </a:r>
          </a:p>
          <a:p>
            <a:pPr algn="just"/>
            <a:endParaRPr lang="es-CO" sz="1400" dirty="0">
              <a:solidFill>
                <a:schemeClr val="tx1">
                  <a:lumMod val="75000"/>
                  <a:lumOff val="25000"/>
                </a:schemeClr>
              </a:solidFill>
              <a:latin typeface="Open Sans"/>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extLst>
      <p:ext uri="{BB962C8B-B14F-4D97-AF65-F5344CB8AC3E}">
        <p14:creationId xmlns:p14="http://schemas.microsoft.com/office/powerpoint/2010/main" val="25468092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3</a:t>
            </a:r>
          </a:p>
        </p:txBody>
      </p:sp>
      <p:sp>
        <p:nvSpPr>
          <p:cNvPr id="2" name="Bocadillo: rectángulo con esquinas redondeadas 1"/>
          <p:cNvSpPr/>
          <p:nvPr/>
        </p:nvSpPr>
        <p:spPr>
          <a:xfrm>
            <a:off x="6816638" y="2844192"/>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2778361"/>
            <a:ext cx="4362450" cy="2031325"/>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Debes comprender los </a:t>
            </a:r>
            <a:r>
              <a:rPr lang="es-CO" sz="1400" dirty="0">
                <a:solidFill>
                  <a:prstClr val="black">
                    <a:lumMod val="75000"/>
                    <a:lumOff val="25000"/>
                  </a:prstClr>
                </a:solidFill>
                <a:latin typeface="Open Sans"/>
              </a:rPr>
              <a:t>conceptos sobre </a:t>
            </a:r>
            <a:r>
              <a:rPr lang="es-ES" sz="1400" dirty="0">
                <a:solidFill>
                  <a:srgbClr val="1A3255"/>
                </a:solidFill>
                <a:latin typeface="Open Sans"/>
                <a:ea typeface="Open Sans" panose="020B0606030504020204" pitchFamily="34" charset="0"/>
                <a:cs typeface="Open Sans" panose="020B0606030504020204" pitchFamily="34" charset="0"/>
                <a:sym typeface="+mn-ea"/>
              </a:rPr>
              <a:t>las </a:t>
            </a:r>
            <a:r>
              <a:rPr lang="es-CO" sz="1400" dirty="0">
                <a:latin typeface="Open Sans"/>
              </a:rPr>
              <a:t>características del terreno para la adecuación de un sistema de puesta a tierra</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172943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889610"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920601"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907601" y="3576249"/>
            <a:ext cx="1786242"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4098149" y="3678186"/>
            <a:ext cx="1322734"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Tipos de falla</a:t>
            </a:r>
            <a:endParaRPr lang="es-CO" sz="1400" b="1" dirty="0">
              <a:solidFill>
                <a:schemeClr val="tx1">
                  <a:lumMod val="75000"/>
                  <a:lumOff val="25000"/>
                </a:schemeClr>
              </a:solidFill>
              <a:latin typeface="Open Sans"/>
            </a:endParaRPr>
          </a:p>
        </p:txBody>
      </p:sp>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9504" y="2931040"/>
            <a:ext cx="434340" cy="539422"/>
          </a:xfrm>
          <a:prstGeom prst="rect">
            <a:avLst/>
          </a:prstGeom>
        </p:spPr>
      </p:pic>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grpSp>
        <p:nvGrpSpPr>
          <p:cNvPr id="26" name="25 Grupo"/>
          <p:cNvGrpSpPr/>
          <p:nvPr/>
        </p:nvGrpSpPr>
        <p:grpSpPr>
          <a:xfrm>
            <a:off x="133349" y="1402729"/>
            <a:ext cx="11911653" cy="300255"/>
            <a:chOff x="133349" y="1402729"/>
            <a:chExt cx="11911653" cy="300255"/>
          </a:xfrm>
        </p:grpSpPr>
        <p:pic>
          <p:nvPicPr>
            <p:cNvPr id="27" name="26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8" name="27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29" name="28 Grupo"/>
          <p:cNvGrpSpPr/>
          <p:nvPr/>
        </p:nvGrpSpPr>
        <p:grpSpPr>
          <a:xfrm>
            <a:off x="106053" y="5839310"/>
            <a:ext cx="11911653" cy="300255"/>
            <a:chOff x="133349" y="1402729"/>
            <a:chExt cx="11911653" cy="300255"/>
          </a:xfrm>
        </p:grpSpPr>
        <p:pic>
          <p:nvPicPr>
            <p:cNvPr id="30" name="29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31" name="30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095" y="5420831"/>
            <a:ext cx="434340" cy="539422"/>
          </a:xfrm>
          <a:prstGeom prst="rect">
            <a:avLst/>
          </a:prstGeom>
        </p:spPr>
      </p:pic>
    </p:spTree>
    <p:extLst>
      <p:ext uri="{BB962C8B-B14F-4D97-AF65-F5344CB8AC3E}">
        <p14:creationId xmlns:p14="http://schemas.microsoft.com/office/powerpoint/2010/main" val="28703179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3</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prstClr val="black">
                    <a:lumMod val="75000"/>
                    <a:lumOff val="25000"/>
                  </a:prst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358808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639523" y="2039303"/>
            <a:ext cx="4421403" cy="307777"/>
          </a:xfrm>
          <a:prstGeom prst="rect">
            <a:avLst/>
          </a:prstGeom>
          <a:noFill/>
        </p:spPr>
        <p:txBody>
          <a:bodyPr wrap="none" rtlCol="0">
            <a:spAutoFit/>
          </a:bodyPr>
          <a:lstStyle/>
          <a:p>
            <a:r>
              <a:rPr lang="es-ES" sz="1400" dirty="0">
                <a:solidFill>
                  <a:schemeClr val="tx2"/>
                </a:solidFill>
                <a:latin typeface="Open Sans"/>
              </a:rPr>
              <a:t>Da clic en lo botones para navegar por la información</a:t>
            </a:r>
            <a:endParaRPr lang="es-CO" sz="1400" dirty="0">
              <a:solidFill>
                <a:schemeClr val="tx2"/>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1510" y="5972828"/>
            <a:ext cx="434340" cy="539422"/>
          </a:xfrm>
          <a:prstGeom prst="rect">
            <a:avLst/>
          </a:prstGeom>
        </p:spPr>
      </p:pic>
      <p:grpSp>
        <p:nvGrpSpPr>
          <p:cNvPr id="12" name="11 Grupo"/>
          <p:cNvGrpSpPr/>
          <p:nvPr/>
        </p:nvGrpSpPr>
        <p:grpSpPr>
          <a:xfrm>
            <a:off x="2968508" y="2347080"/>
            <a:ext cx="5540869" cy="3026489"/>
            <a:chOff x="2968508" y="2347080"/>
            <a:chExt cx="5540869" cy="3026489"/>
          </a:xfrm>
        </p:grpSpPr>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253" y="3898368"/>
              <a:ext cx="1225405" cy="1225405"/>
            </a:xfrm>
            <a:prstGeom prst="rect">
              <a:avLst/>
            </a:prstGeom>
          </p:spPr>
        </p:pic>
        <p:pic>
          <p:nvPicPr>
            <p:cNvPr id="9" name="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508" y="2443430"/>
              <a:ext cx="2680343" cy="2680343"/>
            </a:xfrm>
            <a:prstGeom prst="rect">
              <a:avLst/>
            </a:prstGeom>
          </p:spPr>
        </p:pic>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4198" y="2347080"/>
              <a:ext cx="1372637" cy="1372637"/>
            </a:xfrm>
            <a:prstGeom prst="rect">
              <a:avLst/>
            </a:prstGeom>
          </p:spPr>
        </p:pic>
        <p:pic>
          <p:nvPicPr>
            <p:cNvPr id="11" name="1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78" y="3648570"/>
              <a:ext cx="1724999" cy="1724999"/>
            </a:xfrm>
            <a:prstGeom prst="rect">
              <a:avLst/>
            </a:prstGeom>
          </p:spPr>
        </p:pic>
      </p:grpSp>
    </p:spTree>
    <p:extLst>
      <p:ext uri="{BB962C8B-B14F-4D97-AF65-F5344CB8AC3E}">
        <p14:creationId xmlns:p14="http://schemas.microsoft.com/office/powerpoint/2010/main" val="4974077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l="81205"/>
          <a:stretch/>
        </p:blipFill>
        <p:spPr>
          <a:xfrm>
            <a:off x="10393607" y="1947597"/>
            <a:ext cx="1357116" cy="3801974"/>
          </a:xfrm>
          <a:prstGeom prst="rect">
            <a:avLst/>
          </a:prstGeom>
        </p:spPr>
      </p:pic>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r="79975"/>
          <a:stretch/>
        </p:blipFill>
        <p:spPr>
          <a:xfrm>
            <a:off x="354840" y="1949737"/>
            <a:ext cx="1331129" cy="3897262"/>
          </a:xfrm>
          <a:prstGeom prst="roundRect">
            <a:avLst/>
          </a:prstGeom>
        </p:spPr>
      </p:pic>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2082486"/>
            <a:ext cx="4660240" cy="1815882"/>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Generación de la corriente eléctrica alterna y continua </a:t>
            </a:r>
          </a:p>
          <a:p>
            <a:pPr algn="just"/>
            <a:r>
              <a:rPr lang="es-CO" sz="1400" dirty="0">
                <a:solidFill>
                  <a:schemeClr val="tx1">
                    <a:lumMod val="75000"/>
                    <a:lumOff val="25000"/>
                  </a:schemeClr>
                </a:solidFill>
                <a:latin typeface="Open Sans"/>
              </a:rPr>
              <a:t>Para la generación de corriente eléctrica hay muchas maneras de producirla, esta se genera por medio de la transformación de cualquier otra energía, ya sea química, luminosa, mecánica, entre otras. Existen dos tipos de energía eléctrica que son la alterna y la continua.</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510" y="5937394"/>
            <a:ext cx="434340" cy="539422"/>
          </a:xfrm>
          <a:prstGeom prst="rect">
            <a:avLst/>
          </a:prstGeom>
        </p:spPr>
      </p:pic>
      <p:sp>
        <p:nvSpPr>
          <p:cNvPr id="12" name="11 Rectángulo redondeado"/>
          <p:cNvSpPr/>
          <p:nvPr/>
        </p:nvSpPr>
        <p:spPr>
          <a:xfrm>
            <a:off x="1730448" y="4064415"/>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alterna</a:t>
            </a:r>
          </a:p>
          <a:p>
            <a:pPr algn="ctr"/>
            <a:endParaRPr lang="es-CO" sz="1400" b="1" dirty="0">
              <a:solidFill>
                <a:schemeClr val="tx1">
                  <a:lumMod val="75000"/>
                  <a:lumOff val="25000"/>
                </a:schemeClr>
              </a:solidFill>
              <a:latin typeface="Open Sans"/>
            </a:endParaRPr>
          </a:p>
        </p:txBody>
      </p:sp>
      <p:sp>
        <p:nvSpPr>
          <p:cNvPr id="13" name="12 Rectángulo redondeado"/>
          <p:cNvSpPr/>
          <p:nvPr/>
        </p:nvSpPr>
        <p:spPr>
          <a:xfrm>
            <a:off x="1730448" y="4680839"/>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continua</a:t>
            </a:r>
          </a:p>
          <a:p>
            <a:pPr algn="ctr"/>
            <a:endParaRPr lang="es-CO" sz="1400" b="1" dirty="0">
              <a:solidFill>
                <a:schemeClr val="tx1">
                  <a:lumMod val="75000"/>
                  <a:lumOff val="25000"/>
                </a:schemeClr>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9772" y="4165118"/>
            <a:ext cx="434340" cy="539422"/>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597" y="2191668"/>
            <a:ext cx="3062377" cy="3062377"/>
          </a:xfrm>
          <a:prstGeom prst="rect">
            <a:avLst/>
          </a:prstGeom>
        </p:spPr>
      </p:pic>
      <p:sp>
        <p:nvSpPr>
          <p:cNvPr id="16" name="15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Tree>
    <p:extLst>
      <p:ext uri="{BB962C8B-B14F-4D97-AF65-F5344CB8AC3E}">
        <p14:creationId xmlns:p14="http://schemas.microsoft.com/office/powerpoint/2010/main" val="7791808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l="81205"/>
          <a:stretch/>
        </p:blipFill>
        <p:spPr>
          <a:xfrm>
            <a:off x="10393607" y="1947597"/>
            <a:ext cx="1357116" cy="3801974"/>
          </a:xfrm>
          <a:prstGeom prst="rect">
            <a:avLst/>
          </a:prstGeom>
        </p:spPr>
      </p:pic>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r="79975"/>
          <a:stretch/>
        </p:blipFill>
        <p:spPr>
          <a:xfrm>
            <a:off x="354840" y="1949737"/>
            <a:ext cx="1331129" cy="3897262"/>
          </a:xfrm>
          <a:prstGeom prst="roundRect">
            <a:avLst/>
          </a:prstGeom>
        </p:spPr>
      </p:pic>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Generación de corriente</a:t>
            </a:r>
            <a:endParaRPr lang="es-CO" sz="1400" b="1" dirty="0">
              <a:solidFill>
                <a:schemeClr val="bg1"/>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2082486"/>
            <a:ext cx="4660240" cy="1815882"/>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Generación de la corriente eléctrica alterna y continua </a:t>
            </a:r>
          </a:p>
          <a:p>
            <a:pPr algn="just"/>
            <a:r>
              <a:rPr lang="es-CO" sz="1400" dirty="0">
                <a:solidFill>
                  <a:schemeClr val="tx1">
                    <a:lumMod val="75000"/>
                    <a:lumOff val="25000"/>
                  </a:schemeClr>
                </a:solidFill>
                <a:latin typeface="Open Sans"/>
              </a:rPr>
              <a:t>Para la generación de corriente eléctrica hay muchas maneras de producirla, esta se genera por medio de la transformación de cualquier otra energía, ya sea química, luminosa, mecánica, entre otras. Existen dos tipos de energía eléctrica que son la alterna y la continua.</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510" y="5937394"/>
            <a:ext cx="434340" cy="539422"/>
          </a:xfrm>
          <a:prstGeom prst="rect">
            <a:avLst/>
          </a:prstGeom>
        </p:spPr>
      </p:pic>
      <p:sp>
        <p:nvSpPr>
          <p:cNvPr id="12" name="11 Rectángulo redondeado"/>
          <p:cNvSpPr/>
          <p:nvPr/>
        </p:nvSpPr>
        <p:spPr>
          <a:xfrm>
            <a:off x="1730448" y="4064415"/>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bg1"/>
                </a:solidFill>
                <a:latin typeface="Open Sans"/>
              </a:rPr>
              <a:t>Energía alterna</a:t>
            </a:r>
          </a:p>
          <a:p>
            <a:pPr algn="ctr"/>
            <a:endParaRPr lang="es-CO" sz="1400" b="1" dirty="0">
              <a:solidFill>
                <a:schemeClr val="bg1"/>
              </a:solidFill>
              <a:latin typeface="Open Sans"/>
            </a:endParaRPr>
          </a:p>
        </p:txBody>
      </p:sp>
      <p:sp>
        <p:nvSpPr>
          <p:cNvPr id="13" name="12 Rectángulo redondeado"/>
          <p:cNvSpPr/>
          <p:nvPr/>
        </p:nvSpPr>
        <p:spPr>
          <a:xfrm>
            <a:off x="1730448" y="4680839"/>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continua</a:t>
            </a:r>
          </a:p>
          <a:p>
            <a:pPr algn="ctr"/>
            <a:endParaRPr lang="es-CO" sz="1400" b="1" dirty="0">
              <a:solidFill>
                <a:schemeClr val="tx1">
                  <a:lumMod val="75000"/>
                  <a:lumOff val="25000"/>
                </a:schemeClr>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9772" y="4165118"/>
            <a:ext cx="434340" cy="539422"/>
          </a:xfrm>
          <a:prstGeom prst="rect">
            <a:avLst/>
          </a:prstGeom>
        </p:spPr>
      </p:pic>
      <p:sp>
        <p:nvSpPr>
          <p:cNvPr id="2" name="1 Rectángulo redondeado"/>
          <p:cNvSpPr/>
          <p:nvPr/>
        </p:nvSpPr>
        <p:spPr>
          <a:xfrm>
            <a:off x="6455391" y="2082486"/>
            <a:ext cx="3938216" cy="3458505"/>
          </a:xfrm>
          <a:prstGeom prst="roundRect">
            <a:avLst/>
          </a:prstGeom>
          <a:solidFill>
            <a:srgbClr val="2C538E"/>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0" name="9 CuadroTexto"/>
          <p:cNvSpPr txBox="1"/>
          <p:nvPr/>
        </p:nvSpPr>
        <p:spPr>
          <a:xfrm>
            <a:off x="6639636" y="2354982"/>
            <a:ext cx="3624317" cy="3385542"/>
          </a:xfrm>
          <a:prstGeom prst="rect">
            <a:avLst/>
          </a:prstGeom>
          <a:noFill/>
        </p:spPr>
        <p:txBody>
          <a:bodyPr wrap="square" rtlCol="0">
            <a:spAutoFit/>
          </a:bodyPr>
          <a:lstStyle/>
          <a:p>
            <a:pPr algn="just"/>
            <a:r>
              <a:rPr lang="es-CO" sz="1400" b="1" dirty="0">
                <a:solidFill>
                  <a:schemeClr val="bg1"/>
                </a:solidFill>
                <a:latin typeface="Open Sans"/>
              </a:rPr>
              <a:t>Energía alterna</a:t>
            </a:r>
          </a:p>
          <a:p>
            <a:pPr algn="just"/>
            <a:r>
              <a:rPr lang="es-CO" sz="1400" dirty="0">
                <a:solidFill>
                  <a:schemeClr val="bg1"/>
                </a:solidFill>
                <a:latin typeface="Open Sans"/>
              </a:rPr>
              <a:t>Se denomina energía alterna porque la corriente puede variar su magnitud y sentido cíclicamente, esta se genera con un conductor para poder mover los electrones con mayor facilidad, donde este tendrá forma de espira y estará girando en medio de un campo magnético, así se inducirá una tensión que irá oscilando entre valores máximos y mínimos que también cambiarán de signos dependiendo del caso. </a:t>
            </a:r>
          </a:p>
          <a:p>
            <a:pPr algn="just"/>
            <a:endParaRPr lang="es-ES" sz="1400" dirty="0">
              <a:solidFill>
                <a:schemeClr val="bg1"/>
              </a:solidFill>
              <a:latin typeface="Open Sans"/>
            </a:endParaRPr>
          </a:p>
          <a:p>
            <a:pPr algn="just"/>
            <a:r>
              <a:rPr lang="es-ES" sz="1400" dirty="0">
                <a:solidFill>
                  <a:schemeClr val="bg1"/>
                </a:solidFill>
                <a:latin typeface="Open Sans"/>
              </a:rPr>
              <a:t>Clic para continuar</a:t>
            </a:r>
            <a:endParaRPr lang="es-CO" sz="1400" dirty="0">
              <a:solidFill>
                <a:schemeClr val="bg1"/>
              </a:solidFill>
              <a:latin typeface="Open Sans"/>
            </a:endParaRPr>
          </a:p>
          <a:p>
            <a:endParaRPr lang="es-CO" dirty="0"/>
          </a:p>
        </p:txBody>
      </p:sp>
      <p:sp>
        <p:nvSpPr>
          <p:cNvPr id="11" name="10 Botón de acción: Final">
            <a:hlinkClick r:id="" action="ppaction://hlinkshowjump?jump=lastslide" highlightClick="1"/>
          </p:cNvPr>
          <p:cNvSpPr/>
          <p:nvPr/>
        </p:nvSpPr>
        <p:spPr>
          <a:xfrm>
            <a:off x="9635317" y="5022376"/>
            <a:ext cx="436731" cy="368490"/>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708" y="5105566"/>
            <a:ext cx="434340" cy="539422"/>
          </a:xfrm>
          <a:prstGeom prst="rect">
            <a:avLst/>
          </a:prstGeom>
        </p:spPr>
      </p:pic>
      <p:sp>
        <p:nvSpPr>
          <p:cNvPr id="16" name="15 Elipse"/>
          <p:cNvSpPr/>
          <p:nvPr/>
        </p:nvSpPr>
        <p:spPr>
          <a:xfrm>
            <a:off x="9760540" y="2136614"/>
            <a:ext cx="360000" cy="360000"/>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X</a:t>
            </a:r>
            <a:endParaRPr lang="es-CO" b="1" dirty="0">
              <a:latin typeface="Open Sans"/>
            </a:endParaRPr>
          </a:p>
        </p:txBody>
      </p:sp>
      <p:sp>
        <p:nvSpPr>
          <p:cNvPr id="19" name="18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Tree>
    <p:extLst>
      <p:ext uri="{BB962C8B-B14F-4D97-AF65-F5344CB8AC3E}">
        <p14:creationId xmlns:p14="http://schemas.microsoft.com/office/powerpoint/2010/main" val="17818546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l="81205"/>
          <a:stretch/>
        </p:blipFill>
        <p:spPr>
          <a:xfrm>
            <a:off x="10393607" y="1947597"/>
            <a:ext cx="1357116" cy="3801974"/>
          </a:xfrm>
          <a:prstGeom prst="rect">
            <a:avLst/>
          </a:prstGeom>
        </p:spPr>
      </p:pic>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r="79975"/>
          <a:stretch/>
        </p:blipFill>
        <p:spPr>
          <a:xfrm>
            <a:off x="354840" y="1949737"/>
            <a:ext cx="1331129" cy="3897262"/>
          </a:xfrm>
          <a:prstGeom prst="roundRect">
            <a:avLst/>
          </a:prstGeom>
        </p:spPr>
      </p:pic>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Generación de corriente</a:t>
            </a:r>
            <a:endParaRPr lang="es-CO" sz="1400" b="1" dirty="0">
              <a:solidFill>
                <a:schemeClr val="bg1"/>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2082486"/>
            <a:ext cx="4660240" cy="1815882"/>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Generación de la corriente eléctrica alterna y continua </a:t>
            </a:r>
          </a:p>
          <a:p>
            <a:pPr algn="just"/>
            <a:r>
              <a:rPr lang="es-CO" sz="1400" dirty="0">
                <a:solidFill>
                  <a:schemeClr val="tx1">
                    <a:lumMod val="75000"/>
                    <a:lumOff val="25000"/>
                  </a:schemeClr>
                </a:solidFill>
                <a:latin typeface="Open Sans"/>
              </a:rPr>
              <a:t>Para la generación de corriente eléctrica hay muchas maneras de producirla, esta se genera por medio de la transformación de cualquier otra energía, ya sea química, luminosa, mecánica, entre otras. Existen dos tipos de energía eléctrica que son la alterna y la continua.</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510" y="5937394"/>
            <a:ext cx="434340" cy="539422"/>
          </a:xfrm>
          <a:prstGeom prst="rect">
            <a:avLst/>
          </a:prstGeom>
        </p:spPr>
      </p:pic>
      <p:sp>
        <p:nvSpPr>
          <p:cNvPr id="12" name="11 Rectángulo redondeado"/>
          <p:cNvSpPr/>
          <p:nvPr/>
        </p:nvSpPr>
        <p:spPr>
          <a:xfrm>
            <a:off x="1730448" y="4064415"/>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bg1"/>
                </a:solidFill>
                <a:latin typeface="Open Sans"/>
              </a:rPr>
              <a:t>Energía alterna</a:t>
            </a:r>
          </a:p>
          <a:p>
            <a:pPr algn="ctr"/>
            <a:endParaRPr lang="es-CO" sz="1400" b="1" dirty="0">
              <a:solidFill>
                <a:schemeClr val="bg1"/>
              </a:solidFill>
              <a:latin typeface="Open Sans"/>
            </a:endParaRPr>
          </a:p>
        </p:txBody>
      </p:sp>
      <p:sp>
        <p:nvSpPr>
          <p:cNvPr id="13" name="12 Rectángulo redondeado"/>
          <p:cNvSpPr/>
          <p:nvPr/>
        </p:nvSpPr>
        <p:spPr>
          <a:xfrm>
            <a:off x="1730448" y="4680839"/>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continua</a:t>
            </a:r>
          </a:p>
          <a:p>
            <a:pPr algn="ctr"/>
            <a:endParaRPr lang="es-CO" sz="1400" b="1" dirty="0">
              <a:solidFill>
                <a:schemeClr val="tx1">
                  <a:lumMod val="75000"/>
                  <a:lumOff val="25000"/>
                </a:schemeClr>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9772" y="4165118"/>
            <a:ext cx="434340" cy="539422"/>
          </a:xfrm>
          <a:prstGeom prst="rect">
            <a:avLst/>
          </a:prstGeom>
        </p:spPr>
      </p:pic>
      <p:sp>
        <p:nvSpPr>
          <p:cNvPr id="2" name="1 Rectángulo redondeado"/>
          <p:cNvSpPr/>
          <p:nvPr/>
        </p:nvSpPr>
        <p:spPr>
          <a:xfrm>
            <a:off x="6455391" y="2082486"/>
            <a:ext cx="3938216" cy="3458505"/>
          </a:xfrm>
          <a:prstGeom prst="roundRect">
            <a:avLst/>
          </a:prstGeom>
          <a:solidFill>
            <a:srgbClr val="2C538E"/>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1" name="10 Botón de acción: Final">
            <a:hlinkClick r:id="" action="ppaction://hlinkshowjump?jump=lastslide" highlightClick="1"/>
          </p:cNvPr>
          <p:cNvSpPr/>
          <p:nvPr/>
        </p:nvSpPr>
        <p:spPr>
          <a:xfrm flipH="1">
            <a:off x="9623955" y="5022376"/>
            <a:ext cx="409430" cy="368490"/>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9760540" y="2136614"/>
            <a:ext cx="360000" cy="360000"/>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X</a:t>
            </a:r>
            <a:endParaRPr lang="es-CO" b="1" dirty="0">
              <a:latin typeface="Open Sans"/>
            </a:endParaRPr>
          </a:p>
        </p:txBody>
      </p:sp>
      <p:pic>
        <p:nvPicPr>
          <p:cNvPr id="19" name="18 Imagen"/>
          <p:cNvPicPr/>
          <p:nvPr/>
        </p:nvPicPr>
        <p:blipFill>
          <a:blip r:embed="rId4"/>
          <a:stretch>
            <a:fillRect/>
          </a:stretch>
        </p:blipFill>
        <p:spPr>
          <a:xfrm>
            <a:off x="6553200" y="2721350"/>
            <a:ext cx="3769894" cy="1498600"/>
          </a:xfrm>
          <a:prstGeom prst="rect">
            <a:avLst/>
          </a:prstGeom>
        </p:spPr>
      </p:pic>
      <p:sp>
        <p:nvSpPr>
          <p:cNvPr id="18" name="17 CuadroTexto"/>
          <p:cNvSpPr txBox="1"/>
          <p:nvPr/>
        </p:nvSpPr>
        <p:spPr>
          <a:xfrm>
            <a:off x="6728346" y="5052732"/>
            <a:ext cx="2731838" cy="307777"/>
          </a:xfrm>
          <a:prstGeom prst="rect">
            <a:avLst/>
          </a:prstGeom>
          <a:noFill/>
        </p:spPr>
        <p:txBody>
          <a:bodyPr wrap="none" rtlCol="0">
            <a:spAutoFit/>
          </a:bodyPr>
          <a:lstStyle/>
          <a:p>
            <a:r>
              <a:rPr lang="es-ES" sz="1400" dirty="0">
                <a:solidFill>
                  <a:schemeClr val="bg1"/>
                </a:solidFill>
                <a:latin typeface="Open Sans"/>
              </a:rPr>
              <a:t>Clic para volver a la información</a:t>
            </a:r>
            <a:endParaRPr lang="es-CO" sz="1400" dirty="0">
              <a:solidFill>
                <a:schemeClr val="bg1"/>
              </a:solidFill>
              <a:latin typeface="Open Sans"/>
            </a:endParaRP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0540" y="2181928"/>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Tree>
    <p:extLst>
      <p:ext uri="{BB962C8B-B14F-4D97-AF65-F5344CB8AC3E}">
        <p14:creationId xmlns:p14="http://schemas.microsoft.com/office/powerpoint/2010/main" val="12242308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l="81205"/>
          <a:stretch/>
        </p:blipFill>
        <p:spPr>
          <a:xfrm>
            <a:off x="10393607" y="1947597"/>
            <a:ext cx="1357116" cy="3801974"/>
          </a:xfrm>
          <a:prstGeom prst="rect">
            <a:avLst/>
          </a:prstGeom>
        </p:spPr>
      </p:pic>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r="79975"/>
          <a:stretch/>
        </p:blipFill>
        <p:spPr>
          <a:xfrm>
            <a:off x="354840" y="1949737"/>
            <a:ext cx="1331129" cy="3897262"/>
          </a:xfrm>
          <a:prstGeom prst="roundRect">
            <a:avLst/>
          </a:prstGeom>
        </p:spPr>
      </p:pic>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Generación de corriente</a:t>
            </a:r>
            <a:endParaRPr lang="es-CO" sz="1400" b="1" dirty="0">
              <a:solidFill>
                <a:schemeClr val="bg1"/>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2082486"/>
            <a:ext cx="4660240" cy="1815882"/>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Generación de la corriente eléctrica alterna y continua </a:t>
            </a:r>
          </a:p>
          <a:p>
            <a:pPr algn="just"/>
            <a:r>
              <a:rPr lang="es-CO" sz="1400" dirty="0">
                <a:solidFill>
                  <a:schemeClr val="tx1">
                    <a:lumMod val="75000"/>
                    <a:lumOff val="25000"/>
                  </a:schemeClr>
                </a:solidFill>
                <a:latin typeface="Open Sans"/>
              </a:rPr>
              <a:t>Para la generación de corriente eléctrica hay muchas maneras de producirla, esta se genera por medio de la transformación de cualquier otra energía, ya sea química, luminosa, mecánica, entre otras. Existen dos tipos de energía eléctrica que son la alterna y la continua.</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510" y="5937394"/>
            <a:ext cx="434340" cy="539422"/>
          </a:xfrm>
          <a:prstGeom prst="rect">
            <a:avLst/>
          </a:prstGeom>
        </p:spPr>
      </p:pic>
      <p:sp>
        <p:nvSpPr>
          <p:cNvPr id="12" name="11 Rectángulo redondeado"/>
          <p:cNvSpPr/>
          <p:nvPr/>
        </p:nvSpPr>
        <p:spPr>
          <a:xfrm>
            <a:off x="1730448" y="4064415"/>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alterna</a:t>
            </a:r>
          </a:p>
          <a:p>
            <a:pPr algn="ctr"/>
            <a:endParaRPr lang="es-CO" sz="1400" b="1" dirty="0">
              <a:solidFill>
                <a:schemeClr val="tx1">
                  <a:lumMod val="75000"/>
                  <a:lumOff val="25000"/>
                </a:schemeClr>
              </a:solidFill>
              <a:latin typeface="Open Sans"/>
            </a:endParaRPr>
          </a:p>
        </p:txBody>
      </p:sp>
      <p:sp>
        <p:nvSpPr>
          <p:cNvPr id="13" name="12 Rectángulo redondeado"/>
          <p:cNvSpPr/>
          <p:nvPr/>
        </p:nvSpPr>
        <p:spPr>
          <a:xfrm>
            <a:off x="1730448" y="4680839"/>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bg1"/>
                </a:solidFill>
                <a:latin typeface="Open Sans"/>
              </a:rPr>
              <a:t>Energía continua</a:t>
            </a:r>
          </a:p>
          <a:p>
            <a:pPr algn="ctr"/>
            <a:endParaRPr lang="es-CO" sz="1400" b="1" dirty="0">
              <a:solidFill>
                <a:schemeClr val="bg1"/>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601" y="4752665"/>
            <a:ext cx="434340" cy="539422"/>
          </a:xfrm>
          <a:prstGeom prst="rect">
            <a:avLst/>
          </a:prstGeom>
        </p:spPr>
      </p:pic>
      <p:sp>
        <p:nvSpPr>
          <p:cNvPr id="2" name="1 Rectángulo redondeado"/>
          <p:cNvSpPr/>
          <p:nvPr/>
        </p:nvSpPr>
        <p:spPr>
          <a:xfrm>
            <a:off x="6455391" y="2082486"/>
            <a:ext cx="3938216" cy="3458505"/>
          </a:xfrm>
          <a:prstGeom prst="roundRect">
            <a:avLst/>
          </a:prstGeom>
          <a:solidFill>
            <a:srgbClr val="2C538E"/>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0" name="9 CuadroTexto"/>
          <p:cNvSpPr txBox="1"/>
          <p:nvPr/>
        </p:nvSpPr>
        <p:spPr>
          <a:xfrm>
            <a:off x="6639636" y="2354982"/>
            <a:ext cx="3624317" cy="3385542"/>
          </a:xfrm>
          <a:prstGeom prst="rect">
            <a:avLst/>
          </a:prstGeom>
          <a:noFill/>
        </p:spPr>
        <p:txBody>
          <a:bodyPr wrap="square" rtlCol="0">
            <a:spAutoFit/>
          </a:bodyPr>
          <a:lstStyle/>
          <a:p>
            <a:pPr algn="just"/>
            <a:r>
              <a:rPr lang="es-CO" sz="1400" b="1" dirty="0">
                <a:solidFill>
                  <a:schemeClr val="bg1"/>
                </a:solidFill>
                <a:latin typeface="Open Sans"/>
              </a:rPr>
              <a:t>Energía continua </a:t>
            </a:r>
          </a:p>
          <a:p>
            <a:pPr algn="just"/>
            <a:r>
              <a:rPr lang="es-CO" sz="1400" dirty="0">
                <a:solidFill>
                  <a:schemeClr val="bg1"/>
                </a:solidFill>
                <a:latin typeface="Open Sans"/>
              </a:rPr>
              <a:t>Se caracteriza por el flujo continuo de la carga eléctrica que pasa por un conductor de un puto A </a:t>
            </a:r>
            <a:r>
              <a:rPr lang="es-CO" sz="1400" dirty="0" err="1">
                <a:solidFill>
                  <a:schemeClr val="bg1"/>
                </a:solidFill>
                <a:latin typeface="Open Sans"/>
              </a:rPr>
              <a:t>a</a:t>
            </a:r>
            <a:r>
              <a:rPr lang="es-CO" sz="1400" dirty="0">
                <a:solidFill>
                  <a:schemeClr val="bg1"/>
                </a:solidFill>
                <a:latin typeface="Open Sans"/>
              </a:rPr>
              <a:t> un punto B con diferente potencial y está no cambia de sentido con el tiempo. A diferencia de la corriente alterna, la carga eléctrica, en esta,  siempre circula en la misma dirección, se denomina continua a toda corriente que siempre tenga la misma polaridad. </a:t>
            </a:r>
          </a:p>
          <a:p>
            <a:pPr algn="just"/>
            <a:endParaRPr lang="es-ES" sz="1400" dirty="0">
              <a:solidFill>
                <a:schemeClr val="bg1"/>
              </a:solidFill>
              <a:latin typeface="Open Sans"/>
            </a:endParaRPr>
          </a:p>
          <a:p>
            <a:pPr algn="just"/>
            <a:endParaRPr lang="es-ES" sz="1400" dirty="0">
              <a:solidFill>
                <a:schemeClr val="bg1"/>
              </a:solidFill>
              <a:latin typeface="Open Sans"/>
            </a:endParaRPr>
          </a:p>
          <a:p>
            <a:pPr algn="just"/>
            <a:endParaRPr lang="es-ES" sz="1400" dirty="0">
              <a:solidFill>
                <a:schemeClr val="bg1"/>
              </a:solidFill>
              <a:latin typeface="Open Sans"/>
            </a:endParaRPr>
          </a:p>
          <a:p>
            <a:pPr algn="just"/>
            <a:r>
              <a:rPr lang="es-ES" sz="1400" dirty="0">
                <a:solidFill>
                  <a:schemeClr val="bg1"/>
                </a:solidFill>
                <a:latin typeface="Open Sans"/>
              </a:rPr>
              <a:t>Clic para continuar</a:t>
            </a:r>
            <a:endParaRPr lang="es-CO" sz="1400" dirty="0">
              <a:solidFill>
                <a:schemeClr val="bg1"/>
              </a:solidFill>
              <a:latin typeface="Open Sans"/>
            </a:endParaRPr>
          </a:p>
          <a:p>
            <a:endParaRPr lang="es-CO" dirty="0"/>
          </a:p>
        </p:txBody>
      </p:sp>
      <p:sp>
        <p:nvSpPr>
          <p:cNvPr id="11" name="10 Botón de acción: Final">
            <a:hlinkClick r:id="" action="ppaction://hlinkshowjump?jump=lastslide" highlightClick="1"/>
          </p:cNvPr>
          <p:cNvSpPr/>
          <p:nvPr/>
        </p:nvSpPr>
        <p:spPr>
          <a:xfrm>
            <a:off x="9635317" y="5022376"/>
            <a:ext cx="436731" cy="368490"/>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708" y="5105566"/>
            <a:ext cx="434340" cy="539422"/>
          </a:xfrm>
          <a:prstGeom prst="rect">
            <a:avLst/>
          </a:prstGeom>
        </p:spPr>
      </p:pic>
      <p:sp>
        <p:nvSpPr>
          <p:cNvPr id="16" name="15 Elipse"/>
          <p:cNvSpPr/>
          <p:nvPr/>
        </p:nvSpPr>
        <p:spPr>
          <a:xfrm>
            <a:off x="9760540" y="2136614"/>
            <a:ext cx="360000" cy="360000"/>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X</a:t>
            </a:r>
            <a:endParaRPr lang="es-CO" b="1" dirty="0">
              <a:latin typeface="Open Sans"/>
            </a:endParaRPr>
          </a:p>
        </p:txBody>
      </p:sp>
      <p:sp>
        <p:nvSpPr>
          <p:cNvPr id="19" name="18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Tree>
    <p:extLst>
      <p:ext uri="{BB962C8B-B14F-4D97-AF65-F5344CB8AC3E}">
        <p14:creationId xmlns:p14="http://schemas.microsoft.com/office/powerpoint/2010/main" val="31277319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2">
            <a:extLst>
              <a:ext uri="{28A0092B-C50C-407E-A947-70E740481C1C}">
                <a14:useLocalDpi xmlns:a14="http://schemas.microsoft.com/office/drawing/2010/main" val="0"/>
              </a:ext>
            </a:extLst>
          </a:blip>
          <a:srcRect l="81205"/>
          <a:stretch/>
        </p:blipFill>
        <p:spPr>
          <a:xfrm>
            <a:off x="10393607" y="1947597"/>
            <a:ext cx="1357116" cy="3801974"/>
          </a:xfrm>
          <a:prstGeom prst="rect">
            <a:avLst/>
          </a:prstGeom>
        </p:spPr>
      </p:pic>
      <p:pic>
        <p:nvPicPr>
          <p:cNvPr id="6" name="5 Imagen"/>
          <p:cNvPicPr>
            <a:picLocks noChangeAspect="1"/>
          </p:cNvPicPr>
          <p:nvPr/>
        </p:nvPicPr>
        <p:blipFill rotWithShape="1">
          <a:blip r:embed="rId2">
            <a:extLst>
              <a:ext uri="{28A0092B-C50C-407E-A947-70E740481C1C}">
                <a14:useLocalDpi xmlns:a14="http://schemas.microsoft.com/office/drawing/2010/main" val="0"/>
              </a:ext>
            </a:extLst>
          </a:blip>
          <a:srcRect r="79975"/>
          <a:stretch/>
        </p:blipFill>
        <p:spPr>
          <a:xfrm>
            <a:off x="354840" y="1949737"/>
            <a:ext cx="1331129" cy="3897262"/>
          </a:xfrm>
          <a:prstGeom prst="roundRect">
            <a:avLst/>
          </a:prstGeom>
        </p:spPr>
      </p:pic>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Generación de corriente</a:t>
            </a:r>
            <a:endParaRPr lang="es-CO" sz="1400" b="1" dirty="0">
              <a:solidFill>
                <a:schemeClr val="bg1"/>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2082486"/>
            <a:ext cx="4660240" cy="1815882"/>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Generación de la corriente eléctrica alterna y continua </a:t>
            </a:r>
          </a:p>
          <a:p>
            <a:pPr algn="just"/>
            <a:r>
              <a:rPr lang="es-CO" sz="1400" dirty="0">
                <a:solidFill>
                  <a:schemeClr val="tx1">
                    <a:lumMod val="75000"/>
                    <a:lumOff val="25000"/>
                  </a:schemeClr>
                </a:solidFill>
                <a:latin typeface="Open Sans"/>
              </a:rPr>
              <a:t>Para la generación de corriente eléctrica hay muchas maneras de producirla, esta se genera por medio de la transformación de cualquier otra energía, ya sea química, luminosa, mecánica, entre otras. Existen dos tipos de energía eléctrica que son la alterna y la continua.</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510" y="5937394"/>
            <a:ext cx="434340" cy="539422"/>
          </a:xfrm>
          <a:prstGeom prst="rect">
            <a:avLst/>
          </a:prstGeom>
        </p:spPr>
      </p:pic>
      <p:sp>
        <p:nvSpPr>
          <p:cNvPr id="12" name="11 Rectángulo redondeado"/>
          <p:cNvSpPr/>
          <p:nvPr/>
        </p:nvSpPr>
        <p:spPr>
          <a:xfrm>
            <a:off x="1730448" y="4064415"/>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tx1">
                    <a:lumMod val="75000"/>
                    <a:lumOff val="25000"/>
                  </a:schemeClr>
                </a:solidFill>
                <a:latin typeface="Open Sans"/>
              </a:rPr>
              <a:t>Energía alterna</a:t>
            </a:r>
          </a:p>
          <a:p>
            <a:pPr algn="ctr"/>
            <a:endParaRPr lang="es-CO" sz="1400" b="1" dirty="0">
              <a:solidFill>
                <a:schemeClr val="tx1">
                  <a:lumMod val="75000"/>
                  <a:lumOff val="25000"/>
                </a:schemeClr>
              </a:solidFill>
              <a:latin typeface="Open Sans"/>
            </a:endParaRPr>
          </a:p>
        </p:txBody>
      </p:sp>
      <p:sp>
        <p:nvSpPr>
          <p:cNvPr id="13" name="12 Rectángulo redondeado"/>
          <p:cNvSpPr/>
          <p:nvPr/>
        </p:nvSpPr>
        <p:spPr>
          <a:xfrm>
            <a:off x="1730448" y="4680839"/>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es-CO" sz="1400" b="1" dirty="0">
                <a:solidFill>
                  <a:schemeClr val="bg1"/>
                </a:solidFill>
                <a:latin typeface="Open Sans"/>
              </a:rPr>
              <a:t>Energía continua</a:t>
            </a:r>
          </a:p>
          <a:p>
            <a:pPr algn="ctr"/>
            <a:endParaRPr lang="es-CO" sz="1400" b="1" dirty="0">
              <a:solidFill>
                <a:schemeClr val="bg1"/>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749" y="4875152"/>
            <a:ext cx="434340" cy="539422"/>
          </a:xfrm>
          <a:prstGeom prst="rect">
            <a:avLst/>
          </a:prstGeom>
        </p:spPr>
      </p:pic>
      <p:sp>
        <p:nvSpPr>
          <p:cNvPr id="2" name="1 Rectángulo redondeado"/>
          <p:cNvSpPr/>
          <p:nvPr/>
        </p:nvSpPr>
        <p:spPr>
          <a:xfrm>
            <a:off x="6455391" y="2082486"/>
            <a:ext cx="3938216" cy="3458505"/>
          </a:xfrm>
          <a:prstGeom prst="roundRect">
            <a:avLst/>
          </a:prstGeom>
          <a:solidFill>
            <a:srgbClr val="2C538E"/>
          </a:solidFill>
          <a:ln w="38100">
            <a:no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bg1"/>
              </a:solidFill>
            </a:endParaRPr>
          </a:p>
        </p:txBody>
      </p:sp>
      <p:sp>
        <p:nvSpPr>
          <p:cNvPr id="11" name="10 Botón de acción: Final">
            <a:hlinkClick r:id="" action="ppaction://hlinkshowjump?jump=lastslide" highlightClick="1"/>
          </p:cNvPr>
          <p:cNvSpPr/>
          <p:nvPr/>
        </p:nvSpPr>
        <p:spPr>
          <a:xfrm flipH="1">
            <a:off x="9623955" y="5022376"/>
            <a:ext cx="409430" cy="368490"/>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9760540" y="2136614"/>
            <a:ext cx="360000" cy="360000"/>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X</a:t>
            </a:r>
            <a:endParaRPr lang="es-CO" b="1" dirty="0">
              <a:latin typeface="Open Sans"/>
            </a:endParaRPr>
          </a:p>
        </p:txBody>
      </p:sp>
      <p:sp>
        <p:nvSpPr>
          <p:cNvPr id="18" name="17 CuadroTexto"/>
          <p:cNvSpPr txBox="1"/>
          <p:nvPr/>
        </p:nvSpPr>
        <p:spPr>
          <a:xfrm>
            <a:off x="6728346" y="5052732"/>
            <a:ext cx="2731838" cy="307777"/>
          </a:xfrm>
          <a:prstGeom prst="rect">
            <a:avLst/>
          </a:prstGeom>
          <a:noFill/>
        </p:spPr>
        <p:txBody>
          <a:bodyPr wrap="none" rtlCol="0">
            <a:spAutoFit/>
          </a:bodyPr>
          <a:lstStyle/>
          <a:p>
            <a:r>
              <a:rPr lang="es-ES" sz="1400" dirty="0">
                <a:solidFill>
                  <a:schemeClr val="tx2"/>
                </a:solidFill>
                <a:latin typeface="Open Sans"/>
              </a:rPr>
              <a:t>Clic para volver a la información</a:t>
            </a:r>
            <a:endParaRPr lang="es-CO" sz="1400" dirty="0">
              <a:solidFill>
                <a:schemeClr val="tx2"/>
              </a:solidFill>
              <a:latin typeface="Open Sans"/>
            </a:endParaRPr>
          </a:p>
        </p:txBody>
      </p:sp>
      <p:pic>
        <p:nvPicPr>
          <p:cNvPr id="20" name="19 Imagen"/>
          <p:cNvPicPr/>
          <p:nvPr/>
        </p:nvPicPr>
        <p:blipFill>
          <a:blip r:embed="rId4"/>
          <a:stretch>
            <a:fillRect/>
          </a:stretch>
        </p:blipFill>
        <p:spPr>
          <a:xfrm>
            <a:off x="6582046" y="2837314"/>
            <a:ext cx="3684905" cy="1708785"/>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1104" y="2136614"/>
            <a:ext cx="434340" cy="539422"/>
          </a:xfrm>
          <a:prstGeom prst="rect">
            <a:avLst/>
          </a:prstGeom>
        </p:spPr>
      </p:pic>
    </p:spTree>
    <p:extLst>
      <p:ext uri="{BB962C8B-B14F-4D97-AF65-F5344CB8AC3E}">
        <p14:creationId xmlns:p14="http://schemas.microsoft.com/office/powerpoint/2010/main" val="42536211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639523" y="2039303"/>
            <a:ext cx="4421403" cy="307777"/>
          </a:xfrm>
          <a:prstGeom prst="rect">
            <a:avLst/>
          </a:prstGeom>
          <a:noFill/>
        </p:spPr>
        <p:txBody>
          <a:bodyPr wrap="none" rtlCol="0">
            <a:spAutoFit/>
          </a:bodyPr>
          <a:lstStyle/>
          <a:p>
            <a:r>
              <a:rPr lang="es-ES" sz="1400" dirty="0">
                <a:solidFill>
                  <a:schemeClr val="tx2"/>
                </a:solidFill>
                <a:latin typeface="Open Sans"/>
              </a:rPr>
              <a:t>Da clic en lo botones para navegar por la información</a:t>
            </a:r>
            <a:endParaRPr lang="es-CO" sz="1400" dirty="0">
              <a:solidFill>
                <a:schemeClr val="tx2"/>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866889"/>
            <a:ext cx="434340" cy="539422"/>
          </a:xfrm>
          <a:prstGeom prst="rect">
            <a:avLst/>
          </a:prstGeom>
        </p:spPr>
      </p:pic>
      <p:grpSp>
        <p:nvGrpSpPr>
          <p:cNvPr id="10" name="9 Grupo"/>
          <p:cNvGrpSpPr/>
          <p:nvPr/>
        </p:nvGrpSpPr>
        <p:grpSpPr>
          <a:xfrm>
            <a:off x="2968508" y="2347080"/>
            <a:ext cx="5540869" cy="3026489"/>
            <a:chOff x="2968508" y="2347080"/>
            <a:chExt cx="5540869" cy="3026489"/>
          </a:xfrm>
        </p:grpSpPr>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253" y="3898368"/>
              <a:ext cx="1225405" cy="1225405"/>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508" y="2443430"/>
              <a:ext cx="2680343" cy="2680343"/>
            </a:xfrm>
            <a:prstGeom prst="rect">
              <a:avLst/>
            </a:prstGeom>
          </p:spPr>
        </p:pic>
        <p:pic>
          <p:nvPicPr>
            <p:cNvPr id="13" name="1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4198" y="2347080"/>
              <a:ext cx="1372637" cy="1372637"/>
            </a:xfrm>
            <a:prstGeom prst="rect">
              <a:avLst/>
            </a:prstGeom>
          </p:spPr>
        </p:pic>
        <p:pic>
          <p:nvPicPr>
            <p:cNvPr id="15" name="1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78" y="3648570"/>
              <a:ext cx="1724999" cy="1724999"/>
            </a:xfrm>
            <a:prstGeom prst="rect">
              <a:avLst/>
            </a:prstGeom>
          </p:spPr>
        </p:pic>
      </p:grpSp>
    </p:spTree>
    <p:extLst>
      <p:ext uri="{BB962C8B-B14F-4D97-AF65-F5344CB8AC3E}">
        <p14:creationId xmlns:p14="http://schemas.microsoft.com/office/powerpoint/2010/main" val="1120936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5 Rectángulo redondeado"/>
          <p:cNvSpPr/>
          <p:nvPr/>
        </p:nvSpPr>
        <p:spPr>
          <a:xfrm>
            <a:off x="6346209" y="2975316"/>
            <a:ext cx="3125337" cy="147385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Instrumentación</a:t>
            </a:r>
            <a:endParaRPr lang="es-CO" sz="1400" b="1" dirty="0">
              <a:solidFill>
                <a:schemeClr val="bg1"/>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1905062"/>
            <a:ext cx="4660240"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Instrumentación</a:t>
            </a:r>
          </a:p>
          <a:p>
            <a:pPr algn="just"/>
            <a:r>
              <a:rPr lang="es-CO" sz="1400" dirty="0">
                <a:solidFill>
                  <a:schemeClr val="tx1">
                    <a:lumMod val="75000"/>
                    <a:lumOff val="25000"/>
                  </a:schemeClr>
                </a:solidFill>
                <a:latin typeface="Open Sans"/>
              </a:rPr>
              <a:t>Es una rama de la electrónica que se encarga de diseñar y manejar sistemas electrónicos, principalmente analógicos. Normalmente se especializa es en las mediciones de estos sistemas enfocándose en el estudio de los sensores y su procesamiento de las variables físicas y químicas.</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937394"/>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19" name="18 CuadroTexto"/>
          <p:cNvSpPr txBox="1"/>
          <p:nvPr/>
        </p:nvSpPr>
        <p:spPr>
          <a:xfrm>
            <a:off x="2601516" y="3630304"/>
            <a:ext cx="3621863" cy="2092881"/>
          </a:xfrm>
          <a:prstGeom prst="rect">
            <a:avLst/>
          </a:prstGeom>
          <a:noFill/>
        </p:spPr>
        <p:txBody>
          <a:bodyPr wrap="square" rtlCol="0">
            <a:spAutoFit/>
          </a:bodyPr>
          <a:lstStyle/>
          <a:p>
            <a:r>
              <a:rPr lang="es-CO" sz="1400" b="1" dirty="0">
                <a:solidFill>
                  <a:schemeClr val="tx1">
                    <a:lumMod val="75000"/>
                    <a:lumOff val="25000"/>
                  </a:schemeClr>
                </a:solidFill>
                <a:latin typeface="Open Sans"/>
              </a:rPr>
              <a:t>¿Qué es un sensor?</a:t>
            </a:r>
          </a:p>
          <a:p>
            <a:pPr algn="just"/>
            <a:r>
              <a:rPr lang="es-CO" sz="1400" dirty="0">
                <a:solidFill>
                  <a:schemeClr val="tx1">
                    <a:lumMod val="75000"/>
                    <a:lumOff val="25000"/>
                  </a:schemeClr>
                </a:solidFill>
                <a:latin typeface="Open Sans"/>
              </a:rPr>
              <a:t>Es un componente que tiene la capacidad de percibir a una magnitud del medio y tener un monitoreo constante de ella, su característica principal es transformar medidas químicas o físicas en medidas eléctricas. Se pueden clasificar en cinco tipos:</a:t>
            </a:r>
          </a:p>
          <a:p>
            <a:endParaRPr lang="es-CO" dirty="0"/>
          </a:p>
        </p:txBody>
      </p:sp>
      <p:sp>
        <p:nvSpPr>
          <p:cNvPr id="24" name="23 CuadroTexto"/>
          <p:cNvSpPr txBox="1"/>
          <p:nvPr/>
        </p:nvSpPr>
        <p:spPr>
          <a:xfrm>
            <a:off x="6430478" y="3163464"/>
            <a:ext cx="2972823" cy="800219"/>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a:rPr>
              <a:t>Pasivos</a:t>
            </a:r>
            <a:r>
              <a:rPr lang="es-CO" sz="1400" dirty="0">
                <a:solidFill>
                  <a:schemeClr val="tx1">
                    <a:lumMod val="75000"/>
                    <a:lumOff val="25000"/>
                  </a:schemeClr>
                </a:solidFill>
                <a:latin typeface="Open Sans"/>
              </a:rPr>
              <a:t>: son los que necesitan energía externa.</a:t>
            </a:r>
          </a:p>
          <a:p>
            <a:endParaRPr lang="es-CO" dirty="0"/>
          </a:p>
        </p:txBody>
      </p:sp>
      <p:sp>
        <p:nvSpPr>
          <p:cNvPr id="25" name="24 Elipse"/>
          <p:cNvSpPr/>
          <p:nvPr/>
        </p:nvSpPr>
        <p:spPr>
          <a:xfrm>
            <a:off x="7096835" y="3936387"/>
            <a:ext cx="172800" cy="171589"/>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7381091" y="3950035"/>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7656323" y="3938659"/>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7917907" y="394093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8193139" y="395685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31 CuadroTexto"/>
          <p:cNvSpPr txBox="1"/>
          <p:nvPr/>
        </p:nvSpPr>
        <p:spPr>
          <a:xfrm>
            <a:off x="7467491" y="4162568"/>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3510" y="4050506"/>
            <a:ext cx="434340" cy="539422"/>
          </a:xfrm>
          <a:prstGeom prst="rect">
            <a:avLst/>
          </a:prstGeom>
        </p:spPr>
      </p:pic>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96" y="3446860"/>
            <a:ext cx="2198420" cy="2198420"/>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30582">
            <a:off x="9070232" y="2000690"/>
            <a:ext cx="1350587" cy="1350587"/>
          </a:xfrm>
          <a:prstGeom prst="rect">
            <a:avLst/>
          </a:prstGeom>
        </p:spPr>
      </p:pic>
      <p:pic>
        <p:nvPicPr>
          <p:cNvPr id="9" name="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0717" y="4200211"/>
            <a:ext cx="1533931" cy="1533931"/>
          </a:xfrm>
          <a:prstGeom prst="rect">
            <a:avLst/>
          </a:prstGeom>
        </p:spPr>
      </p:pic>
    </p:spTree>
    <p:extLst>
      <p:ext uri="{BB962C8B-B14F-4D97-AF65-F5344CB8AC3E}">
        <p14:creationId xmlns:p14="http://schemas.microsoft.com/office/powerpoint/2010/main" val="18664871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5 Rectángulo redondeado"/>
          <p:cNvSpPr/>
          <p:nvPr/>
        </p:nvSpPr>
        <p:spPr>
          <a:xfrm>
            <a:off x="6346209" y="2975316"/>
            <a:ext cx="3125337" cy="147385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Instrumentación</a:t>
            </a:r>
            <a:endParaRPr lang="es-CO" sz="1400" b="1" dirty="0">
              <a:solidFill>
                <a:schemeClr val="bg1"/>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1905062"/>
            <a:ext cx="4660240"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Instrumentación</a:t>
            </a:r>
          </a:p>
          <a:p>
            <a:pPr algn="just"/>
            <a:r>
              <a:rPr lang="es-CO" sz="1400" dirty="0">
                <a:solidFill>
                  <a:schemeClr val="tx1">
                    <a:lumMod val="75000"/>
                    <a:lumOff val="25000"/>
                  </a:schemeClr>
                </a:solidFill>
                <a:latin typeface="Open Sans"/>
              </a:rPr>
              <a:t>Es una rama de la electrónica que se encarga de diseñar y manejar sistemas electrónicos, principalmente analógicos. Normalmente se especializa es en las mediciones de estos sistemas enfocándose en el estudio de los sensores y su procesamiento de las variables físicas y químicas.</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937394"/>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19" name="18 CuadroTexto"/>
          <p:cNvSpPr txBox="1"/>
          <p:nvPr/>
        </p:nvSpPr>
        <p:spPr>
          <a:xfrm>
            <a:off x="2601516" y="3630304"/>
            <a:ext cx="3621863" cy="2092881"/>
          </a:xfrm>
          <a:prstGeom prst="rect">
            <a:avLst/>
          </a:prstGeom>
          <a:noFill/>
        </p:spPr>
        <p:txBody>
          <a:bodyPr wrap="square" rtlCol="0">
            <a:spAutoFit/>
          </a:bodyPr>
          <a:lstStyle/>
          <a:p>
            <a:r>
              <a:rPr lang="es-CO" sz="1400" b="1" dirty="0">
                <a:solidFill>
                  <a:schemeClr val="tx1">
                    <a:lumMod val="75000"/>
                    <a:lumOff val="25000"/>
                  </a:schemeClr>
                </a:solidFill>
                <a:latin typeface="Open Sans"/>
              </a:rPr>
              <a:t>¿Qué es un sensor?</a:t>
            </a:r>
          </a:p>
          <a:p>
            <a:pPr algn="just"/>
            <a:r>
              <a:rPr lang="es-CO" sz="1400" dirty="0">
                <a:solidFill>
                  <a:schemeClr val="tx1">
                    <a:lumMod val="75000"/>
                    <a:lumOff val="25000"/>
                  </a:schemeClr>
                </a:solidFill>
                <a:latin typeface="Open Sans"/>
              </a:rPr>
              <a:t>Es un componente que tiene la capacidad de percibir a una magnitud del medio y tener un monitoreo constante de ella, su característica principal es transformar medidas químicas o físicas en medidas eléctricas. Se pueden clasificar en cinco tipos:</a:t>
            </a:r>
          </a:p>
          <a:p>
            <a:endParaRPr lang="es-CO" dirty="0"/>
          </a:p>
        </p:txBody>
      </p:sp>
      <p:sp>
        <p:nvSpPr>
          <p:cNvPr id="24" name="23 CuadroTexto"/>
          <p:cNvSpPr txBox="1"/>
          <p:nvPr/>
        </p:nvSpPr>
        <p:spPr>
          <a:xfrm>
            <a:off x="6430478" y="3026984"/>
            <a:ext cx="2972823" cy="1231106"/>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a:rPr>
              <a:t>Resistivos</a:t>
            </a:r>
            <a:r>
              <a:rPr lang="es-CO" sz="1400" dirty="0">
                <a:solidFill>
                  <a:schemeClr val="tx1">
                    <a:lumMod val="75000"/>
                    <a:lumOff val="25000"/>
                  </a:schemeClr>
                </a:solidFill>
                <a:latin typeface="Open Sans"/>
              </a:rPr>
              <a:t>: son los que tiene la posibilidad de variar su resistencia al tiempo que está variando la magnitud de medida.</a:t>
            </a:r>
          </a:p>
          <a:p>
            <a:endParaRPr lang="es-CO" dirty="0"/>
          </a:p>
        </p:txBody>
      </p:sp>
      <p:sp>
        <p:nvSpPr>
          <p:cNvPr id="25" name="24 Elipse"/>
          <p:cNvSpPr/>
          <p:nvPr/>
        </p:nvSpPr>
        <p:spPr>
          <a:xfrm>
            <a:off x="7096835" y="3936387"/>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7381091" y="3950035"/>
            <a:ext cx="172800" cy="171589"/>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7656323" y="3938659"/>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7917907" y="394093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8193139" y="395685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31 CuadroTexto"/>
          <p:cNvSpPr txBox="1"/>
          <p:nvPr/>
        </p:nvSpPr>
        <p:spPr>
          <a:xfrm>
            <a:off x="7467491" y="4162568"/>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0321" y="3938659"/>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96" y="3446860"/>
            <a:ext cx="2198420" cy="2198420"/>
          </a:xfrm>
          <a:prstGeom prst="rect">
            <a:avLst/>
          </a:prstGeom>
        </p:spPr>
      </p:pic>
      <p:pic>
        <p:nvPicPr>
          <p:cNvPr id="35" name="3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30582">
            <a:off x="9070232" y="2000690"/>
            <a:ext cx="1350587" cy="1350587"/>
          </a:xfrm>
          <a:prstGeom prst="rect">
            <a:avLst/>
          </a:prstGeom>
        </p:spPr>
      </p:pic>
      <p:pic>
        <p:nvPicPr>
          <p:cNvPr id="36" name="3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0717" y="4200211"/>
            <a:ext cx="1533931" cy="1533931"/>
          </a:xfrm>
          <a:prstGeom prst="rect">
            <a:avLst/>
          </a:prstGeom>
        </p:spPr>
      </p:pic>
    </p:spTree>
    <p:extLst>
      <p:ext uri="{BB962C8B-B14F-4D97-AF65-F5344CB8AC3E}">
        <p14:creationId xmlns:p14="http://schemas.microsoft.com/office/powerpoint/2010/main" val="270141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redondeado"/>
          <p:cNvSpPr/>
          <p:nvPr/>
        </p:nvSpPr>
        <p:spPr>
          <a:xfrm>
            <a:off x="5420883" y="2456597"/>
            <a:ext cx="6472840" cy="2320119"/>
          </a:xfrm>
          <a:prstGeom prst="roundRect">
            <a:avLst/>
          </a:prstGeom>
          <a:noFill/>
          <a:ln w="38100">
            <a:solidFill>
              <a:srgbClr val="2C538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095" y="5420831"/>
            <a:ext cx="434340" cy="539422"/>
          </a:xfrm>
          <a:prstGeom prst="rect">
            <a:avLst/>
          </a:prstGeom>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57054" y="2688617"/>
            <a:ext cx="1804234"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88045" y="2790554"/>
            <a:ext cx="1773242" cy="307777"/>
          </a:xfrm>
          <a:prstGeom prst="rect">
            <a:avLst/>
          </a:prstGeom>
          <a:noFill/>
        </p:spPr>
        <p:txBody>
          <a:bodyPr wrap="none" rtlCol="0">
            <a:spAutoFit/>
          </a:bodyPr>
          <a:lstStyle/>
          <a:p>
            <a:r>
              <a:rPr lang="es-ES" sz="1400" b="1" dirty="0">
                <a:solidFill>
                  <a:schemeClr val="bg1"/>
                </a:solidFill>
                <a:latin typeface="Open Sans"/>
              </a:rPr>
              <a:t>¿Qué es una falla?</a:t>
            </a:r>
            <a:endParaRPr lang="es-CO" sz="1400" b="1" dirty="0">
              <a:solidFill>
                <a:schemeClr val="bg1"/>
              </a:solidFill>
              <a:latin typeface="Open Sans"/>
            </a:endParaRPr>
          </a:p>
        </p:txBody>
      </p:sp>
      <p:sp>
        <p:nvSpPr>
          <p:cNvPr id="22" name="21 Rectángulo redondeado"/>
          <p:cNvSpPr/>
          <p:nvPr/>
        </p:nvSpPr>
        <p:spPr>
          <a:xfrm>
            <a:off x="3775045" y="3576249"/>
            <a:ext cx="1786242"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65593" y="3678186"/>
            <a:ext cx="1322734"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Tipos de falla</a:t>
            </a:r>
            <a:endParaRPr lang="es-CO" sz="1400" b="1" dirty="0">
              <a:solidFill>
                <a:schemeClr val="tx1">
                  <a:lumMod val="75000"/>
                  <a:lumOff val="25000"/>
                </a:schemeClr>
              </a:solidFill>
              <a:latin typeface="Open Sans"/>
            </a:endParaRPr>
          </a:p>
        </p:txBody>
      </p:sp>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0192" y="2931040"/>
            <a:ext cx="434340" cy="539422"/>
          </a:xfrm>
          <a:prstGeom prst="rect">
            <a:avLst/>
          </a:prstGeom>
        </p:spPr>
      </p:pic>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5" name="4 CuadroTexto"/>
          <p:cNvSpPr txBox="1"/>
          <p:nvPr/>
        </p:nvSpPr>
        <p:spPr>
          <a:xfrm>
            <a:off x="5854260" y="3015288"/>
            <a:ext cx="5570463" cy="1231106"/>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Una falla se puede definir como la pérdida de un medio productivo para realizar su función, o como la causa, o evento, que lleva a que un sistema no pueda desempeñar su labor o no lo haga de la forma correcta.</a:t>
            </a:r>
            <a:endParaRPr lang="es-CO" sz="1400" b="1" dirty="0">
              <a:solidFill>
                <a:schemeClr val="tx1">
                  <a:lumMod val="75000"/>
                  <a:lumOff val="25000"/>
                </a:schemeClr>
              </a:solidFill>
              <a:latin typeface="Open Sans"/>
            </a:endParaRPr>
          </a:p>
          <a:p>
            <a:endParaRPr lang="es-CO" dirty="0"/>
          </a:p>
        </p:txBody>
      </p:sp>
      <p:sp>
        <p:nvSpPr>
          <p:cNvPr id="7" name="6 Elipse"/>
          <p:cNvSpPr/>
          <p:nvPr/>
        </p:nvSpPr>
        <p:spPr>
          <a:xfrm>
            <a:off x="11341290" y="2579433"/>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26"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1290" y="2712684"/>
            <a:ext cx="434340" cy="539422"/>
          </a:xfrm>
          <a:prstGeom prst="rect">
            <a:avLst/>
          </a:prstGeom>
        </p:spPr>
      </p:pic>
      <p:grpSp>
        <p:nvGrpSpPr>
          <p:cNvPr id="27" name="26 Grupo"/>
          <p:cNvGrpSpPr/>
          <p:nvPr/>
        </p:nvGrpSpPr>
        <p:grpSpPr>
          <a:xfrm>
            <a:off x="133349" y="1402729"/>
            <a:ext cx="11911653" cy="300255"/>
            <a:chOff x="133349" y="1402729"/>
            <a:chExt cx="11911653" cy="300255"/>
          </a:xfrm>
        </p:grpSpPr>
        <p:pic>
          <p:nvPicPr>
            <p:cNvPr id="28" name="27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9" name="28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30" name="29 Grupo"/>
          <p:cNvGrpSpPr/>
          <p:nvPr/>
        </p:nvGrpSpPr>
        <p:grpSpPr>
          <a:xfrm>
            <a:off x="106053" y="5839310"/>
            <a:ext cx="11911653" cy="300255"/>
            <a:chOff x="133349" y="1402729"/>
            <a:chExt cx="11911653" cy="300255"/>
          </a:xfrm>
        </p:grpSpPr>
        <p:pic>
          <p:nvPicPr>
            <p:cNvPr id="31" name="30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35" name="34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Tree>
    <p:extLst>
      <p:ext uri="{BB962C8B-B14F-4D97-AF65-F5344CB8AC3E}">
        <p14:creationId xmlns:p14="http://schemas.microsoft.com/office/powerpoint/2010/main" val="22399094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5 Rectángulo redondeado"/>
          <p:cNvSpPr/>
          <p:nvPr/>
        </p:nvSpPr>
        <p:spPr>
          <a:xfrm>
            <a:off x="6346209" y="2975316"/>
            <a:ext cx="3125337" cy="147385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Instrumentación</a:t>
            </a:r>
            <a:endParaRPr lang="es-CO" sz="1400" b="1" dirty="0">
              <a:solidFill>
                <a:schemeClr val="bg1"/>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1905062"/>
            <a:ext cx="4660240"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Instrumentación</a:t>
            </a:r>
          </a:p>
          <a:p>
            <a:pPr algn="just"/>
            <a:r>
              <a:rPr lang="es-CO" sz="1400" dirty="0">
                <a:solidFill>
                  <a:schemeClr val="tx1">
                    <a:lumMod val="75000"/>
                    <a:lumOff val="25000"/>
                  </a:schemeClr>
                </a:solidFill>
                <a:latin typeface="Open Sans"/>
              </a:rPr>
              <a:t>Es una rama de la electrónica que se encarga de diseñar y manejar sistemas electrónicos, principalmente analógicos. Normalmente se especializa es en las mediciones de estos sistemas enfocándose en el estudio de los sensores y su procesamiento de las variables físicas y químicas.</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937394"/>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19" name="18 CuadroTexto"/>
          <p:cNvSpPr txBox="1"/>
          <p:nvPr/>
        </p:nvSpPr>
        <p:spPr>
          <a:xfrm>
            <a:off x="2601516" y="3630304"/>
            <a:ext cx="3621863" cy="2092881"/>
          </a:xfrm>
          <a:prstGeom prst="rect">
            <a:avLst/>
          </a:prstGeom>
          <a:noFill/>
        </p:spPr>
        <p:txBody>
          <a:bodyPr wrap="square" rtlCol="0">
            <a:spAutoFit/>
          </a:bodyPr>
          <a:lstStyle/>
          <a:p>
            <a:r>
              <a:rPr lang="es-CO" sz="1400" b="1" dirty="0">
                <a:solidFill>
                  <a:schemeClr val="tx1">
                    <a:lumMod val="75000"/>
                    <a:lumOff val="25000"/>
                  </a:schemeClr>
                </a:solidFill>
                <a:latin typeface="Open Sans"/>
              </a:rPr>
              <a:t>¿Qué es un sensor?</a:t>
            </a:r>
          </a:p>
          <a:p>
            <a:pPr algn="just"/>
            <a:r>
              <a:rPr lang="es-CO" sz="1400" dirty="0">
                <a:solidFill>
                  <a:schemeClr val="tx1">
                    <a:lumMod val="75000"/>
                    <a:lumOff val="25000"/>
                  </a:schemeClr>
                </a:solidFill>
                <a:latin typeface="Open Sans"/>
              </a:rPr>
              <a:t>Es un componente que tiene la capacidad de percibir a una magnitud del medio y tener un monitoreo constante de ella, su característica principal es transformar medidas químicas o físicas en medidas eléctricas. Se pueden clasificar en cinco tipos:</a:t>
            </a:r>
          </a:p>
          <a:p>
            <a:endParaRPr lang="es-CO" dirty="0"/>
          </a:p>
        </p:txBody>
      </p:sp>
      <p:sp>
        <p:nvSpPr>
          <p:cNvPr id="24" name="23 CuadroTexto"/>
          <p:cNvSpPr txBox="1"/>
          <p:nvPr/>
        </p:nvSpPr>
        <p:spPr>
          <a:xfrm>
            <a:off x="6431495" y="2945110"/>
            <a:ext cx="2972823" cy="1231106"/>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a:rPr>
              <a:t>Capacitivos</a:t>
            </a:r>
            <a:r>
              <a:rPr lang="es-CO" sz="1400" dirty="0">
                <a:solidFill>
                  <a:schemeClr val="tx1">
                    <a:lumMod val="75000"/>
                    <a:lumOff val="25000"/>
                  </a:schemeClr>
                </a:solidFill>
                <a:latin typeface="Open Sans"/>
              </a:rPr>
              <a:t>: son los que pueden variar la capacidad del condensador dependiendo de la variación de la magnitud a medir.</a:t>
            </a:r>
          </a:p>
          <a:p>
            <a:endParaRPr lang="es-CO" dirty="0"/>
          </a:p>
        </p:txBody>
      </p:sp>
      <p:sp>
        <p:nvSpPr>
          <p:cNvPr id="25" name="24 Elipse"/>
          <p:cNvSpPr/>
          <p:nvPr/>
        </p:nvSpPr>
        <p:spPr>
          <a:xfrm>
            <a:off x="7096835" y="3936387"/>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7381091" y="3950035"/>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7656323" y="3938659"/>
            <a:ext cx="172800" cy="171589"/>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7917907" y="394093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8193139" y="395685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31 CuadroTexto"/>
          <p:cNvSpPr txBox="1"/>
          <p:nvPr/>
        </p:nvSpPr>
        <p:spPr>
          <a:xfrm>
            <a:off x="7467491" y="4162568"/>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53" y="3956851"/>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96" y="3446860"/>
            <a:ext cx="2198420" cy="2198420"/>
          </a:xfrm>
          <a:prstGeom prst="rect">
            <a:avLst/>
          </a:prstGeom>
        </p:spPr>
      </p:pic>
      <p:pic>
        <p:nvPicPr>
          <p:cNvPr id="35" name="3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30582">
            <a:off x="9070232" y="2000690"/>
            <a:ext cx="1350587" cy="1350587"/>
          </a:xfrm>
          <a:prstGeom prst="rect">
            <a:avLst/>
          </a:prstGeom>
        </p:spPr>
      </p:pic>
      <p:pic>
        <p:nvPicPr>
          <p:cNvPr id="36" name="3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0717" y="4200211"/>
            <a:ext cx="1533931" cy="1533931"/>
          </a:xfrm>
          <a:prstGeom prst="rect">
            <a:avLst/>
          </a:prstGeom>
        </p:spPr>
      </p:pic>
    </p:spTree>
    <p:extLst>
      <p:ext uri="{BB962C8B-B14F-4D97-AF65-F5344CB8AC3E}">
        <p14:creationId xmlns:p14="http://schemas.microsoft.com/office/powerpoint/2010/main" val="39411512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5 Rectángulo redondeado"/>
          <p:cNvSpPr/>
          <p:nvPr/>
        </p:nvSpPr>
        <p:spPr>
          <a:xfrm>
            <a:off x="6346209" y="2975316"/>
            <a:ext cx="3125337" cy="147385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Instrumentación</a:t>
            </a:r>
            <a:endParaRPr lang="es-CO" sz="1400" b="1" dirty="0">
              <a:solidFill>
                <a:schemeClr val="bg1"/>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1905062"/>
            <a:ext cx="4660240"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Instrumentación</a:t>
            </a:r>
          </a:p>
          <a:p>
            <a:pPr algn="just"/>
            <a:r>
              <a:rPr lang="es-CO" sz="1400" dirty="0">
                <a:solidFill>
                  <a:schemeClr val="tx1">
                    <a:lumMod val="75000"/>
                    <a:lumOff val="25000"/>
                  </a:schemeClr>
                </a:solidFill>
                <a:latin typeface="Open Sans"/>
              </a:rPr>
              <a:t>Es una rama de la electrónica que se encarga de diseñar y manejar sistemas electrónicos, principalmente analógicos. Normalmente se especializa es en las mediciones de estos sistemas enfocándose en el estudio de los sensores y su procesamiento de las variables físicas y químicas.</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937394"/>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19" name="18 CuadroTexto"/>
          <p:cNvSpPr txBox="1"/>
          <p:nvPr/>
        </p:nvSpPr>
        <p:spPr>
          <a:xfrm>
            <a:off x="2601516" y="3630304"/>
            <a:ext cx="3621863" cy="2092881"/>
          </a:xfrm>
          <a:prstGeom prst="rect">
            <a:avLst/>
          </a:prstGeom>
          <a:noFill/>
        </p:spPr>
        <p:txBody>
          <a:bodyPr wrap="square" rtlCol="0">
            <a:spAutoFit/>
          </a:bodyPr>
          <a:lstStyle/>
          <a:p>
            <a:r>
              <a:rPr lang="es-CO" sz="1400" b="1" dirty="0">
                <a:solidFill>
                  <a:schemeClr val="tx1">
                    <a:lumMod val="75000"/>
                    <a:lumOff val="25000"/>
                  </a:schemeClr>
                </a:solidFill>
                <a:latin typeface="Open Sans"/>
              </a:rPr>
              <a:t>¿Qué es un sensor?</a:t>
            </a:r>
          </a:p>
          <a:p>
            <a:pPr algn="just"/>
            <a:r>
              <a:rPr lang="es-CO" sz="1400" dirty="0">
                <a:solidFill>
                  <a:schemeClr val="tx1">
                    <a:lumMod val="75000"/>
                    <a:lumOff val="25000"/>
                  </a:schemeClr>
                </a:solidFill>
                <a:latin typeface="Open Sans"/>
              </a:rPr>
              <a:t>Es un componente que tiene la capacidad de percibir a una magnitud del medio y tener un monitoreo constante de ella, su característica principal es transformar medidas químicas o físicas en medidas eléctricas. Se pueden clasificar en cinco tipos:</a:t>
            </a:r>
          </a:p>
          <a:p>
            <a:endParaRPr lang="es-CO" dirty="0"/>
          </a:p>
        </p:txBody>
      </p:sp>
      <p:sp>
        <p:nvSpPr>
          <p:cNvPr id="24" name="23 CuadroTexto"/>
          <p:cNvSpPr txBox="1"/>
          <p:nvPr/>
        </p:nvSpPr>
        <p:spPr>
          <a:xfrm>
            <a:off x="6431495" y="2945110"/>
            <a:ext cx="2972823" cy="1231106"/>
          </a:xfrm>
          <a:prstGeom prst="rect">
            <a:avLst/>
          </a:prstGeom>
          <a:noFill/>
        </p:spPr>
        <p:txBody>
          <a:bodyPr wrap="square" rtlCol="0">
            <a:spAutoFit/>
          </a:bodyPr>
          <a:lstStyle/>
          <a:p>
            <a:pPr lvl="0"/>
            <a:r>
              <a:rPr lang="es-CO" sz="1400" b="1" dirty="0">
                <a:solidFill>
                  <a:schemeClr val="tx1">
                    <a:lumMod val="75000"/>
                    <a:lumOff val="25000"/>
                  </a:schemeClr>
                </a:solidFill>
                <a:latin typeface="Open Sans"/>
              </a:rPr>
              <a:t>Inductivos:</a:t>
            </a:r>
            <a:r>
              <a:rPr lang="es-CO" sz="1400" dirty="0">
                <a:solidFill>
                  <a:schemeClr val="tx1">
                    <a:lumMod val="75000"/>
                    <a:lumOff val="25000"/>
                  </a:schemeClr>
                </a:solidFill>
                <a:latin typeface="Open Sans"/>
              </a:rPr>
              <a:t> son los que tienen la capacidad de variar la inductancia de una bobina dependiendo de la variación de la magnitud a medir.</a:t>
            </a:r>
          </a:p>
          <a:p>
            <a:endParaRPr lang="es-CO" dirty="0"/>
          </a:p>
        </p:txBody>
      </p:sp>
      <p:sp>
        <p:nvSpPr>
          <p:cNvPr id="25" name="24 Elipse"/>
          <p:cNvSpPr/>
          <p:nvPr/>
        </p:nvSpPr>
        <p:spPr>
          <a:xfrm>
            <a:off x="7096835" y="3936387"/>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7381091" y="3950035"/>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7656323" y="3938659"/>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7917907" y="3940931"/>
            <a:ext cx="172800" cy="171589"/>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8193139" y="395685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31 CuadroTexto"/>
          <p:cNvSpPr txBox="1"/>
          <p:nvPr/>
        </p:nvSpPr>
        <p:spPr>
          <a:xfrm>
            <a:off x="7467491" y="4162568"/>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8799" y="3938659"/>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96" y="3446860"/>
            <a:ext cx="2198420" cy="2198420"/>
          </a:xfrm>
          <a:prstGeom prst="rect">
            <a:avLst/>
          </a:prstGeom>
        </p:spPr>
      </p:pic>
      <p:pic>
        <p:nvPicPr>
          <p:cNvPr id="35" name="3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30582">
            <a:off x="9070232" y="2000690"/>
            <a:ext cx="1350587" cy="1350587"/>
          </a:xfrm>
          <a:prstGeom prst="rect">
            <a:avLst/>
          </a:prstGeom>
        </p:spPr>
      </p:pic>
      <p:pic>
        <p:nvPicPr>
          <p:cNvPr id="36" name="35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0717" y="4200211"/>
            <a:ext cx="1533931" cy="1533931"/>
          </a:xfrm>
          <a:prstGeom prst="rect">
            <a:avLst/>
          </a:prstGeom>
        </p:spPr>
      </p:pic>
    </p:spTree>
    <p:extLst>
      <p:ext uri="{BB962C8B-B14F-4D97-AF65-F5344CB8AC3E}">
        <p14:creationId xmlns:p14="http://schemas.microsoft.com/office/powerpoint/2010/main" val="17934112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25 Rectángulo redondeado"/>
          <p:cNvSpPr/>
          <p:nvPr/>
        </p:nvSpPr>
        <p:spPr>
          <a:xfrm>
            <a:off x="6346209" y="2975316"/>
            <a:ext cx="3125337" cy="147385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Instrumentación</a:t>
            </a:r>
            <a:endParaRPr lang="es-CO" sz="1400" b="1" dirty="0">
              <a:solidFill>
                <a:schemeClr val="bg1"/>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1685969" y="1905062"/>
            <a:ext cx="4660240"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Instrumentación</a:t>
            </a:r>
          </a:p>
          <a:p>
            <a:pPr algn="just"/>
            <a:r>
              <a:rPr lang="es-CO" sz="1400" dirty="0">
                <a:solidFill>
                  <a:schemeClr val="tx1">
                    <a:lumMod val="75000"/>
                    <a:lumOff val="25000"/>
                  </a:schemeClr>
                </a:solidFill>
                <a:latin typeface="Open Sans"/>
              </a:rPr>
              <a:t>Es una rama de la electrónica que se encarga de diseñar y manejar sistemas electrónicos, principalmente analógicos. Normalmente se especializa es en las mediciones de estos sistemas enfocándose en el estudio de los sensores y su procesamiento de las variables físicas y químicas.</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495" y="5937394"/>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19" name="18 CuadroTexto"/>
          <p:cNvSpPr txBox="1"/>
          <p:nvPr/>
        </p:nvSpPr>
        <p:spPr>
          <a:xfrm>
            <a:off x="2601516" y="3630304"/>
            <a:ext cx="3621863" cy="2092881"/>
          </a:xfrm>
          <a:prstGeom prst="rect">
            <a:avLst/>
          </a:prstGeom>
          <a:noFill/>
        </p:spPr>
        <p:txBody>
          <a:bodyPr wrap="square" rtlCol="0">
            <a:spAutoFit/>
          </a:bodyPr>
          <a:lstStyle/>
          <a:p>
            <a:r>
              <a:rPr lang="es-CO" sz="1400" b="1" dirty="0">
                <a:solidFill>
                  <a:schemeClr val="tx1">
                    <a:lumMod val="75000"/>
                    <a:lumOff val="25000"/>
                  </a:schemeClr>
                </a:solidFill>
                <a:latin typeface="Open Sans"/>
              </a:rPr>
              <a:t>¿Qué es un sensor?</a:t>
            </a:r>
          </a:p>
          <a:p>
            <a:pPr algn="just"/>
            <a:r>
              <a:rPr lang="es-CO" sz="1400" dirty="0">
                <a:solidFill>
                  <a:schemeClr val="tx1">
                    <a:lumMod val="75000"/>
                    <a:lumOff val="25000"/>
                  </a:schemeClr>
                </a:solidFill>
                <a:latin typeface="Open Sans"/>
              </a:rPr>
              <a:t>Es un componente que tiene la capacidad de percibir a una magnitud del medio y tener un monitoreo constante de ella, su característica principal es transformar medidas químicas o físicas en medidas eléctricas. Se pueden clasificar en cinco tipos:</a:t>
            </a:r>
          </a:p>
          <a:p>
            <a:endParaRPr lang="es-CO" dirty="0"/>
          </a:p>
        </p:txBody>
      </p:sp>
      <p:sp>
        <p:nvSpPr>
          <p:cNvPr id="24" name="23 CuadroTexto"/>
          <p:cNvSpPr txBox="1"/>
          <p:nvPr/>
        </p:nvSpPr>
        <p:spPr>
          <a:xfrm>
            <a:off x="6490705" y="3177126"/>
            <a:ext cx="2972823" cy="800219"/>
          </a:xfrm>
          <a:prstGeom prst="rect">
            <a:avLst/>
          </a:prstGeom>
          <a:noFill/>
        </p:spPr>
        <p:txBody>
          <a:bodyPr wrap="square" rtlCol="0">
            <a:spAutoFit/>
          </a:bodyPr>
          <a:lstStyle/>
          <a:p>
            <a:pPr lvl="0"/>
            <a:r>
              <a:rPr lang="es-CO" sz="1400" b="1" dirty="0">
                <a:solidFill>
                  <a:schemeClr val="tx1">
                    <a:lumMod val="75000"/>
                    <a:lumOff val="25000"/>
                  </a:schemeClr>
                </a:solidFill>
                <a:latin typeface="Open Sans"/>
              </a:rPr>
              <a:t>Activos</a:t>
            </a:r>
            <a:r>
              <a:rPr lang="es-CO" sz="1400" dirty="0">
                <a:solidFill>
                  <a:schemeClr val="tx1">
                    <a:lumMod val="75000"/>
                    <a:lumOff val="25000"/>
                  </a:schemeClr>
                </a:solidFill>
                <a:latin typeface="Open Sans"/>
              </a:rPr>
              <a:t>: son los que son capaces de generar su propia energía. </a:t>
            </a:r>
          </a:p>
          <a:p>
            <a:endParaRPr lang="es-CO" dirty="0"/>
          </a:p>
        </p:txBody>
      </p:sp>
      <p:sp>
        <p:nvSpPr>
          <p:cNvPr id="25" name="24 Elipse"/>
          <p:cNvSpPr/>
          <p:nvPr/>
        </p:nvSpPr>
        <p:spPr>
          <a:xfrm>
            <a:off x="7096835" y="3936387"/>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7381091" y="3950035"/>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7656323" y="3938659"/>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7917907" y="3940931"/>
            <a:ext cx="172800" cy="1715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8193139" y="3956851"/>
            <a:ext cx="172800" cy="171589"/>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31 CuadroTexto"/>
          <p:cNvSpPr txBox="1"/>
          <p:nvPr/>
        </p:nvSpPr>
        <p:spPr>
          <a:xfrm>
            <a:off x="7467491" y="4162568"/>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0707" y="3956851"/>
            <a:ext cx="434340" cy="539422"/>
          </a:xfrm>
          <a:prstGeom prst="rect">
            <a:avLst/>
          </a:prstGeom>
        </p:spPr>
      </p:pic>
      <p:pic>
        <p:nvPicPr>
          <p:cNvPr id="3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033" y="2060887"/>
            <a:ext cx="434340" cy="539422"/>
          </a:xfrm>
          <a:prstGeom prst="rect">
            <a:avLst/>
          </a:prstGeom>
        </p:spPr>
      </p:pic>
      <p:pic>
        <p:nvPicPr>
          <p:cNvPr id="36" name="3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96" y="3446860"/>
            <a:ext cx="2198420" cy="2198420"/>
          </a:xfrm>
          <a:prstGeom prst="rect">
            <a:avLst/>
          </a:prstGeom>
        </p:spPr>
      </p:pic>
      <p:pic>
        <p:nvPicPr>
          <p:cNvPr id="38" name="3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830582">
            <a:off x="9070232" y="2000690"/>
            <a:ext cx="1350587" cy="1350587"/>
          </a:xfrm>
          <a:prstGeom prst="rect">
            <a:avLst/>
          </a:prstGeom>
        </p:spPr>
      </p:pic>
      <p:pic>
        <p:nvPicPr>
          <p:cNvPr id="39" name="38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0717" y="4200211"/>
            <a:ext cx="1533931" cy="1533931"/>
          </a:xfrm>
          <a:prstGeom prst="rect">
            <a:avLst/>
          </a:prstGeom>
        </p:spPr>
      </p:pic>
    </p:spTree>
    <p:extLst>
      <p:ext uri="{BB962C8B-B14F-4D97-AF65-F5344CB8AC3E}">
        <p14:creationId xmlns:p14="http://schemas.microsoft.com/office/powerpoint/2010/main" val="4787031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639523" y="2039303"/>
            <a:ext cx="4421403" cy="307777"/>
          </a:xfrm>
          <a:prstGeom prst="rect">
            <a:avLst/>
          </a:prstGeom>
          <a:noFill/>
        </p:spPr>
        <p:txBody>
          <a:bodyPr wrap="none" rtlCol="0">
            <a:spAutoFit/>
          </a:bodyPr>
          <a:lstStyle/>
          <a:p>
            <a:r>
              <a:rPr lang="es-ES" sz="1400" dirty="0">
                <a:solidFill>
                  <a:schemeClr val="tx2"/>
                </a:solidFill>
                <a:latin typeface="Open Sans"/>
              </a:rPr>
              <a:t>Da clic en lo botones para navegar por la información</a:t>
            </a:r>
            <a:endParaRPr lang="es-CO" sz="1400" dirty="0">
              <a:solidFill>
                <a:schemeClr val="tx2"/>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853" y="5866889"/>
            <a:ext cx="434340" cy="539422"/>
          </a:xfrm>
          <a:prstGeom prst="rect">
            <a:avLst/>
          </a:prstGeom>
        </p:spPr>
      </p:pic>
      <p:grpSp>
        <p:nvGrpSpPr>
          <p:cNvPr id="10" name="9 Grupo"/>
          <p:cNvGrpSpPr/>
          <p:nvPr/>
        </p:nvGrpSpPr>
        <p:grpSpPr>
          <a:xfrm>
            <a:off x="2968508" y="2347080"/>
            <a:ext cx="5540869" cy="3026489"/>
            <a:chOff x="2968508" y="2347080"/>
            <a:chExt cx="5540869" cy="3026489"/>
          </a:xfrm>
        </p:grpSpPr>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253" y="3898368"/>
              <a:ext cx="1225405" cy="1225405"/>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508" y="2443430"/>
              <a:ext cx="2680343" cy="2680343"/>
            </a:xfrm>
            <a:prstGeom prst="rect">
              <a:avLst/>
            </a:prstGeom>
          </p:spPr>
        </p:pic>
        <p:pic>
          <p:nvPicPr>
            <p:cNvPr id="13" name="1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4198" y="2347080"/>
              <a:ext cx="1372637" cy="1372637"/>
            </a:xfrm>
            <a:prstGeom prst="rect">
              <a:avLst/>
            </a:prstGeom>
          </p:spPr>
        </p:pic>
        <p:pic>
          <p:nvPicPr>
            <p:cNvPr id="15" name="1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78" y="3648570"/>
              <a:ext cx="1724999" cy="1724999"/>
            </a:xfrm>
            <a:prstGeom prst="rect">
              <a:avLst/>
            </a:prstGeom>
          </p:spPr>
        </p:pic>
      </p:grpSp>
    </p:spTree>
    <p:extLst>
      <p:ext uri="{BB962C8B-B14F-4D97-AF65-F5344CB8AC3E}">
        <p14:creationId xmlns:p14="http://schemas.microsoft.com/office/powerpoint/2010/main" val="22856512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Interpretación</a:t>
            </a:r>
            <a:endParaRPr lang="es-CO" sz="1400" b="1" dirty="0">
              <a:solidFill>
                <a:schemeClr val="bg1"/>
              </a:solidFill>
              <a:latin typeface="Open Sans"/>
            </a:endParaRPr>
          </a:p>
        </p:txBody>
      </p:sp>
      <p:sp>
        <p:nvSpPr>
          <p:cNvPr id="5" name="4 CuadroTexto"/>
          <p:cNvSpPr txBox="1"/>
          <p:nvPr/>
        </p:nvSpPr>
        <p:spPr>
          <a:xfrm>
            <a:off x="639524" y="1905062"/>
            <a:ext cx="10530510" cy="1384995"/>
          </a:xfrm>
          <a:prstGeom prst="rect">
            <a:avLst/>
          </a:prstGeom>
          <a:noFill/>
        </p:spPr>
        <p:txBody>
          <a:bodyPr wrap="square" rtlCol="0">
            <a:spAutoFit/>
          </a:bodyPr>
          <a:lstStyle/>
          <a:p>
            <a:pPr algn="just"/>
            <a:r>
              <a:rPr lang="es-CO" sz="1400" b="1" dirty="0">
                <a:latin typeface="Open Sans"/>
              </a:rPr>
              <a:t>Interpretación de parámetros y magnitudes electrónicas</a:t>
            </a:r>
          </a:p>
          <a:p>
            <a:pPr algn="just"/>
            <a:r>
              <a:rPr lang="es-CO" sz="1400" dirty="0">
                <a:latin typeface="Open Sans"/>
              </a:rPr>
              <a:t>En la electrónica existen muchos tipos de magnitudes o parámetros como lo son: la carga eléctrica, intensidad, resistencia, el voltaje y potencia eléctrica.</a:t>
            </a:r>
          </a:p>
          <a:p>
            <a:pPr algn="just"/>
            <a:r>
              <a:rPr lang="es-CO" sz="1400" dirty="0">
                <a:solidFill>
                  <a:schemeClr val="tx1">
                    <a:lumMod val="75000"/>
                    <a:lumOff val="25000"/>
                  </a:schemeClr>
                </a:solidFill>
                <a:latin typeface="Open Sans"/>
              </a:rPr>
              <a:t>.</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7579" y="5880537"/>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9" name="8 Rectángulo redondeado"/>
          <p:cNvSpPr/>
          <p:nvPr/>
        </p:nvSpPr>
        <p:spPr>
          <a:xfrm>
            <a:off x="415951" y="2815927"/>
            <a:ext cx="6326044" cy="258859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789830" y="3311573"/>
            <a:ext cx="5446238" cy="1661993"/>
          </a:xfrm>
          <a:prstGeom prst="rect">
            <a:avLst/>
          </a:prstGeom>
          <a:noFill/>
        </p:spPr>
        <p:txBody>
          <a:bodyPr wrap="square" rtlCol="0">
            <a:spAutoFit/>
          </a:bodyPr>
          <a:lstStyle/>
          <a:p>
            <a:pPr algn="just"/>
            <a:r>
              <a:rPr lang="es-CO" sz="1400" b="1" dirty="0">
                <a:solidFill>
                  <a:schemeClr val="bg1"/>
                </a:solidFill>
                <a:latin typeface="Open Sans"/>
              </a:rPr>
              <a:t>Carga eléctrica</a:t>
            </a:r>
          </a:p>
          <a:p>
            <a:pPr algn="just"/>
            <a:r>
              <a:rPr lang="es-CO" sz="1400" dirty="0">
                <a:solidFill>
                  <a:schemeClr val="bg1"/>
                </a:solidFill>
                <a:latin typeface="Open Sans"/>
              </a:rPr>
              <a:t>Es la propiedad física de algunas partículas subatómicas que manifiestan atracción o repulsión entre ellas, se puede definir con la letra q minúscula (q) y su unidad es el culombio y se denomina con la letra C mayúscula (C). En pocas palabras es manifestar la cantidad de electricidad que tiene un cuerpo.</a:t>
            </a:r>
          </a:p>
          <a:p>
            <a:endParaRPr lang="es-CO" dirty="0"/>
          </a:p>
        </p:txBody>
      </p:sp>
      <p:sp>
        <p:nvSpPr>
          <p:cNvPr id="11" name="10 CuadroTexto"/>
          <p:cNvSpPr txBox="1"/>
          <p:nvPr/>
        </p:nvSpPr>
        <p:spPr>
          <a:xfrm>
            <a:off x="400368" y="3703904"/>
            <a:ext cx="364202" cy="523220"/>
          </a:xfrm>
          <a:prstGeom prst="rect">
            <a:avLst/>
          </a:prstGeom>
          <a:noFill/>
        </p:spPr>
        <p:txBody>
          <a:bodyPr wrap="none" rtlCol="0">
            <a:spAutoFit/>
          </a:bodyPr>
          <a:lstStyle/>
          <a:p>
            <a:r>
              <a:rPr lang="es-ES" sz="2800" b="1" dirty="0">
                <a:solidFill>
                  <a:schemeClr val="bg1">
                    <a:lumMod val="50000"/>
                  </a:schemeClr>
                </a:solidFill>
              </a:rPr>
              <a:t>&lt;</a:t>
            </a:r>
            <a:endParaRPr lang="es-CO" sz="2800" b="1" dirty="0">
              <a:solidFill>
                <a:schemeClr val="bg1">
                  <a:lumMod val="50000"/>
                </a:schemeClr>
              </a:solidFill>
            </a:endParaRPr>
          </a:p>
        </p:txBody>
      </p:sp>
      <p:sp>
        <p:nvSpPr>
          <p:cNvPr id="17" name="16 CuadroTexto"/>
          <p:cNvSpPr txBox="1"/>
          <p:nvPr/>
        </p:nvSpPr>
        <p:spPr>
          <a:xfrm>
            <a:off x="6236068" y="3726631"/>
            <a:ext cx="364202" cy="523220"/>
          </a:xfrm>
          <a:prstGeom prst="rect">
            <a:avLst/>
          </a:prstGeom>
          <a:noFill/>
        </p:spPr>
        <p:txBody>
          <a:bodyPr wrap="none" rtlCol="0">
            <a:spAutoFit/>
          </a:bodyPr>
          <a:lstStyle/>
          <a:p>
            <a:r>
              <a:rPr lang="es-ES" sz="2800" b="1" dirty="0">
                <a:solidFill>
                  <a:schemeClr val="bg1">
                    <a:lumMod val="50000"/>
                  </a:schemeClr>
                </a:solidFill>
              </a:rPr>
              <a:t>&gt;</a:t>
            </a:r>
            <a:endParaRPr lang="es-CO" sz="2800" b="1" dirty="0">
              <a:solidFill>
                <a:schemeClr val="bg1">
                  <a:lumMod val="50000"/>
                </a:schemeClr>
              </a:solidFill>
            </a:endParaRP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613" y="4204458"/>
            <a:ext cx="434340" cy="539422"/>
          </a:xfrm>
          <a:prstGeom prst="rect">
            <a:avLst/>
          </a:prstGeom>
        </p:spPr>
      </p:pic>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33976" y="2597559"/>
            <a:ext cx="2247493" cy="2828592"/>
          </a:xfrm>
          <a:prstGeom prst="rect">
            <a:avLst/>
          </a:prstGeom>
        </p:spPr>
      </p:pic>
    </p:spTree>
    <p:extLst>
      <p:ext uri="{BB962C8B-B14F-4D97-AF65-F5344CB8AC3E}">
        <p14:creationId xmlns:p14="http://schemas.microsoft.com/office/powerpoint/2010/main" val="13989688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Interpretación</a:t>
            </a:r>
            <a:endParaRPr lang="es-CO" sz="1400" b="1" dirty="0">
              <a:solidFill>
                <a:schemeClr val="bg1"/>
              </a:solidFill>
              <a:latin typeface="Open Sans"/>
            </a:endParaRPr>
          </a:p>
        </p:txBody>
      </p:sp>
      <p:sp>
        <p:nvSpPr>
          <p:cNvPr id="5" name="4 CuadroTexto"/>
          <p:cNvSpPr txBox="1"/>
          <p:nvPr/>
        </p:nvSpPr>
        <p:spPr>
          <a:xfrm>
            <a:off x="639524" y="1905062"/>
            <a:ext cx="10530510" cy="1384995"/>
          </a:xfrm>
          <a:prstGeom prst="rect">
            <a:avLst/>
          </a:prstGeom>
          <a:noFill/>
        </p:spPr>
        <p:txBody>
          <a:bodyPr wrap="square" rtlCol="0">
            <a:spAutoFit/>
          </a:bodyPr>
          <a:lstStyle/>
          <a:p>
            <a:pPr algn="just"/>
            <a:r>
              <a:rPr lang="es-CO" sz="1400" b="1" dirty="0">
                <a:latin typeface="Open Sans"/>
              </a:rPr>
              <a:t>Interpretación de parámetros y magnitudes electrónicas</a:t>
            </a:r>
          </a:p>
          <a:p>
            <a:pPr algn="just"/>
            <a:r>
              <a:rPr lang="es-CO" sz="1400" dirty="0">
                <a:latin typeface="Open Sans"/>
              </a:rPr>
              <a:t>En la electrónica existen muchos tipos de magnitudes o parámetros como lo son: la carga eléctrica, intensidad, resistencia, el voltaje y potencia eléctrica.</a:t>
            </a:r>
          </a:p>
          <a:p>
            <a:pPr algn="just"/>
            <a:r>
              <a:rPr lang="es-CO" sz="1400" dirty="0">
                <a:solidFill>
                  <a:schemeClr val="tx1">
                    <a:lumMod val="75000"/>
                    <a:lumOff val="25000"/>
                  </a:schemeClr>
                </a:solidFill>
                <a:latin typeface="Open Sans"/>
              </a:rPr>
              <a:t>.</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7579" y="5880537"/>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9" name="8 Rectángulo redondeado"/>
          <p:cNvSpPr/>
          <p:nvPr/>
        </p:nvSpPr>
        <p:spPr>
          <a:xfrm>
            <a:off x="415951" y="2815927"/>
            <a:ext cx="6326044" cy="258859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400368" y="3703904"/>
            <a:ext cx="364202" cy="523220"/>
          </a:xfrm>
          <a:prstGeom prst="rect">
            <a:avLst/>
          </a:prstGeom>
          <a:noFill/>
        </p:spPr>
        <p:txBody>
          <a:bodyPr wrap="none" rtlCol="0">
            <a:spAutoFit/>
          </a:bodyPr>
          <a:lstStyle/>
          <a:p>
            <a:r>
              <a:rPr lang="es-ES" sz="2800" b="1" dirty="0">
                <a:solidFill>
                  <a:schemeClr val="bg1">
                    <a:lumMod val="50000"/>
                  </a:schemeClr>
                </a:solidFill>
              </a:rPr>
              <a:t>&lt;</a:t>
            </a:r>
            <a:endParaRPr lang="es-CO" sz="2800" b="1" dirty="0">
              <a:solidFill>
                <a:schemeClr val="bg1">
                  <a:lumMod val="50000"/>
                </a:schemeClr>
              </a:solidFill>
            </a:endParaRPr>
          </a:p>
        </p:txBody>
      </p:sp>
      <p:sp>
        <p:nvSpPr>
          <p:cNvPr id="17" name="16 CuadroTexto"/>
          <p:cNvSpPr txBox="1"/>
          <p:nvPr/>
        </p:nvSpPr>
        <p:spPr>
          <a:xfrm>
            <a:off x="6236068" y="3726631"/>
            <a:ext cx="364202" cy="523220"/>
          </a:xfrm>
          <a:prstGeom prst="rect">
            <a:avLst/>
          </a:prstGeom>
          <a:noFill/>
        </p:spPr>
        <p:txBody>
          <a:bodyPr wrap="none" rtlCol="0">
            <a:spAutoFit/>
          </a:bodyPr>
          <a:lstStyle/>
          <a:p>
            <a:r>
              <a:rPr lang="es-ES" sz="2800" b="1" dirty="0">
                <a:solidFill>
                  <a:schemeClr val="bg1">
                    <a:lumMod val="50000"/>
                  </a:schemeClr>
                </a:solidFill>
              </a:rPr>
              <a:t>&gt;</a:t>
            </a:r>
            <a:endParaRPr lang="es-CO" sz="2800" b="1" dirty="0">
              <a:solidFill>
                <a:schemeClr val="bg1">
                  <a:lumMod val="50000"/>
                </a:schemeClr>
              </a:solidFill>
            </a:endParaRP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613" y="4204458"/>
            <a:ext cx="434340" cy="539422"/>
          </a:xfrm>
          <a:prstGeom prst="rect">
            <a:avLst/>
          </a:prstGeom>
        </p:spPr>
      </p:pic>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33976" y="2597559"/>
            <a:ext cx="2247493" cy="2828592"/>
          </a:xfrm>
          <a:prstGeom prst="rect">
            <a:avLst/>
          </a:prstGeom>
        </p:spPr>
      </p:pic>
      <mc:AlternateContent xmlns:mc="http://schemas.openxmlformats.org/markup-compatibility/2006" xmlns:a14="http://schemas.microsoft.com/office/drawing/2010/main">
        <mc:Choice Requires="a14">
          <p:sp>
            <p:nvSpPr>
              <p:cNvPr id="16" name="15 CuadroTexto"/>
              <p:cNvSpPr txBox="1"/>
              <p:nvPr/>
            </p:nvSpPr>
            <p:spPr>
              <a:xfrm>
                <a:off x="1017985" y="2895634"/>
                <a:ext cx="5089388" cy="2680349"/>
              </a:xfrm>
              <a:prstGeom prst="rect">
                <a:avLst/>
              </a:prstGeom>
              <a:noFill/>
            </p:spPr>
            <p:txBody>
              <a:bodyPr wrap="square" rtlCol="0">
                <a:spAutoFit/>
              </a:bodyPr>
              <a:lstStyle/>
              <a:p>
                <a:pPr algn="just"/>
                <a:r>
                  <a:rPr lang="es-CO" sz="1400" b="1" dirty="0">
                    <a:solidFill>
                      <a:schemeClr val="bg1"/>
                    </a:solidFill>
                    <a:latin typeface="Open Sans"/>
                  </a:rPr>
                  <a:t>Intensidad </a:t>
                </a:r>
              </a:p>
              <a:p>
                <a:pPr algn="just"/>
                <a:r>
                  <a:rPr lang="es-CO" sz="1400" dirty="0">
                    <a:solidFill>
                      <a:schemeClr val="bg1"/>
                    </a:solidFill>
                    <a:latin typeface="Open Sans"/>
                  </a:rPr>
                  <a:t>Es la cantidad de carga eléctrica (electrones) que pasa por unidad de tiempo a través de un conductor, se puede definir con la letra I mayúscula (I), donde I es la intensidad de corriente y su unidad de medida es en amperios (A).</a:t>
                </a:r>
              </a:p>
              <a:p>
                <a:pPr/>
                <a14:m>
                  <m:oMathPara xmlns:m="http://schemas.openxmlformats.org/officeDocument/2006/math">
                    <m:oMathParaPr>
                      <m:jc m:val="center"/>
                    </m:oMathParaPr>
                    <m:oMath xmlns:m="http://schemas.openxmlformats.org/officeDocument/2006/math">
                      <m:r>
                        <a:rPr lang="es-CO" sz="1400" b="1" i="1" smtClean="0">
                          <a:solidFill>
                            <a:schemeClr val="bg1"/>
                          </a:solidFill>
                          <a:latin typeface="Cambria Math"/>
                        </a:rPr>
                        <m:t>𝑰</m:t>
                      </m:r>
                      <m:r>
                        <a:rPr lang="es-CO" sz="1400" b="1" i="1" smtClean="0">
                          <a:solidFill>
                            <a:schemeClr val="bg1"/>
                          </a:solidFill>
                          <a:latin typeface="Cambria Math"/>
                        </a:rPr>
                        <m:t>=</m:t>
                      </m:r>
                      <m:f>
                        <m:fPr>
                          <m:ctrlPr>
                            <a:rPr lang="es-CO" sz="1400" b="1" i="1">
                              <a:solidFill>
                                <a:schemeClr val="bg1"/>
                              </a:solidFill>
                              <a:latin typeface="Cambria Math" panose="02040503050406030204" pitchFamily="18" charset="0"/>
                            </a:rPr>
                          </m:ctrlPr>
                        </m:fPr>
                        <m:num>
                          <m:r>
                            <a:rPr lang="es-CO" sz="1400" b="1" i="1">
                              <a:solidFill>
                                <a:schemeClr val="bg1"/>
                              </a:solidFill>
                              <a:latin typeface="Cambria Math"/>
                            </a:rPr>
                            <m:t>𝒒</m:t>
                          </m:r>
                        </m:num>
                        <m:den>
                          <m:r>
                            <a:rPr lang="es-CO" sz="1400" b="1" i="1">
                              <a:solidFill>
                                <a:schemeClr val="bg1"/>
                              </a:solidFill>
                              <a:latin typeface="Cambria Math"/>
                            </a:rPr>
                            <m:t>𝒕</m:t>
                          </m:r>
                        </m:den>
                      </m:f>
                    </m:oMath>
                  </m:oMathPara>
                </a14:m>
                <a:endParaRPr lang="es-CO" sz="1400" b="1" dirty="0">
                  <a:solidFill>
                    <a:schemeClr val="bg1"/>
                  </a:solidFill>
                  <a:latin typeface="Open Sans"/>
                </a:endParaRPr>
              </a:p>
              <a:p>
                <a:r>
                  <a:rPr lang="es-CO" sz="1400" b="1" i="1" dirty="0">
                    <a:solidFill>
                      <a:schemeClr val="bg1"/>
                    </a:solidFill>
                    <a:latin typeface="Open Sans"/>
                  </a:rPr>
                  <a:t> </a:t>
                </a:r>
                <a:endParaRPr lang="es-CO" sz="1400" b="1" dirty="0">
                  <a:solidFill>
                    <a:schemeClr val="bg1"/>
                  </a:solidFill>
                  <a:latin typeface="Open Sans"/>
                </a:endParaRPr>
              </a:p>
              <a:p>
                <a:r>
                  <a:rPr lang="es-CO" sz="1400" b="1" dirty="0">
                    <a:solidFill>
                      <a:schemeClr val="bg1"/>
                    </a:solidFill>
                    <a:latin typeface="Open Sans"/>
                  </a:rPr>
                  <a:t>I= intensidad</a:t>
                </a:r>
              </a:p>
              <a:p>
                <a:r>
                  <a:rPr lang="es-CO" sz="1400" b="1" dirty="0">
                    <a:solidFill>
                      <a:schemeClr val="bg1"/>
                    </a:solidFill>
                    <a:latin typeface="Open Sans"/>
                  </a:rPr>
                  <a:t>q= carga eléctrica</a:t>
                </a:r>
              </a:p>
              <a:p>
                <a:r>
                  <a:rPr lang="es-CO" sz="1400" b="1" dirty="0">
                    <a:solidFill>
                      <a:schemeClr val="bg1"/>
                    </a:solidFill>
                    <a:latin typeface="Open Sans"/>
                  </a:rPr>
                  <a:t>t= tiempo </a:t>
                </a:r>
              </a:p>
              <a:p>
                <a:endParaRPr lang="es-CO"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1017985" y="2895634"/>
                <a:ext cx="5089388" cy="2680349"/>
              </a:xfrm>
              <a:prstGeom prst="rect">
                <a:avLst/>
              </a:prstGeom>
              <a:blipFill rotWithShape="1">
                <a:blip r:embed="rId4"/>
                <a:stretch>
                  <a:fillRect l="-359" t="-227" r="-359"/>
                </a:stretch>
              </a:blipFill>
            </p:spPr>
            <p:txBody>
              <a:bodyPr/>
              <a:lstStyle/>
              <a:p>
                <a:r>
                  <a:rPr lang="es-CO">
                    <a:noFill/>
                  </a:rPr>
                  <a:t> </a:t>
                </a:r>
              </a:p>
            </p:txBody>
          </p:sp>
        </mc:Fallback>
      </mc:AlternateContent>
    </p:spTree>
    <p:extLst>
      <p:ext uri="{BB962C8B-B14F-4D97-AF65-F5344CB8AC3E}">
        <p14:creationId xmlns:p14="http://schemas.microsoft.com/office/powerpoint/2010/main" val="3849848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Interpretación</a:t>
            </a:r>
            <a:endParaRPr lang="es-CO" sz="1400" b="1" dirty="0">
              <a:solidFill>
                <a:schemeClr val="bg1"/>
              </a:solidFill>
              <a:latin typeface="Open Sans"/>
            </a:endParaRPr>
          </a:p>
        </p:txBody>
      </p:sp>
      <p:sp>
        <p:nvSpPr>
          <p:cNvPr id="5" name="4 CuadroTexto"/>
          <p:cNvSpPr txBox="1"/>
          <p:nvPr/>
        </p:nvSpPr>
        <p:spPr>
          <a:xfrm>
            <a:off x="639524" y="1905062"/>
            <a:ext cx="10530510" cy="1384995"/>
          </a:xfrm>
          <a:prstGeom prst="rect">
            <a:avLst/>
          </a:prstGeom>
          <a:noFill/>
        </p:spPr>
        <p:txBody>
          <a:bodyPr wrap="square" rtlCol="0">
            <a:spAutoFit/>
          </a:bodyPr>
          <a:lstStyle/>
          <a:p>
            <a:pPr algn="just"/>
            <a:r>
              <a:rPr lang="es-CO" sz="1400" b="1" dirty="0">
                <a:latin typeface="Open Sans"/>
              </a:rPr>
              <a:t>Interpretación de parámetros y magnitudes electrónicas</a:t>
            </a:r>
          </a:p>
          <a:p>
            <a:pPr algn="just"/>
            <a:r>
              <a:rPr lang="es-CO" sz="1400" dirty="0">
                <a:latin typeface="Open Sans"/>
              </a:rPr>
              <a:t>En la electrónica existen muchos tipos de magnitudes o parámetros como lo son: la carga eléctrica, intensidad, resistencia, el voltaje y potencia eléctrica.</a:t>
            </a:r>
          </a:p>
          <a:p>
            <a:pPr algn="just"/>
            <a:r>
              <a:rPr lang="es-CO" sz="1400" dirty="0">
                <a:solidFill>
                  <a:schemeClr val="tx1">
                    <a:lumMod val="75000"/>
                    <a:lumOff val="25000"/>
                  </a:schemeClr>
                </a:solidFill>
                <a:latin typeface="Open Sans"/>
              </a:rPr>
              <a:t>.</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7579" y="5880537"/>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9" name="8 Rectángulo redondeado"/>
          <p:cNvSpPr/>
          <p:nvPr/>
        </p:nvSpPr>
        <p:spPr>
          <a:xfrm>
            <a:off x="415951" y="2815927"/>
            <a:ext cx="6326044" cy="258859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400368" y="3703904"/>
            <a:ext cx="364202" cy="523220"/>
          </a:xfrm>
          <a:prstGeom prst="rect">
            <a:avLst/>
          </a:prstGeom>
          <a:noFill/>
        </p:spPr>
        <p:txBody>
          <a:bodyPr wrap="none" rtlCol="0">
            <a:spAutoFit/>
          </a:bodyPr>
          <a:lstStyle/>
          <a:p>
            <a:r>
              <a:rPr lang="es-ES" sz="2800" b="1" dirty="0">
                <a:solidFill>
                  <a:schemeClr val="bg1">
                    <a:lumMod val="50000"/>
                  </a:schemeClr>
                </a:solidFill>
              </a:rPr>
              <a:t>&lt;</a:t>
            </a:r>
            <a:endParaRPr lang="es-CO" sz="2800" b="1" dirty="0">
              <a:solidFill>
                <a:schemeClr val="bg1">
                  <a:lumMod val="50000"/>
                </a:schemeClr>
              </a:solidFill>
            </a:endParaRPr>
          </a:p>
        </p:txBody>
      </p:sp>
      <p:sp>
        <p:nvSpPr>
          <p:cNvPr id="17" name="16 CuadroTexto"/>
          <p:cNvSpPr txBox="1"/>
          <p:nvPr/>
        </p:nvSpPr>
        <p:spPr>
          <a:xfrm>
            <a:off x="6236068" y="3726631"/>
            <a:ext cx="364202" cy="523220"/>
          </a:xfrm>
          <a:prstGeom prst="rect">
            <a:avLst/>
          </a:prstGeom>
          <a:noFill/>
        </p:spPr>
        <p:txBody>
          <a:bodyPr wrap="none" rtlCol="0">
            <a:spAutoFit/>
          </a:bodyPr>
          <a:lstStyle/>
          <a:p>
            <a:r>
              <a:rPr lang="es-ES" sz="2800" b="1" dirty="0">
                <a:solidFill>
                  <a:schemeClr val="bg1">
                    <a:lumMod val="50000"/>
                  </a:schemeClr>
                </a:solidFill>
              </a:rPr>
              <a:t>&gt;</a:t>
            </a:r>
            <a:endParaRPr lang="es-CO" sz="2800" b="1" dirty="0">
              <a:solidFill>
                <a:schemeClr val="bg1">
                  <a:lumMod val="50000"/>
                </a:schemeClr>
              </a:solidFill>
            </a:endParaRP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613" y="4204458"/>
            <a:ext cx="434340" cy="539422"/>
          </a:xfrm>
          <a:prstGeom prst="rect">
            <a:avLst/>
          </a:prstGeom>
        </p:spPr>
      </p:pic>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33976" y="2597559"/>
            <a:ext cx="2247493" cy="2828592"/>
          </a:xfrm>
          <a:prstGeom prst="rect">
            <a:avLst/>
          </a:prstGeom>
        </p:spPr>
      </p:pic>
      <mc:AlternateContent xmlns:mc="http://schemas.openxmlformats.org/markup-compatibility/2006" xmlns:a14="http://schemas.microsoft.com/office/drawing/2010/main">
        <mc:Choice Requires="a14">
          <p:sp>
            <p:nvSpPr>
              <p:cNvPr id="19" name="18 CuadroTexto"/>
              <p:cNvSpPr txBox="1"/>
              <p:nvPr/>
            </p:nvSpPr>
            <p:spPr>
              <a:xfrm>
                <a:off x="913620" y="2872907"/>
                <a:ext cx="5322448" cy="2445349"/>
              </a:xfrm>
              <a:prstGeom prst="rect">
                <a:avLst/>
              </a:prstGeom>
              <a:noFill/>
            </p:spPr>
            <p:txBody>
              <a:bodyPr wrap="square" rtlCol="0">
                <a:spAutoFit/>
              </a:bodyPr>
              <a:lstStyle/>
              <a:p>
                <a:pPr algn="just"/>
                <a:r>
                  <a:rPr lang="es-CO" sz="1400" b="1" dirty="0">
                    <a:solidFill>
                      <a:schemeClr val="bg1"/>
                    </a:solidFill>
                    <a:latin typeface="Open Sans"/>
                  </a:rPr>
                  <a:t>Resistencia </a:t>
                </a:r>
              </a:p>
              <a:p>
                <a:pPr algn="just"/>
                <a:r>
                  <a:rPr lang="es-CO" sz="1400" dirty="0">
                    <a:solidFill>
                      <a:schemeClr val="bg1"/>
                    </a:solidFill>
                    <a:latin typeface="Open Sans"/>
                  </a:rPr>
                  <a:t>Es la oposición que hace a la corriente eléctrica ya sea de gran magnitud o poca magnitud, se define con la letra R mayúscula (R) y su unidad es en ohmio (Ω). La resistencia es una magnitud que depende de las características conductivas del material.</a:t>
                </a:r>
              </a:p>
              <a:p>
                <a:pPr/>
                <a14:m>
                  <m:oMathPara xmlns:m="http://schemas.openxmlformats.org/officeDocument/2006/math">
                    <m:oMathParaPr>
                      <m:jc m:val="centerGroup"/>
                    </m:oMathParaPr>
                    <m:oMath xmlns:m="http://schemas.openxmlformats.org/officeDocument/2006/math">
                      <m:r>
                        <a:rPr lang="es-CO" sz="1400" b="1" i="1" smtClean="0">
                          <a:solidFill>
                            <a:schemeClr val="bg1"/>
                          </a:solidFill>
                          <a:latin typeface="Cambria Math"/>
                        </a:rPr>
                        <m:t>𝑹</m:t>
                      </m:r>
                      <m:r>
                        <a:rPr lang="es-CO" sz="1400" b="1" i="1" smtClean="0">
                          <a:solidFill>
                            <a:schemeClr val="bg1"/>
                          </a:solidFill>
                          <a:latin typeface="Cambria Math"/>
                        </a:rPr>
                        <m:t>=</m:t>
                      </m:r>
                      <m:r>
                        <a:rPr lang="es-CO" sz="1400" b="1" i="1" smtClean="0">
                          <a:solidFill>
                            <a:schemeClr val="bg1"/>
                          </a:solidFill>
                          <a:latin typeface="Cambria Math"/>
                        </a:rPr>
                        <m:t>𝒑</m:t>
                      </m:r>
                      <m:f>
                        <m:fPr>
                          <m:ctrlPr>
                            <a:rPr lang="es-CO" sz="1400" b="1" i="1">
                              <a:solidFill>
                                <a:schemeClr val="bg1"/>
                              </a:solidFill>
                              <a:latin typeface="Cambria Math" panose="02040503050406030204" pitchFamily="18" charset="0"/>
                            </a:rPr>
                          </m:ctrlPr>
                        </m:fPr>
                        <m:num>
                          <m:r>
                            <a:rPr lang="es-CO" sz="1400" b="1" i="1">
                              <a:solidFill>
                                <a:schemeClr val="bg1"/>
                              </a:solidFill>
                              <a:latin typeface="Cambria Math"/>
                            </a:rPr>
                            <m:t>𝒍</m:t>
                          </m:r>
                        </m:num>
                        <m:den>
                          <m:r>
                            <a:rPr lang="es-CO" sz="1400" b="1" i="1">
                              <a:solidFill>
                                <a:schemeClr val="bg1"/>
                              </a:solidFill>
                              <a:latin typeface="Cambria Math"/>
                            </a:rPr>
                            <m:t>𝒔</m:t>
                          </m:r>
                        </m:den>
                      </m:f>
                    </m:oMath>
                  </m:oMathPara>
                </a14:m>
                <a:endParaRPr lang="es-CO" sz="1400" b="1" dirty="0">
                  <a:solidFill>
                    <a:schemeClr val="bg1"/>
                  </a:solidFill>
                  <a:latin typeface="Open Sans"/>
                </a:endParaRPr>
              </a:p>
              <a:p>
                <a:r>
                  <a:rPr lang="es-CO" sz="1400" b="1" dirty="0">
                    <a:solidFill>
                      <a:schemeClr val="bg1"/>
                    </a:solidFill>
                    <a:latin typeface="Open Sans"/>
                  </a:rPr>
                  <a:t>R= la resistencia Ω</a:t>
                </a:r>
              </a:p>
              <a:p>
                <a:r>
                  <a:rPr lang="es-CO" sz="1400" b="1" dirty="0">
                    <a:solidFill>
                      <a:schemeClr val="bg1"/>
                    </a:solidFill>
                    <a:latin typeface="Open Sans"/>
                  </a:rPr>
                  <a:t>p= es la resistividad el material Ω*m</a:t>
                </a:r>
              </a:p>
              <a:p>
                <a:r>
                  <a:rPr lang="es-CO" sz="1400" b="1" dirty="0">
                    <a:solidFill>
                      <a:schemeClr val="bg1"/>
                    </a:solidFill>
                    <a:latin typeface="Open Sans"/>
                  </a:rPr>
                  <a:t>l= la longitud del material conductor m </a:t>
                </a:r>
              </a:p>
              <a:p>
                <a:r>
                  <a:rPr lang="es-CO" sz="1400" b="1" dirty="0">
                    <a:solidFill>
                      <a:schemeClr val="bg1"/>
                    </a:solidFill>
                    <a:latin typeface="Open Sans"/>
                  </a:rPr>
                  <a:t>s= la sección del material conductor en </a:t>
                </a:r>
                <a14:m>
                  <m:oMath xmlns:m="http://schemas.openxmlformats.org/officeDocument/2006/math">
                    <m:sSup>
                      <m:sSupPr>
                        <m:ctrlPr>
                          <a:rPr lang="es-CO" sz="1400" b="1" i="1">
                            <a:solidFill>
                              <a:schemeClr val="bg1"/>
                            </a:solidFill>
                            <a:latin typeface="Cambria Math" panose="02040503050406030204" pitchFamily="18" charset="0"/>
                          </a:rPr>
                        </m:ctrlPr>
                      </m:sSupPr>
                      <m:e>
                        <m:r>
                          <a:rPr lang="es-CO" sz="1400" b="1" i="1">
                            <a:solidFill>
                              <a:schemeClr val="bg1"/>
                            </a:solidFill>
                            <a:latin typeface="Cambria Math"/>
                          </a:rPr>
                          <m:t>𝒎</m:t>
                        </m:r>
                      </m:e>
                      <m:sup>
                        <m:r>
                          <a:rPr lang="es-CO" sz="1400" b="1" i="1">
                            <a:solidFill>
                              <a:schemeClr val="bg1"/>
                            </a:solidFill>
                            <a:latin typeface="Cambria Math"/>
                          </a:rPr>
                          <m:t>𝟐</m:t>
                        </m:r>
                      </m:sup>
                    </m:sSup>
                  </m:oMath>
                </a14:m>
                <a:endParaRPr lang="es-CO" sz="1400"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913620" y="2872907"/>
                <a:ext cx="5322448" cy="2445349"/>
              </a:xfrm>
              <a:prstGeom prst="rect">
                <a:avLst/>
              </a:prstGeom>
              <a:blipFill rotWithShape="1">
                <a:blip r:embed="rId4"/>
                <a:stretch>
                  <a:fillRect l="-344" t="-249" r="-344" b="-1496"/>
                </a:stretch>
              </a:blipFill>
            </p:spPr>
            <p:txBody>
              <a:bodyPr/>
              <a:lstStyle/>
              <a:p>
                <a:r>
                  <a:rPr lang="es-CO">
                    <a:noFill/>
                  </a:rPr>
                  <a:t> </a:t>
                </a:r>
              </a:p>
            </p:txBody>
          </p:sp>
        </mc:Fallback>
      </mc:AlternateContent>
    </p:spTree>
    <p:extLst>
      <p:ext uri="{BB962C8B-B14F-4D97-AF65-F5344CB8AC3E}">
        <p14:creationId xmlns:p14="http://schemas.microsoft.com/office/powerpoint/2010/main" val="7553177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Interpretación</a:t>
            </a:r>
            <a:endParaRPr lang="es-CO" sz="1400" b="1" dirty="0">
              <a:solidFill>
                <a:schemeClr val="bg1"/>
              </a:solidFill>
              <a:latin typeface="Open Sans"/>
            </a:endParaRPr>
          </a:p>
        </p:txBody>
      </p:sp>
      <p:sp>
        <p:nvSpPr>
          <p:cNvPr id="5" name="4 CuadroTexto"/>
          <p:cNvSpPr txBox="1"/>
          <p:nvPr/>
        </p:nvSpPr>
        <p:spPr>
          <a:xfrm>
            <a:off x="639524" y="1905062"/>
            <a:ext cx="10530510" cy="1384995"/>
          </a:xfrm>
          <a:prstGeom prst="rect">
            <a:avLst/>
          </a:prstGeom>
          <a:noFill/>
        </p:spPr>
        <p:txBody>
          <a:bodyPr wrap="square" rtlCol="0">
            <a:spAutoFit/>
          </a:bodyPr>
          <a:lstStyle/>
          <a:p>
            <a:pPr algn="just"/>
            <a:r>
              <a:rPr lang="es-CO" sz="1400" b="1" dirty="0">
                <a:latin typeface="Open Sans"/>
              </a:rPr>
              <a:t>Interpretación de parámetros y magnitudes electrónicas</a:t>
            </a:r>
          </a:p>
          <a:p>
            <a:pPr algn="just"/>
            <a:r>
              <a:rPr lang="es-CO" sz="1400" dirty="0">
                <a:latin typeface="Open Sans"/>
              </a:rPr>
              <a:t>En la electrónica existen muchos tipos de magnitudes o parámetros como lo son: la carga eléctrica, intensidad, resistencia, el voltaje y potencia eléctrica.</a:t>
            </a:r>
          </a:p>
          <a:p>
            <a:pPr algn="just"/>
            <a:r>
              <a:rPr lang="es-CO" sz="1400" dirty="0">
                <a:solidFill>
                  <a:schemeClr val="tx1">
                    <a:lumMod val="75000"/>
                    <a:lumOff val="25000"/>
                  </a:schemeClr>
                </a:solidFill>
                <a:latin typeface="Open Sans"/>
              </a:rPr>
              <a:t>.</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7579" y="5880537"/>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9" name="8 Rectángulo redondeado"/>
          <p:cNvSpPr/>
          <p:nvPr/>
        </p:nvSpPr>
        <p:spPr>
          <a:xfrm>
            <a:off x="415951" y="2815927"/>
            <a:ext cx="6326044" cy="258859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400368" y="3703904"/>
            <a:ext cx="364202" cy="523220"/>
          </a:xfrm>
          <a:prstGeom prst="rect">
            <a:avLst/>
          </a:prstGeom>
          <a:noFill/>
        </p:spPr>
        <p:txBody>
          <a:bodyPr wrap="none" rtlCol="0">
            <a:spAutoFit/>
          </a:bodyPr>
          <a:lstStyle/>
          <a:p>
            <a:r>
              <a:rPr lang="es-ES" sz="2800" b="1" dirty="0">
                <a:solidFill>
                  <a:schemeClr val="bg1">
                    <a:lumMod val="50000"/>
                  </a:schemeClr>
                </a:solidFill>
              </a:rPr>
              <a:t>&lt;</a:t>
            </a:r>
            <a:endParaRPr lang="es-CO" sz="2800" b="1" dirty="0">
              <a:solidFill>
                <a:schemeClr val="bg1">
                  <a:lumMod val="50000"/>
                </a:schemeClr>
              </a:solidFill>
            </a:endParaRPr>
          </a:p>
        </p:txBody>
      </p:sp>
      <p:sp>
        <p:nvSpPr>
          <p:cNvPr id="17" name="16 CuadroTexto"/>
          <p:cNvSpPr txBox="1"/>
          <p:nvPr/>
        </p:nvSpPr>
        <p:spPr>
          <a:xfrm>
            <a:off x="6236068" y="3726631"/>
            <a:ext cx="364202" cy="523220"/>
          </a:xfrm>
          <a:prstGeom prst="rect">
            <a:avLst/>
          </a:prstGeom>
          <a:noFill/>
        </p:spPr>
        <p:txBody>
          <a:bodyPr wrap="none" rtlCol="0">
            <a:spAutoFit/>
          </a:bodyPr>
          <a:lstStyle/>
          <a:p>
            <a:r>
              <a:rPr lang="es-ES" sz="2800" b="1" dirty="0">
                <a:solidFill>
                  <a:schemeClr val="bg1">
                    <a:lumMod val="50000"/>
                  </a:schemeClr>
                </a:solidFill>
              </a:rPr>
              <a:t>&gt;</a:t>
            </a:r>
            <a:endParaRPr lang="es-CO" sz="2800" b="1" dirty="0">
              <a:solidFill>
                <a:schemeClr val="bg1">
                  <a:lumMod val="50000"/>
                </a:schemeClr>
              </a:solidFill>
            </a:endParaRP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613" y="4204458"/>
            <a:ext cx="434340" cy="539422"/>
          </a:xfrm>
          <a:prstGeom prst="rect">
            <a:avLst/>
          </a:prstGeom>
        </p:spPr>
      </p:pic>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33976" y="2597559"/>
            <a:ext cx="2247493" cy="2828592"/>
          </a:xfrm>
          <a:prstGeom prst="rect">
            <a:avLst/>
          </a:prstGeom>
        </p:spPr>
      </p:pic>
      <mc:AlternateContent xmlns:mc="http://schemas.openxmlformats.org/markup-compatibility/2006" xmlns:a14="http://schemas.microsoft.com/office/drawing/2010/main">
        <mc:Choice Requires="a14">
          <p:sp>
            <p:nvSpPr>
              <p:cNvPr id="19" name="18 CuadroTexto"/>
              <p:cNvSpPr txBox="1"/>
              <p:nvPr/>
            </p:nvSpPr>
            <p:spPr>
              <a:xfrm>
                <a:off x="913620" y="2872907"/>
                <a:ext cx="5322448" cy="2433230"/>
              </a:xfrm>
              <a:prstGeom prst="rect">
                <a:avLst/>
              </a:prstGeom>
              <a:noFill/>
            </p:spPr>
            <p:txBody>
              <a:bodyPr wrap="square" rtlCol="0">
                <a:spAutoFit/>
              </a:bodyPr>
              <a:lstStyle/>
              <a:p>
                <a:pPr algn="just"/>
                <a:r>
                  <a:rPr lang="es-CO" sz="1400" b="1" dirty="0">
                    <a:solidFill>
                      <a:schemeClr val="bg1"/>
                    </a:solidFill>
                    <a:latin typeface="Open Sans"/>
                  </a:rPr>
                  <a:t>Voltaje </a:t>
                </a:r>
              </a:p>
              <a:p>
                <a:pPr algn="just"/>
                <a:r>
                  <a:rPr lang="es-CO" sz="1400" dirty="0">
                    <a:solidFill>
                      <a:schemeClr val="bg1"/>
                    </a:solidFill>
                    <a:latin typeface="Open Sans"/>
                  </a:rPr>
                  <a:t>es el trabajo ejercido por unidad de carga en un campo eléctrico sobre una partícula denominado diferencial. Se define con la letra V mayúscula (V) y su unidad de medida es el voltio.</a:t>
                </a:r>
              </a:p>
              <a:p>
                <a:pPr algn="just"/>
                <a:r>
                  <a:rPr lang="es-CO" sz="1400" dirty="0">
                    <a:solidFill>
                      <a:schemeClr val="bg1"/>
                    </a:solidFill>
                    <a:latin typeface="Open Sans"/>
                  </a:rPr>
                  <a:t>En los circuitos eléctricos la intensidad, la resistencia y la diferencia de potencial se relacionan, así lo descubrió el científico Georg </a:t>
                </a:r>
                <a:r>
                  <a:rPr lang="es-CO" sz="1400" dirty="0" err="1">
                    <a:solidFill>
                      <a:schemeClr val="bg1"/>
                    </a:solidFill>
                    <a:latin typeface="Open Sans"/>
                  </a:rPr>
                  <a:t>Simon</a:t>
                </a:r>
                <a:r>
                  <a:rPr lang="es-CO" sz="1400" dirty="0">
                    <a:solidFill>
                      <a:schemeClr val="bg1"/>
                    </a:solidFill>
                    <a:latin typeface="Open Sans"/>
                  </a:rPr>
                  <a:t> Ohm, de ahí es donde viene la ley de Ohm y su respectiva ecuación es:</a:t>
                </a:r>
              </a:p>
              <a:p>
                <a:pPr algn="just"/>
                <a14:m>
                  <m:oMathPara xmlns:m="http://schemas.openxmlformats.org/officeDocument/2006/math">
                    <m:oMathParaPr>
                      <m:jc m:val="centerGroup"/>
                    </m:oMathParaPr>
                    <m:oMath xmlns:m="http://schemas.openxmlformats.org/officeDocument/2006/math">
                      <m:r>
                        <a:rPr lang="es-CO" sz="1400" b="1" i="1" smtClean="0">
                          <a:solidFill>
                            <a:schemeClr val="bg1"/>
                          </a:solidFill>
                          <a:latin typeface="Cambria Math"/>
                        </a:rPr>
                        <m:t>𝑰</m:t>
                      </m:r>
                      <m:r>
                        <a:rPr lang="es-CO" sz="1400" b="1" i="1" smtClean="0">
                          <a:solidFill>
                            <a:schemeClr val="bg1"/>
                          </a:solidFill>
                          <a:latin typeface="Cambria Math"/>
                        </a:rPr>
                        <m:t>=</m:t>
                      </m:r>
                      <m:f>
                        <m:fPr>
                          <m:ctrlPr>
                            <a:rPr lang="es-CO" sz="1400" b="1" i="1">
                              <a:solidFill>
                                <a:schemeClr val="bg1"/>
                              </a:solidFill>
                              <a:latin typeface="Cambria Math" panose="02040503050406030204" pitchFamily="18" charset="0"/>
                            </a:rPr>
                          </m:ctrlPr>
                        </m:fPr>
                        <m:num>
                          <m:r>
                            <a:rPr lang="es-CO" sz="1400" b="1" i="1">
                              <a:solidFill>
                                <a:schemeClr val="bg1"/>
                              </a:solidFill>
                              <a:latin typeface="Cambria Math"/>
                            </a:rPr>
                            <m:t>𝑽</m:t>
                          </m:r>
                        </m:num>
                        <m:den>
                          <m:r>
                            <a:rPr lang="es-CO" sz="1400" b="1" i="1">
                              <a:solidFill>
                                <a:schemeClr val="bg1"/>
                              </a:solidFill>
                              <a:latin typeface="Cambria Math"/>
                            </a:rPr>
                            <m:t>𝑹</m:t>
                          </m:r>
                        </m:den>
                      </m:f>
                    </m:oMath>
                  </m:oMathPara>
                </a14:m>
                <a:endParaRPr lang="es-CO" sz="1400" dirty="0">
                  <a:solidFill>
                    <a:schemeClr val="bg1"/>
                  </a:solidFill>
                  <a:latin typeface="Open Sans"/>
                </a:endParaRPr>
              </a:p>
              <a:p>
                <a:endParaRPr lang="es-CO" sz="1400"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913620" y="2872907"/>
                <a:ext cx="5322448" cy="2433230"/>
              </a:xfrm>
              <a:prstGeom prst="rect">
                <a:avLst/>
              </a:prstGeom>
              <a:blipFill rotWithShape="1">
                <a:blip r:embed="rId4"/>
                <a:stretch>
                  <a:fillRect l="-344" t="-251" r="-344"/>
                </a:stretch>
              </a:blipFill>
            </p:spPr>
            <p:txBody>
              <a:bodyPr/>
              <a:lstStyle/>
              <a:p>
                <a:r>
                  <a:rPr lang="es-CO">
                    <a:noFill/>
                  </a:rPr>
                  <a:t> </a:t>
                </a:r>
              </a:p>
            </p:txBody>
          </p:sp>
        </mc:Fallback>
      </mc:AlternateContent>
    </p:spTree>
    <p:extLst>
      <p:ext uri="{BB962C8B-B14F-4D97-AF65-F5344CB8AC3E}">
        <p14:creationId xmlns:p14="http://schemas.microsoft.com/office/powerpoint/2010/main" val="2721127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Interpretación</a:t>
            </a:r>
            <a:endParaRPr lang="es-CO" sz="1400" b="1" dirty="0">
              <a:solidFill>
                <a:schemeClr val="bg1"/>
              </a:solidFill>
              <a:latin typeface="Open Sans"/>
            </a:endParaRPr>
          </a:p>
        </p:txBody>
      </p:sp>
      <p:sp>
        <p:nvSpPr>
          <p:cNvPr id="5" name="4 CuadroTexto"/>
          <p:cNvSpPr txBox="1"/>
          <p:nvPr/>
        </p:nvSpPr>
        <p:spPr>
          <a:xfrm>
            <a:off x="639524" y="1905062"/>
            <a:ext cx="10530510" cy="1384995"/>
          </a:xfrm>
          <a:prstGeom prst="rect">
            <a:avLst/>
          </a:prstGeom>
          <a:noFill/>
        </p:spPr>
        <p:txBody>
          <a:bodyPr wrap="square" rtlCol="0">
            <a:spAutoFit/>
          </a:bodyPr>
          <a:lstStyle/>
          <a:p>
            <a:pPr algn="just"/>
            <a:r>
              <a:rPr lang="es-CO" sz="1400" b="1" dirty="0">
                <a:latin typeface="Open Sans"/>
              </a:rPr>
              <a:t>Interpretación de parámetros y magnitudes electrónicas</a:t>
            </a:r>
          </a:p>
          <a:p>
            <a:pPr algn="just"/>
            <a:r>
              <a:rPr lang="es-CO" sz="1400" dirty="0">
                <a:latin typeface="Open Sans"/>
              </a:rPr>
              <a:t>En la electrónica existen muchos tipos de magnitudes o parámetros como lo son: la carga eléctrica, intensidad, resistencia, el voltaje y potencia eléctrica.</a:t>
            </a:r>
          </a:p>
          <a:p>
            <a:pPr algn="just"/>
            <a:r>
              <a:rPr lang="es-CO" sz="1400" dirty="0">
                <a:solidFill>
                  <a:schemeClr val="tx1">
                    <a:lumMod val="75000"/>
                    <a:lumOff val="25000"/>
                  </a:schemeClr>
                </a:solidFill>
                <a:latin typeface="Open Sans"/>
              </a:rPr>
              <a:t>.</a:t>
            </a: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7579" y="5880537"/>
            <a:ext cx="434340" cy="539422"/>
          </a:xfrm>
          <a:prstGeom prst="rect">
            <a:avLst/>
          </a:prstGeom>
        </p:spPr>
      </p:pic>
      <p:sp>
        <p:nvSpPr>
          <p:cNvPr id="21" name="20 Elipse"/>
          <p:cNvSpPr/>
          <p:nvPr/>
        </p:nvSpPr>
        <p:spPr>
          <a:xfrm>
            <a:off x="11207203" y="1956614"/>
            <a:ext cx="360000" cy="3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latin typeface="Open Sans"/>
              </a:rPr>
              <a:t>X</a:t>
            </a:r>
            <a:endParaRPr lang="es-CO" b="1" dirty="0">
              <a:solidFill>
                <a:schemeClr val="tx1">
                  <a:lumMod val="75000"/>
                  <a:lumOff val="25000"/>
                </a:schemeClr>
              </a:solidFill>
              <a:latin typeface="Open Sans"/>
            </a:endParaRPr>
          </a:p>
        </p:txBody>
      </p:sp>
      <p:sp>
        <p:nvSpPr>
          <p:cNvPr id="9" name="8 Rectángulo redondeado"/>
          <p:cNvSpPr/>
          <p:nvPr/>
        </p:nvSpPr>
        <p:spPr>
          <a:xfrm>
            <a:off x="415951" y="2815927"/>
            <a:ext cx="6326044" cy="258859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400368" y="3703904"/>
            <a:ext cx="364202" cy="523220"/>
          </a:xfrm>
          <a:prstGeom prst="rect">
            <a:avLst/>
          </a:prstGeom>
          <a:noFill/>
        </p:spPr>
        <p:txBody>
          <a:bodyPr wrap="none" rtlCol="0">
            <a:spAutoFit/>
          </a:bodyPr>
          <a:lstStyle/>
          <a:p>
            <a:r>
              <a:rPr lang="es-ES" sz="2800" b="1" dirty="0">
                <a:solidFill>
                  <a:schemeClr val="bg1">
                    <a:lumMod val="50000"/>
                  </a:schemeClr>
                </a:solidFill>
              </a:rPr>
              <a:t>&lt;</a:t>
            </a:r>
            <a:endParaRPr lang="es-CO" sz="2800" b="1" dirty="0">
              <a:solidFill>
                <a:schemeClr val="bg1">
                  <a:lumMod val="50000"/>
                </a:schemeClr>
              </a:solidFill>
            </a:endParaRPr>
          </a:p>
        </p:txBody>
      </p:sp>
      <p:sp>
        <p:nvSpPr>
          <p:cNvPr id="17" name="16 CuadroTexto"/>
          <p:cNvSpPr txBox="1"/>
          <p:nvPr/>
        </p:nvSpPr>
        <p:spPr>
          <a:xfrm>
            <a:off x="6236068" y="3726631"/>
            <a:ext cx="364202" cy="523220"/>
          </a:xfrm>
          <a:prstGeom prst="rect">
            <a:avLst/>
          </a:prstGeom>
          <a:noFill/>
        </p:spPr>
        <p:txBody>
          <a:bodyPr wrap="none" rtlCol="0">
            <a:spAutoFit/>
          </a:bodyPr>
          <a:lstStyle/>
          <a:p>
            <a:r>
              <a:rPr lang="es-ES" sz="2800" b="1" dirty="0">
                <a:solidFill>
                  <a:schemeClr val="bg1">
                    <a:lumMod val="50000"/>
                  </a:schemeClr>
                </a:solidFill>
              </a:rPr>
              <a:t>&gt;</a:t>
            </a:r>
            <a:endParaRPr lang="es-CO" sz="2800" b="1" dirty="0">
              <a:solidFill>
                <a:schemeClr val="bg1">
                  <a:lumMod val="50000"/>
                </a:schemeClr>
              </a:solidFill>
            </a:endParaRP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5613" y="4204458"/>
            <a:ext cx="434340" cy="539422"/>
          </a:xfrm>
          <a:prstGeom prst="rect">
            <a:avLst/>
          </a:prstGeom>
        </p:spPr>
      </p:pic>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33976" y="2597559"/>
            <a:ext cx="2247493" cy="2828592"/>
          </a:xfrm>
          <a:prstGeom prst="rect">
            <a:avLst/>
          </a:prstGeom>
        </p:spPr>
      </p:pic>
      <p:sp>
        <p:nvSpPr>
          <p:cNvPr id="19" name="18 CuadroTexto"/>
          <p:cNvSpPr txBox="1"/>
          <p:nvPr/>
        </p:nvSpPr>
        <p:spPr>
          <a:xfrm>
            <a:off x="853165" y="3574329"/>
            <a:ext cx="5322448" cy="1169551"/>
          </a:xfrm>
          <a:prstGeom prst="rect">
            <a:avLst/>
          </a:prstGeom>
          <a:noFill/>
        </p:spPr>
        <p:txBody>
          <a:bodyPr wrap="square" rtlCol="0">
            <a:spAutoFit/>
          </a:bodyPr>
          <a:lstStyle/>
          <a:p>
            <a:pPr algn="just"/>
            <a:r>
              <a:rPr lang="es-CO" sz="1400" b="1" dirty="0">
                <a:solidFill>
                  <a:schemeClr val="bg1"/>
                </a:solidFill>
                <a:latin typeface="Open Sans"/>
              </a:rPr>
              <a:t>Relación entre magnitudes ley de Ohm.</a:t>
            </a:r>
          </a:p>
          <a:p>
            <a:pPr algn="just"/>
            <a:r>
              <a:rPr lang="es-CO" sz="1400" dirty="0">
                <a:solidFill>
                  <a:schemeClr val="bg1"/>
                </a:solidFill>
                <a:latin typeface="Open Sans"/>
              </a:rPr>
              <a:t>Este concepto se puede observar de manera bien descriptiva en la lección numero  11</a:t>
            </a:r>
          </a:p>
          <a:p>
            <a:pPr algn="just"/>
            <a:endParaRPr lang="es-CO" sz="1400" dirty="0">
              <a:solidFill>
                <a:schemeClr val="bg1"/>
              </a:solidFill>
              <a:latin typeface="Open Sans"/>
            </a:endParaRPr>
          </a:p>
          <a:p>
            <a:endParaRPr lang="es-CO" sz="1400" dirty="0"/>
          </a:p>
        </p:txBody>
      </p:sp>
    </p:spTree>
    <p:extLst>
      <p:ext uri="{BB962C8B-B14F-4D97-AF65-F5344CB8AC3E}">
        <p14:creationId xmlns:p14="http://schemas.microsoft.com/office/powerpoint/2010/main" val="21295618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30997"/>
          </a:xfrm>
          <a:prstGeom prst="rect">
            <a:avLst/>
          </a:prstGeom>
        </p:spPr>
        <p:txBody>
          <a:bodyPr wrap="square">
            <a:spAutoFit/>
          </a:bodyPr>
          <a:lstStyle/>
          <a:p>
            <a:r>
              <a:rPr lang="es-CO" sz="1600" dirty="0">
                <a:solidFill>
                  <a:prstClr val="black"/>
                </a:solidFill>
              </a:rPr>
              <a:t> </a:t>
            </a:r>
          </a:p>
          <a:p>
            <a:r>
              <a:rPr lang="es-CO" sz="1600" b="1" dirty="0">
                <a:solidFill>
                  <a:srgbClr val="2C538E"/>
                </a:solidFill>
                <a:latin typeface="Open Sans"/>
              </a:rPr>
              <a:t>Medidas en los circuitos electrónicos digitales: instrumentación, procedimientos e interpretación de parámetros y magnitudes fundamentales.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3" name="2 Rectángulo redondeado"/>
          <p:cNvSpPr/>
          <p:nvPr/>
        </p:nvSpPr>
        <p:spPr>
          <a:xfrm>
            <a:off x="2164788"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Generación de corriente</a:t>
            </a:r>
            <a:endParaRPr lang="es-CO" sz="1400" b="1" dirty="0">
              <a:solidFill>
                <a:schemeClr val="tx1">
                  <a:lumMod val="75000"/>
                  <a:lumOff val="25000"/>
                </a:schemeClr>
              </a:solidFill>
              <a:latin typeface="Open Sans"/>
            </a:endParaRPr>
          </a:p>
        </p:txBody>
      </p:sp>
      <p:sp>
        <p:nvSpPr>
          <p:cNvPr id="7" name="6 Rectángulo redondeado"/>
          <p:cNvSpPr/>
          <p:nvPr/>
        </p:nvSpPr>
        <p:spPr>
          <a:xfrm>
            <a:off x="4735773" y="5686224"/>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Instrumentación</a:t>
            </a:r>
            <a:endParaRPr lang="es-CO" sz="1400" b="1" dirty="0">
              <a:solidFill>
                <a:schemeClr val="tx1">
                  <a:lumMod val="75000"/>
                  <a:lumOff val="25000"/>
                </a:schemeClr>
              </a:solidFill>
              <a:latin typeface="Open Sans"/>
            </a:endParaRPr>
          </a:p>
        </p:txBody>
      </p:sp>
      <p:sp>
        <p:nvSpPr>
          <p:cNvPr id="8" name="7 Rectángulo redondeado"/>
          <p:cNvSpPr/>
          <p:nvPr/>
        </p:nvSpPr>
        <p:spPr>
          <a:xfrm>
            <a:off x="7274255" y="5672576"/>
            <a:ext cx="2361062" cy="46402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Interpretación</a:t>
            </a:r>
            <a:endParaRPr lang="es-CO" sz="1400" b="1" dirty="0">
              <a:solidFill>
                <a:schemeClr val="tx1">
                  <a:lumMod val="75000"/>
                  <a:lumOff val="25000"/>
                </a:schemeClr>
              </a:solidFill>
              <a:latin typeface="Open Sans"/>
            </a:endParaRPr>
          </a:p>
        </p:txBody>
      </p:sp>
      <p:sp>
        <p:nvSpPr>
          <p:cNvPr id="5" name="4 CuadroTexto"/>
          <p:cNvSpPr txBox="1"/>
          <p:nvPr/>
        </p:nvSpPr>
        <p:spPr>
          <a:xfrm>
            <a:off x="639523" y="2039303"/>
            <a:ext cx="4421403" cy="307777"/>
          </a:xfrm>
          <a:prstGeom prst="rect">
            <a:avLst/>
          </a:prstGeom>
          <a:noFill/>
        </p:spPr>
        <p:txBody>
          <a:bodyPr wrap="none" rtlCol="0">
            <a:spAutoFit/>
          </a:bodyPr>
          <a:lstStyle/>
          <a:p>
            <a:r>
              <a:rPr lang="es-ES" sz="1400" dirty="0">
                <a:solidFill>
                  <a:schemeClr val="tx2"/>
                </a:solidFill>
                <a:latin typeface="Open Sans"/>
              </a:rPr>
              <a:t>Da clic en lo botones para navegar por la información</a:t>
            </a:r>
            <a:endParaRPr lang="es-CO" sz="1400" dirty="0">
              <a:solidFill>
                <a:schemeClr val="tx2"/>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7085" y="6318578"/>
            <a:ext cx="434340" cy="539422"/>
          </a:xfrm>
          <a:prstGeom prst="rect">
            <a:avLst/>
          </a:prstGeom>
        </p:spPr>
      </p:pic>
      <p:grpSp>
        <p:nvGrpSpPr>
          <p:cNvPr id="10" name="9 Grupo"/>
          <p:cNvGrpSpPr/>
          <p:nvPr/>
        </p:nvGrpSpPr>
        <p:grpSpPr>
          <a:xfrm>
            <a:off x="2968508" y="2347080"/>
            <a:ext cx="5540869" cy="3026489"/>
            <a:chOff x="2968508" y="2347080"/>
            <a:chExt cx="5540869" cy="3026489"/>
          </a:xfrm>
        </p:grpSpPr>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253" y="3898368"/>
              <a:ext cx="1225405" cy="1225405"/>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508" y="2443430"/>
              <a:ext cx="2680343" cy="2680343"/>
            </a:xfrm>
            <a:prstGeom prst="rect">
              <a:avLst/>
            </a:prstGeom>
          </p:spPr>
        </p:pic>
        <p:pic>
          <p:nvPicPr>
            <p:cNvPr id="13" name="1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4198" y="2347080"/>
              <a:ext cx="1372637" cy="1372637"/>
            </a:xfrm>
            <a:prstGeom prst="rect">
              <a:avLst/>
            </a:prstGeom>
          </p:spPr>
        </p:pic>
        <p:pic>
          <p:nvPicPr>
            <p:cNvPr id="15" name="1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4378" y="3648570"/>
              <a:ext cx="1724999" cy="1724999"/>
            </a:xfrm>
            <a:prstGeom prst="rect">
              <a:avLst/>
            </a:prstGeom>
          </p:spPr>
        </p:pic>
      </p:grpSp>
    </p:spTree>
    <p:extLst>
      <p:ext uri="{BB962C8B-B14F-4D97-AF65-F5344CB8AC3E}">
        <p14:creationId xmlns:p14="http://schemas.microsoft.com/office/powerpoint/2010/main" val="124341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Tipos de falla</a:t>
            </a:r>
            <a:endParaRPr lang="es-CO" sz="1400" b="1" dirty="0">
              <a:solidFill>
                <a:schemeClr val="tx1">
                  <a:lumMod val="75000"/>
                  <a:lumOff val="25000"/>
                </a:schemeClr>
              </a:solidFill>
              <a:latin typeface="Open Sans"/>
            </a:endParaRPr>
          </a:p>
        </p:txBody>
      </p:sp>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455" y="3839144"/>
            <a:ext cx="434340" cy="539422"/>
          </a:xfrm>
          <a:prstGeom prst="rect">
            <a:avLst/>
          </a:prstGeom>
        </p:spPr>
      </p:pic>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grpSp>
        <p:nvGrpSpPr>
          <p:cNvPr id="26" name="25 Grupo"/>
          <p:cNvGrpSpPr/>
          <p:nvPr/>
        </p:nvGrpSpPr>
        <p:grpSpPr>
          <a:xfrm>
            <a:off x="133349" y="1402729"/>
            <a:ext cx="11911653" cy="300255"/>
            <a:chOff x="133349" y="1402729"/>
            <a:chExt cx="11911653" cy="300255"/>
          </a:xfrm>
        </p:grpSpPr>
        <p:pic>
          <p:nvPicPr>
            <p:cNvPr id="27" name="26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8" name="27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29" name="28 Grupo"/>
          <p:cNvGrpSpPr/>
          <p:nvPr/>
        </p:nvGrpSpPr>
        <p:grpSpPr>
          <a:xfrm>
            <a:off x="106053" y="5839310"/>
            <a:ext cx="11911653" cy="300255"/>
            <a:chOff x="133349" y="1402729"/>
            <a:chExt cx="11911653" cy="300255"/>
          </a:xfrm>
        </p:grpSpPr>
        <p:pic>
          <p:nvPicPr>
            <p:cNvPr id="30" name="29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31" name="30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095" y="5420831"/>
            <a:ext cx="434340" cy="539422"/>
          </a:xfrm>
          <a:prstGeom prst="rect">
            <a:avLst/>
          </a:prstGeom>
        </p:spPr>
      </p:pic>
    </p:spTree>
    <p:extLst>
      <p:ext uri="{BB962C8B-B14F-4D97-AF65-F5344CB8AC3E}">
        <p14:creationId xmlns:p14="http://schemas.microsoft.com/office/powerpoint/2010/main" val="32811629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39523" y="1969149"/>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830997"/>
          </a:xfrm>
          <a:prstGeom prst="rect">
            <a:avLst/>
          </a:prstGeom>
        </p:spPr>
        <p:txBody>
          <a:bodyPr wrap="square">
            <a:spAutoFit/>
          </a:bodyPr>
          <a:lstStyle/>
          <a:p>
            <a:r>
              <a:rPr lang="es-CO" sz="1600" b="1" dirty="0">
                <a:solidFill>
                  <a:srgbClr val="2C538E"/>
                </a:solidFill>
                <a:latin typeface="Open Sans"/>
              </a:rPr>
              <a:t>Recursos de software utilizados para la captura y simulación de circuitos electrónicos digitales e interpretación de resultados.</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35060" y="1941859"/>
            <a:ext cx="10645978" cy="738664"/>
          </a:xfrm>
          <a:prstGeom prst="rect">
            <a:avLst/>
          </a:prstGeom>
          <a:noFill/>
          <a:ln>
            <a:noFill/>
          </a:ln>
          <a:effectLst/>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Esta lección explica qué es un software y cómo se utiliza en el ámbito de la electrónica, también se nombra algunos tipos de software para la electrónica con sus características y funciones.</a:t>
            </a:r>
          </a:p>
        </p:txBody>
      </p:sp>
      <p:sp>
        <p:nvSpPr>
          <p:cNvPr id="6" name="5 CuadroTexto"/>
          <p:cNvSpPr txBox="1"/>
          <p:nvPr/>
        </p:nvSpPr>
        <p:spPr>
          <a:xfrm>
            <a:off x="968991" y="2874726"/>
            <a:ext cx="5527344" cy="2246769"/>
          </a:xfrm>
          <a:prstGeom prst="rect">
            <a:avLst/>
          </a:prstGeom>
          <a:noFill/>
        </p:spPr>
        <p:txBody>
          <a:bodyPr wrap="square" rtlCol="0">
            <a:spAutoFit/>
          </a:bodyPr>
          <a:lstStyle/>
          <a:p>
            <a:pPr algn="just"/>
            <a:r>
              <a:rPr lang="es-CO" sz="1400" dirty="0">
                <a:latin typeface="Open Sans"/>
              </a:rPr>
              <a:t>C</a:t>
            </a:r>
            <a:r>
              <a:rPr lang="es-CO" sz="1400" dirty="0">
                <a:solidFill>
                  <a:schemeClr val="tx1">
                    <a:lumMod val="75000"/>
                    <a:lumOff val="25000"/>
                  </a:schemeClr>
                </a:solidFill>
                <a:latin typeface="Open Sans"/>
              </a:rPr>
              <a:t>on el pasar del tiempo la tecnología ha avanzado mucho y han surgido nuevas herramientas para el estudio de circuitos de manera virtual. Este tipo de instrumentos son muy útiles al momento de observar un diseño de circuito, ya que permite ver con claridad el funcionamiento del circuito y poder experimentar sin correr riesgos.</a:t>
            </a:r>
          </a:p>
          <a:p>
            <a:pPr algn="just"/>
            <a:r>
              <a:rPr lang="es-CO" sz="1400" dirty="0">
                <a:solidFill>
                  <a:schemeClr val="tx1">
                    <a:lumMod val="75000"/>
                    <a:lumOff val="25000"/>
                  </a:schemeClr>
                </a:solidFill>
                <a:latin typeface="Open Sans"/>
              </a:rPr>
              <a:t>Un software es el soporte lógico de un sistema que se encarga de comprender los componentes lógicos necesarios para la realización de una tarea en específico.</a:t>
            </a:r>
          </a:p>
          <a:p>
            <a:pPr algn="just"/>
            <a:r>
              <a:rPr lang="es-CO" sz="1400" dirty="0">
                <a:solidFill>
                  <a:schemeClr val="tx1">
                    <a:lumMod val="75000"/>
                    <a:lumOff val="25000"/>
                  </a:schemeClr>
                </a:solidFill>
                <a:latin typeface="Open Sans"/>
              </a:rPr>
              <a:t>En el mercado existen muchos tipos de software especializados, en este campo de la electrónica, estos son algunos del mercado: </a:t>
            </a:r>
          </a:p>
        </p:txBody>
      </p:sp>
      <p:pic>
        <p:nvPicPr>
          <p:cNvPr id="9" name="8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5083" y="1757821"/>
            <a:ext cx="4802815" cy="4480581"/>
          </a:xfrm>
          <a:prstGeom prst="rect">
            <a:avLst/>
          </a:prstGeom>
        </p:spPr>
      </p:pic>
      <p:sp>
        <p:nvSpPr>
          <p:cNvPr id="10" name="9 Elipse"/>
          <p:cNvSpPr/>
          <p:nvPr/>
        </p:nvSpPr>
        <p:spPr>
          <a:xfrm>
            <a:off x="5906657" y="5671706"/>
            <a:ext cx="177421" cy="1764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Elipse"/>
          <p:cNvSpPr/>
          <p:nvPr/>
        </p:nvSpPr>
        <p:spPr>
          <a:xfrm>
            <a:off x="6181889" y="5687626"/>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Elipse"/>
          <p:cNvSpPr/>
          <p:nvPr/>
        </p:nvSpPr>
        <p:spPr>
          <a:xfrm>
            <a:off x="6457121" y="5676250"/>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4896715" y="5585817"/>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1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492" y="5775826"/>
            <a:ext cx="434340" cy="539422"/>
          </a:xfrm>
          <a:prstGeom prst="rect">
            <a:avLst/>
          </a:prstGeom>
        </p:spPr>
      </p:pic>
    </p:spTree>
    <p:extLst>
      <p:ext uri="{BB962C8B-B14F-4D97-AF65-F5344CB8AC3E}">
        <p14:creationId xmlns:p14="http://schemas.microsoft.com/office/powerpoint/2010/main" val="25432585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39523" y="1969149"/>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830997"/>
          </a:xfrm>
          <a:prstGeom prst="rect">
            <a:avLst/>
          </a:prstGeom>
        </p:spPr>
        <p:txBody>
          <a:bodyPr wrap="square">
            <a:spAutoFit/>
          </a:bodyPr>
          <a:lstStyle/>
          <a:p>
            <a:r>
              <a:rPr lang="es-CO" sz="1600" b="1" dirty="0">
                <a:solidFill>
                  <a:srgbClr val="2C538E"/>
                </a:solidFill>
                <a:latin typeface="Open Sans"/>
              </a:rPr>
              <a:t>Recursos de software utilizados para la captura y simulación de circuitos electrónicos digitales e interpretación de resultados.</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35060" y="1941859"/>
            <a:ext cx="10645978" cy="738664"/>
          </a:xfrm>
          <a:prstGeom prst="rect">
            <a:avLst/>
          </a:prstGeom>
          <a:noFill/>
          <a:ln>
            <a:noFill/>
          </a:ln>
          <a:effectLst/>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Esta lección explica qué es un software y cómo se utiliza en el ámbito de la electrónica, también se nombra algunos tipos de software para la electrónica con sus características y funciones.</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0978" y="5676250"/>
            <a:ext cx="434340" cy="539422"/>
          </a:xfrm>
          <a:prstGeom prst="rect">
            <a:avLst/>
          </a:prstGeom>
        </p:spPr>
      </p:pic>
      <p:sp>
        <p:nvSpPr>
          <p:cNvPr id="3" name="2 Rectángulo redondeado"/>
          <p:cNvSpPr/>
          <p:nvPr/>
        </p:nvSpPr>
        <p:spPr>
          <a:xfrm>
            <a:off x="518614" y="3127973"/>
            <a:ext cx="3125338" cy="273426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07763" y="3352115"/>
            <a:ext cx="2770497" cy="2523768"/>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Eagle</a:t>
            </a:r>
          </a:p>
          <a:p>
            <a:pPr algn="just"/>
            <a:r>
              <a:rPr lang="es-CO" sz="1400" dirty="0">
                <a:solidFill>
                  <a:schemeClr val="tx1">
                    <a:lumMod val="75000"/>
                    <a:lumOff val="25000"/>
                  </a:schemeClr>
                </a:solidFill>
                <a:latin typeface="Open Sans"/>
              </a:rPr>
              <a:t>Es un software informático de PCB creado por Rudolf </a:t>
            </a:r>
            <a:r>
              <a:rPr lang="es-CO" sz="1400" dirty="0" err="1">
                <a:solidFill>
                  <a:schemeClr val="tx1">
                    <a:lumMod val="75000"/>
                    <a:lumOff val="25000"/>
                  </a:schemeClr>
                </a:solidFill>
                <a:latin typeface="Open Sans"/>
              </a:rPr>
              <a:t>Hofer</a:t>
            </a:r>
            <a:r>
              <a:rPr lang="es-CO" sz="1400" dirty="0">
                <a:solidFill>
                  <a:schemeClr val="tx1">
                    <a:lumMod val="75000"/>
                    <a:lumOff val="25000"/>
                  </a:schemeClr>
                </a:solidFill>
                <a:latin typeface="Open Sans"/>
              </a:rPr>
              <a:t> y Klaus Peter. Sus funciones y características son: editor de esquemática, anotación de los cambios del esquema y la PCB, jerarquía del esquema y plan de implementación con características avanzadas.</a:t>
            </a:r>
          </a:p>
          <a:p>
            <a:endParaRPr lang="es-CO" dirty="0"/>
          </a:p>
        </p:txBody>
      </p:sp>
      <p:pic>
        <p:nvPicPr>
          <p:cNvPr id="8" name="7 Imagen"/>
          <p:cNvPicPr>
            <a:picLocks noChangeAspect="1"/>
          </p:cNvPicPr>
          <p:nvPr/>
        </p:nvPicPr>
        <p:blipFill rotWithShape="1">
          <a:blip r:embed="rId3" cstate="print">
            <a:extLst>
              <a:ext uri="{28A0092B-C50C-407E-A947-70E740481C1C}">
                <a14:useLocalDpi xmlns:a14="http://schemas.microsoft.com/office/drawing/2010/main" val="0"/>
              </a:ext>
            </a:extLst>
          </a:blip>
          <a:srcRect l="16466" t="4500" r="16388" b="7954"/>
          <a:stretch/>
        </p:blipFill>
        <p:spPr>
          <a:xfrm>
            <a:off x="1647893" y="2748754"/>
            <a:ext cx="767762" cy="750383"/>
          </a:xfrm>
          <a:prstGeom prst="ellipse">
            <a:avLst/>
          </a:prstGeom>
          <a:effectLst>
            <a:outerShdw blurRad="50800" dist="38100" dir="2700000" algn="tl" rotWithShape="0">
              <a:prstClr val="black">
                <a:alpha val="40000"/>
              </a:prstClr>
            </a:outerShdw>
          </a:effectLst>
        </p:spPr>
      </p:pic>
      <p:sp>
        <p:nvSpPr>
          <p:cNvPr id="12" name="11 Rectángulo redondeado"/>
          <p:cNvSpPr/>
          <p:nvPr/>
        </p:nvSpPr>
        <p:spPr>
          <a:xfrm>
            <a:off x="3808081" y="3155269"/>
            <a:ext cx="4940134" cy="273426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3985501" y="3339876"/>
            <a:ext cx="4476111" cy="2523768"/>
          </a:xfrm>
          <a:prstGeom prst="rect">
            <a:avLst/>
          </a:prstGeom>
          <a:noFill/>
        </p:spPr>
        <p:txBody>
          <a:bodyPr wrap="square" rtlCol="0">
            <a:spAutoFit/>
          </a:bodyPr>
          <a:lstStyle/>
          <a:p>
            <a:pPr algn="just"/>
            <a:r>
              <a:rPr lang="es-CO" sz="1400" b="1" dirty="0" err="1">
                <a:solidFill>
                  <a:schemeClr val="tx1">
                    <a:lumMod val="75000"/>
                    <a:lumOff val="25000"/>
                  </a:schemeClr>
                </a:solidFill>
                <a:latin typeface="Open Sans"/>
              </a:rPr>
              <a:t>Altium</a:t>
            </a:r>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Su primer nombre fue </a:t>
            </a:r>
            <a:r>
              <a:rPr lang="es-CO" sz="1400" dirty="0" err="1">
                <a:solidFill>
                  <a:schemeClr val="tx1">
                    <a:lumMod val="75000"/>
                    <a:lumOff val="25000"/>
                  </a:schemeClr>
                </a:solidFill>
                <a:latin typeface="Open Sans"/>
              </a:rPr>
              <a:t>Protel</a:t>
            </a:r>
            <a:r>
              <a:rPr lang="es-CO" sz="1400" dirty="0">
                <a:solidFill>
                  <a:schemeClr val="tx1">
                    <a:lumMod val="75000"/>
                    <a:lumOff val="25000"/>
                  </a:schemeClr>
                </a:solidFill>
                <a:latin typeface="Open Sans"/>
              </a:rPr>
              <a:t> </a:t>
            </a:r>
            <a:r>
              <a:rPr lang="es-CO" sz="1400" dirty="0" err="1">
                <a:solidFill>
                  <a:schemeClr val="tx1">
                    <a:lumMod val="75000"/>
                    <a:lumOff val="25000"/>
                  </a:schemeClr>
                </a:solidFill>
                <a:latin typeface="Open Sans"/>
              </a:rPr>
              <a:t>Systems</a:t>
            </a:r>
            <a:r>
              <a:rPr lang="es-CO" sz="1400" dirty="0">
                <a:solidFill>
                  <a:schemeClr val="tx1">
                    <a:lumMod val="75000"/>
                    <a:lumOff val="25000"/>
                  </a:schemeClr>
                </a:solidFill>
                <a:latin typeface="Open Sans"/>
              </a:rPr>
              <a:t>, salió en 1985 y en 2001 cambio su nombre a </a:t>
            </a:r>
            <a:r>
              <a:rPr lang="es-CO" sz="1400" dirty="0" err="1">
                <a:solidFill>
                  <a:schemeClr val="tx1">
                    <a:lumMod val="75000"/>
                    <a:lumOff val="25000"/>
                  </a:schemeClr>
                </a:solidFill>
                <a:latin typeface="Open Sans"/>
              </a:rPr>
              <a:t>Altium</a:t>
            </a:r>
            <a:r>
              <a:rPr lang="es-CO" sz="1400" dirty="0">
                <a:solidFill>
                  <a:schemeClr val="tx1">
                    <a:lumMod val="75000"/>
                    <a:lumOff val="25000"/>
                  </a:schemeClr>
                </a:solidFill>
                <a:latin typeface="Open Sans"/>
              </a:rPr>
              <a:t>, pertenece a una empresa estadunidense líder en creación de este tipo de software. Sus funciones y características son: entorno de diseño con esquemas, colocación e instrumentación, fácil conversión de información gracias a sus herramientas, diseño 3D, diseños de circuitos impresos, diseño de esquemas y salida de archivos de fabricación.</a:t>
            </a:r>
          </a:p>
          <a:p>
            <a:endParaRPr lang="es-CO" dirty="0"/>
          </a:p>
        </p:txBody>
      </p:sp>
      <p:sp>
        <p:nvSpPr>
          <p:cNvPr id="15" name="14 Elipse"/>
          <p:cNvSpPr/>
          <p:nvPr/>
        </p:nvSpPr>
        <p:spPr>
          <a:xfrm>
            <a:off x="5906657" y="5671706"/>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6181889" y="5687626"/>
            <a:ext cx="177421" cy="1764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6457121" y="5676250"/>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4896715" y="5585817"/>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1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373" y="6167470"/>
            <a:ext cx="434340" cy="539422"/>
          </a:xfrm>
          <a:prstGeom prst="rect">
            <a:avLst/>
          </a:prstGeom>
        </p:spPr>
      </p:pic>
      <p:pic>
        <p:nvPicPr>
          <p:cNvPr id="10" name="9 Imagen"/>
          <p:cNvPicPr>
            <a:picLocks noChangeAspect="1"/>
          </p:cNvPicPr>
          <p:nvPr/>
        </p:nvPicPr>
        <p:blipFill rotWithShape="1">
          <a:blip r:embed="rId4" cstate="print">
            <a:extLst>
              <a:ext uri="{28A0092B-C50C-407E-A947-70E740481C1C}">
                <a14:useLocalDpi xmlns:a14="http://schemas.microsoft.com/office/drawing/2010/main" val="0"/>
              </a:ext>
            </a:extLst>
          </a:blip>
          <a:srcRect l="15410" r="22280" b="30023"/>
          <a:stretch/>
        </p:blipFill>
        <p:spPr>
          <a:xfrm>
            <a:off x="5770779" y="2801247"/>
            <a:ext cx="766800" cy="708043"/>
          </a:xfrm>
          <a:prstGeom prst="ellipse">
            <a:avLst/>
          </a:prstGeom>
          <a:effectLst>
            <a:outerShdw blurRad="50800" dist="38100" dir="2700000" algn="tl" rotWithShape="0">
              <a:prstClr val="black">
                <a:alpha val="40000"/>
              </a:prstClr>
            </a:outerShdw>
          </a:effectLst>
        </p:spPr>
      </p:pic>
      <p:sp>
        <p:nvSpPr>
          <p:cNvPr id="20" name="19 Rectángulo redondeado"/>
          <p:cNvSpPr/>
          <p:nvPr/>
        </p:nvSpPr>
        <p:spPr>
          <a:xfrm>
            <a:off x="8871044" y="3141621"/>
            <a:ext cx="2906974" cy="273426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060193" y="3256579"/>
            <a:ext cx="2608643" cy="2954655"/>
          </a:xfrm>
          <a:prstGeom prst="rect">
            <a:avLst/>
          </a:prstGeom>
          <a:noFill/>
        </p:spPr>
        <p:txBody>
          <a:bodyPr wrap="square" rtlCol="0">
            <a:spAutoFit/>
          </a:bodyPr>
          <a:lstStyle/>
          <a:p>
            <a:pPr algn="just"/>
            <a:r>
              <a:rPr lang="es-CO" sz="1400" b="1" dirty="0" err="1">
                <a:solidFill>
                  <a:schemeClr val="tx1">
                    <a:lumMod val="75000"/>
                    <a:lumOff val="25000"/>
                  </a:schemeClr>
                </a:solidFill>
                <a:latin typeface="Open Sans"/>
              </a:rPr>
              <a:t>Proteus</a:t>
            </a:r>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Fue desarrollado por </a:t>
            </a:r>
            <a:r>
              <a:rPr lang="es-CO" sz="1400" dirty="0" err="1">
                <a:solidFill>
                  <a:schemeClr val="tx1">
                    <a:lumMod val="75000"/>
                    <a:lumOff val="25000"/>
                  </a:schemeClr>
                </a:solidFill>
                <a:latin typeface="Open Sans"/>
              </a:rPr>
              <a:t>Ladcenter</a:t>
            </a:r>
            <a:r>
              <a:rPr lang="es-CO" sz="1400" dirty="0">
                <a:solidFill>
                  <a:schemeClr val="tx1">
                    <a:lumMod val="75000"/>
                    <a:lumOff val="25000"/>
                  </a:schemeClr>
                </a:solidFill>
                <a:latin typeface="Open Sans"/>
              </a:rPr>
              <a:t> </a:t>
            </a:r>
            <a:r>
              <a:rPr lang="es-CO" sz="1400" dirty="0" err="1">
                <a:solidFill>
                  <a:schemeClr val="tx1">
                    <a:lumMod val="75000"/>
                    <a:lumOff val="25000"/>
                  </a:schemeClr>
                </a:solidFill>
                <a:latin typeface="Open Sans"/>
              </a:rPr>
              <a:t>Electronics</a:t>
            </a:r>
            <a:r>
              <a:rPr lang="es-CO" sz="1400" dirty="0">
                <a:solidFill>
                  <a:schemeClr val="tx1">
                    <a:lumMod val="75000"/>
                    <a:lumOff val="25000"/>
                  </a:schemeClr>
                </a:solidFill>
                <a:latin typeface="Open Sans"/>
              </a:rPr>
              <a:t> </a:t>
            </a:r>
            <a:r>
              <a:rPr lang="es-CO" sz="1400" dirty="0" err="1">
                <a:solidFill>
                  <a:schemeClr val="tx1">
                    <a:lumMod val="75000"/>
                    <a:lumOff val="25000"/>
                  </a:schemeClr>
                </a:solidFill>
                <a:latin typeface="Open Sans"/>
              </a:rPr>
              <a:t>Ltd</a:t>
            </a:r>
            <a:r>
              <a:rPr lang="es-CO" sz="1400" dirty="0">
                <a:solidFill>
                  <a:schemeClr val="tx1">
                    <a:lumMod val="75000"/>
                    <a:lumOff val="25000"/>
                  </a:schemeClr>
                </a:solidFill>
                <a:latin typeface="Open Sans"/>
              </a:rPr>
              <a:t>, este software se vende en más de 55 países, sus funciones y características son: creación de esquemas y simulación eléctrica y solución de enrutamiento de circuitos impresos con colocación automática de los componentes.</a:t>
            </a:r>
          </a:p>
          <a:p>
            <a:endParaRPr lang="es-CO" dirty="0"/>
          </a:p>
        </p:txBody>
      </p:sp>
      <p:pic>
        <p:nvPicPr>
          <p:cNvPr id="11" name="10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210" y="2864717"/>
            <a:ext cx="766800" cy="5698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626124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39523" y="1969149"/>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823909"/>
            <a:ext cx="11778018" cy="414891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830997"/>
          </a:xfrm>
          <a:prstGeom prst="rect">
            <a:avLst/>
          </a:prstGeom>
        </p:spPr>
        <p:txBody>
          <a:bodyPr wrap="square">
            <a:spAutoFit/>
          </a:bodyPr>
          <a:lstStyle/>
          <a:p>
            <a:r>
              <a:rPr lang="es-CO" sz="1600" b="1" dirty="0">
                <a:solidFill>
                  <a:srgbClr val="2C538E"/>
                </a:solidFill>
                <a:latin typeface="Open Sans"/>
              </a:rPr>
              <a:t>Recursos de software utilizados para la captura y simulación de circuitos electrónicos digitales e interpretación de resultados.</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35060" y="1941859"/>
            <a:ext cx="10645978" cy="738664"/>
          </a:xfrm>
          <a:prstGeom prst="rect">
            <a:avLst/>
          </a:prstGeom>
          <a:noFill/>
          <a:ln>
            <a:noFill/>
          </a:ln>
          <a:effectLst/>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Esta lección explica qué es un software y cómo se utiliza en el ámbito de la electrónica, también se nombra algunos tipos de software para la electrónica con sus características y funciones.</a:t>
            </a: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5841" y="5739705"/>
            <a:ext cx="434340" cy="539422"/>
          </a:xfrm>
          <a:prstGeom prst="rect">
            <a:avLst/>
          </a:prstGeom>
        </p:spPr>
      </p:pic>
      <p:sp>
        <p:nvSpPr>
          <p:cNvPr id="3" name="2 Rectángulo redondeado"/>
          <p:cNvSpPr/>
          <p:nvPr/>
        </p:nvSpPr>
        <p:spPr>
          <a:xfrm>
            <a:off x="518614" y="3127973"/>
            <a:ext cx="3848670" cy="273426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07763" y="3352115"/>
            <a:ext cx="3468452" cy="2523768"/>
          </a:xfrm>
          <a:prstGeom prst="rect">
            <a:avLst/>
          </a:prstGeom>
          <a:noFill/>
        </p:spPr>
        <p:txBody>
          <a:bodyPr wrap="square" rtlCol="0">
            <a:spAutoFit/>
          </a:bodyPr>
          <a:lstStyle/>
          <a:p>
            <a:pPr algn="just"/>
            <a:r>
              <a:rPr lang="es-CO" sz="1400" b="1" dirty="0" err="1">
                <a:solidFill>
                  <a:schemeClr val="tx1">
                    <a:lumMod val="75000"/>
                    <a:lumOff val="25000"/>
                  </a:schemeClr>
                </a:solidFill>
                <a:latin typeface="Open Sans"/>
              </a:rPr>
              <a:t>KiCad</a:t>
            </a:r>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La característica de este software es que tiene el código abierto para el diseño de PCB y su desarrollador fue Jean-Pierre Charras, sus funciones y características son: gestor de proyectos, editor de esquemas eléctricos, editor de circuitos impresos, utilidad para seleccionar las huellas físicas en los componentes de los esquemas físicos.</a:t>
            </a:r>
          </a:p>
          <a:p>
            <a:endParaRPr lang="es-CO" dirty="0"/>
          </a:p>
        </p:txBody>
      </p:sp>
      <p:sp>
        <p:nvSpPr>
          <p:cNvPr id="12" name="11 Rectángulo redondeado"/>
          <p:cNvSpPr/>
          <p:nvPr/>
        </p:nvSpPr>
        <p:spPr>
          <a:xfrm>
            <a:off x="4763069" y="3129764"/>
            <a:ext cx="6811608" cy="273426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4896715" y="3244393"/>
            <a:ext cx="6484324" cy="2739211"/>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Velocidad </a:t>
            </a:r>
            <a:r>
              <a:rPr lang="es-CO" sz="1400" b="1" dirty="0" err="1">
                <a:solidFill>
                  <a:schemeClr val="tx1">
                    <a:lumMod val="75000"/>
                    <a:lumOff val="25000"/>
                  </a:schemeClr>
                </a:solidFill>
                <a:latin typeface="Open Sans"/>
              </a:rPr>
              <a:t>OrCAD</a:t>
            </a:r>
            <a:r>
              <a:rPr lang="es-CO" sz="1400" b="1" dirty="0">
                <a:solidFill>
                  <a:schemeClr val="tx1">
                    <a:lumMod val="75000"/>
                    <a:lumOff val="25000"/>
                  </a:schemeClr>
                </a:solidFill>
                <a:latin typeface="Open Sans"/>
              </a:rPr>
              <a:t> PCB </a:t>
            </a:r>
            <a:r>
              <a:rPr lang="es-CO" sz="1400" b="1" dirty="0" err="1">
                <a:solidFill>
                  <a:schemeClr val="tx1">
                    <a:lumMod val="75000"/>
                    <a:lumOff val="25000"/>
                  </a:schemeClr>
                </a:solidFill>
                <a:latin typeface="Open Sans"/>
              </a:rPr>
              <a:t>Designer</a:t>
            </a:r>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Este software fue creado en 1988 por la empresa CAO electrónico, sus funciones y características son: esquema disposición y enrutamiento, creación y modificación autónoma, soporte automático para el BGA, simulación PS y análisis, mejora del rendimiento y de la fiabilidad, validación automática del circuito, editor de circuitos, entre otras funciones y características. </a:t>
            </a:r>
          </a:p>
          <a:p>
            <a:pPr algn="just"/>
            <a:r>
              <a:rPr lang="es-CO" sz="1400" dirty="0">
                <a:solidFill>
                  <a:schemeClr val="tx1">
                    <a:lumMod val="75000"/>
                    <a:lumOff val="25000"/>
                  </a:schemeClr>
                </a:solidFill>
                <a:latin typeface="Open Sans"/>
              </a:rPr>
              <a:t>En conclusión, este tipo de herramientas son muy útiles hoy en día, porque permiten el estudio de los circuitos de una manera más intuitiva y fácil de entender, cada día la tecnología avanza más y pronto se verán muchas más herramientas como de realidad aumentada para el montaje o diseños de circuitos.</a:t>
            </a:r>
          </a:p>
          <a:p>
            <a:endParaRPr lang="es-CO" dirty="0"/>
          </a:p>
        </p:txBody>
      </p:sp>
      <p:sp>
        <p:nvSpPr>
          <p:cNvPr id="15" name="14 Elipse"/>
          <p:cNvSpPr/>
          <p:nvPr/>
        </p:nvSpPr>
        <p:spPr>
          <a:xfrm>
            <a:off x="5906657" y="5671706"/>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6181889" y="5687626"/>
            <a:ext cx="177421" cy="1764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6457121" y="5676250"/>
            <a:ext cx="177421" cy="1764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4896715" y="5585817"/>
            <a:ext cx="772969" cy="307777"/>
          </a:xfrm>
          <a:prstGeom prst="rect">
            <a:avLst/>
          </a:prstGeom>
          <a:noFill/>
        </p:spPr>
        <p:txBody>
          <a:bodyPr wrap="none" rtlCol="0">
            <a:spAutoFit/>
          </a:bodyPr>
          <a:lstStyle/>
          <a:p>
            <a:r>
              <a:rPr lang="es-ES" sz="1400" dirty="0">
                <a:solidFill>
                  <a:srgbClr val="2C538E"/>
                </a:solidFill>
                <a:latin typeface="Open Sans"/>
              </a:rPr>
              <a:t>Desliza</a:t>
            </a:r>
            <a:endParaRPr lang="es-CO" sz="1400" dirty="0">
              <a:solidFill>
                <a:srgbClr val="2C538E"/>
              </a:solidFill>
              <a:latin typeface="Open Sans"/>
            </a:endParaRPr>
          </a:p>
        </p:txBody>
      </p:sp>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3080" y="2841626"/>
            <a:ext cx="1592239" cy="635963"/>
          </a:xfrm>
          <a:prstGeom prst="rect">
            <a:avLst/>
          </a:prstGeom>
          <a:effectLst>
            <a:outerShdw blurRad="50800" dist="38100" dir="2700000" algn="tl" rotWithShape="0">
              <a:prstClr val="black">
                <a:alpha val="40000"/>
              </a:prstClr>
            </a:outerShdw>
          </a:effectLst>
        </p:spPr>
      </p:pic>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4200" y="2775622"/>
            <a:ext cx="1297498" cy="701967"/>
          </a:xfrm>
          <a:prstGeom prst="rect">
            <a:avLst/>
          </a:prstGeom>
        </p:spPr>
      </p:pic>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4276" y="6266636"/>
            <a:ext cx="434340" cy="539422"/>
          </a:xfrm>
          <a:prstGeom prst="rect">
            <a:avLst/>
          </a:prstGeom>
        </p:spPr>
      </p:pic>
    </p:spTree>
    <p:extLst>
      <p:ext uri="{BB962C8B-B14F-4D97-AF65-F5344CB8AC3E}">
        <p14:creationId xmlns:p14="http://schemas.microsoft.com/office/powerpoint/2010/main" val="11995151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redondeado"/>
          <p:cNvSpPr/>
          <p:nvPr/>
        </p:nvSpPr>
        <p:spPr>
          <a:xfrm>
            <a:off x="4981433" y="2988773"/>
            <a:ext cx="6796585" cy="282323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redondeado"/>
          <p:cNvSpPr/>
          <p:nvPr/>
        </p:nvSpPr>
        <p:spPr>
          <a:xfrm>
            <a:off x="721412" y="3396354"/>
            <a:ext cx="3796000" cy="241565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8" name="7 CuadroTexto"/>
          <p:cNvSpPr txBox="1"/>
          <p:nvPr/>
        </p:nvSpPr>
        <p:spPr>
          <a:xfrm>
            <a:off x="830595" y="3856528"/>
            <a:ext cx="3577633"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Hoy en día la normatividad es algo muy común e importante en el campo de la electrónica, ya que esta tiene como fin preservar la integridad de la persona que esté haciendo algún manejo de un sistema o componente electrónico.</a:t>
            </a:r>
          </a:p>
          <a:p>
            <a:endParaRPr lang="es-CO" dirty="0"/>
          </a:p>
        </p:txBody>
      </p:sp>
      <p:pic>
        <p:nvPicPr>
          <p:cNvPr id="10" name="9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36368" t="64134" r="38526" b="10641"/>
          <a:stretch/>
        </p:blipFill>
        <p:spPr>
          <a:xfrm>
            <a:off x="2242099" y="2674726"/>
            <a:ext cx="1234032" cy="1239881"/>
          </a:xfrm>
          <a:prstGeom prst="rect">
            <a:avLst/>
          </a:prstGeom>
          <a:ln>
            <a:noFill/>
          </a:ln>
          <a:effectLst>
            <a:innerShdw blurRad="63500" dist="50800" dir="18900000">
              <a:prstClr val="black">
                <a:alpha val="50000"/>
              </a:prstClr>
            </a:innerShdw>
          </a:effectLst>
        </p:spPr>
      </p:pic>
      <p:sp>
        <p:nvSpPr>
          <p:cNvPr id="19" name="18 Rectángulo redondeado"/>
          <p:cNvSpPr/>
          <p:nvPr/>
        </p:nvSpPr>
        <p:spPr>
          <a:xfrm>
            <a:off x="6834407" y="2737258"/>
            <a:ext cx="3051832" cy="50302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6970883" y="2742144"/>
            <a:ext cx="2806172"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Normalización para el manejo de un instrumento electrónico </a:t>
            </a:r>
          </a:p>
          <a:p>
            <a:endParaRPr lang="es-CO" dirty="0"/>
          </a:p>
        </p:txBody>
      </p:sp>
      <p:sp>
        <p:nvSpPr>
          <p:cNvPr id="22" name="21 CuadroTexto"/>
          <p:cNvSpPr txBox="1"/>
          <p:nvPr/>
        </p:nvSpPr>
        <p:spPr>
          <a:xfrm>
            <a:off x="5172501" y="3348164"/>
            <a:ext cx="6482687" cy="2092881"/>
          </a:xfrm>
          <a:prstGeom prst="rect">
            <a:avLst/>
          </a:prstGeom>
          <a:noFill/>
        </p:spPr>
        <p:txBody>
          <a:bodyPr wrap="square" rtlCol="0">
            <a:spAutoFit/>
          </a:bodyPr>
          <a:lstStyle/>
          <a:p>
            <a:pPr algn="just"/>
            <a:r>
              <a:rPr lang="es-CO" sz="1400" dirty="0">
                <a:solidFill>
                  <a:schemeClr val="bg1"/>
                </a:solidFill>
                <a:latin typeface="Open Sans"/>
              </a:rPr>
              <a:t>Dependemos mucho de la electricidad hoy en día, para el manejo de estos sistemas es importante hacerlo con responsabilidad y prudencia. A continuación se enuncian algunas normas que se deben tener en cuenta a la hora de manipular artefactos electrónico según el decreto 614/2001, de 8 de junio, sobre disposiciones mínimas para la protección de la salud y seguridad de los trabajadores frente al riesgo eléctrico</a:t>
            </a:r>
          </a:p>
          <a:p>
            <a:pPr algn="just"/>
            <a:endParaRPr lang="es-CO" sz="1400" dirty="0">
              <a:solidFill>
                <a:schemeClr val="bg1"/>
              </a:solidFill>
              <a:latin typeface="Open Sans"/>
            </a:endParaRPr>
          </a:p>
          <a:p>
            <a:pPr algn="just"/>
            <a:r>
              <a:rPr lang="es-CO" sz="1400" dirty="0">
                <a:solidFill>
                  <a:schemeClr val="bg1"/>
                </a:solidFill>
                <a:latin typeface="Open Sans"/>
              </a:rPr>
              <a:t>Da clic en lo bonotes para ver la información: </a:t>
            </a:r>
          </a:p>
          <a:p>
            <a:endParaRPr lang="es-CO" dirty="0"/>
          </a:p>
        </p:txBody>
      </p:sp>
      <p:sp>
        <p:nvSpPr>
          <p:cNvPr id="3" name="2 Rectángulo redondeado"/>
          <p:cNvSpPr/>
          <p:nvPr/>
        </p:nvSpPr>
        <p:spPr>
          <a:xfrm>
            <a:off x="697088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15" name="14 Rectángulo redondeado"/>
          <p:cNvSpPr/>
          <p:nvPr/>
        </p:nvSpPr>
        <p:spPr>
          <a:xfrm>
            <a:off x="7721511"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16" name="15 Rectángulo redondeado"/>
          <p:cNvSpPr/>
          <p:nvPr/>
        </p:nvSpPr>
        <p:spPr>
          <a:xfrm>
            <a:off x="847753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sp>
        <p:nvSpPr>
          <p:cNvPr id="17" name="16 Rectángulo redondeado"/>
          <p:cNvSpPr/>
          <p:nvPr/>
        </p:nvSpPr>
        <p:spPr>
          <a:xfrm>
            <a:off x="9228025"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4</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820" y="5476647"/>
            <a:ext cx="434340" cy="539422"/>
          </a:xfrm>
          <a:prstGeom prst="rect">
            <a:avLst/>
          </a:prstGeom>
        </p:spPr>
      </p:pic>
    </p:spTree>
    <p:extLst>
      <p:ext uri="{BB962C8B-B14F-4D97-AF65-F5344CB8AC3E}">
        <p14:creationId xmlns:p14="http://schemas.microsoft.com/office/powerpoint/2010/main" val="36617715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405494" y="3080038"/>
            <a:ext cx="10096094" cy="9001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5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7961" t="61158" r="66403" b="10917"/>
          <a:stretch/>
        </p:blipFill>
        <p:spPr>
          <a:xfrm>
            <a:off x="788094" y="2712113"/>
            <a:ext cx="1234800" cy="1345051"/>
          </a:xfrm>
          <a:prstGeom prst="rect">
            <a:avLst/>
          </a:prstGeom>
          <a:effectLst>
            <a:innerShdw blurRad="63500" dist="50800" dir="18900000">
              <a:prstClr val="black">
                <a:alpha val="50000"/>
              </a:prstClr>
            </a:innerShdw>
          </a:effectLst>
        </p:spPr>
      </p:pic>
      <p:sp>
        <p:nvSpPr>
          <p:cNvPr id="9" name="8 CuadroTexto"/>
          <p:cNvSpPr txBox="1"/>
          <p:nvPr/>
        </p:nvSpPr>
        <p:spPr>
          <a:xfrm>
            <a:off x="2129051" y="3179978"/>
            <a:ext cx="8855843" cy="800219"/>
          </a:xfrm>
          <a:prstGeom prst="rect">
            <a:avLst/>
          </a:prstGeom>
          <a:noFill/>
        </p:spPr>
        <p:txBody>
          <a:bodyPr wrap="square" rtlCol="0">
            <a:spAutoFit/>
          </a:bodyPr>
          <a:lstStyle/>
          <a:p>
            <a:pPr lvl="0"/>
            <a:r>
              <a:rPr lang="es-CO" sz="1400" b="1" dirty="0">
                <a:solidFill>
                  <a:schemeClr val="tx1">
                    <a:lumMod val="75000"/>
                    <a:lumOff val="25000"/>
                  </a:schemeClr>
                </a:solidFill>
                <a:latin typeface="Open Sans"/>
              </a:rPr>
              <a:t>1</a:t>
            </a:r>
            <a:r>
              <a:rPr lang="es-CO" sz="1400" dirty="0">
                <a:solidFill>
                  <a:schemeClr val="tx1">
                    <a:lumMod val="75000"/>
                    <a:lumOff val="25000"/>
                  </a:schemeClr>
                </a:solidFill>
                <a:latin typeface="Open Sans"/>
              </a:rPr>
              <a:t>. El usuario deberá adoptar las medidas necesarias para la utilización de la energía eléctrica en el lugar de trabajo donde está desempeñando su labor (presidencia, 2001). </a:t>
            </a:r>
          </a:p>
          <a:p>
            <a:endParaRPr lang="es-CO" dirty="0"/>
          </a:p>
        </p:txBody>
      </p:sp>
      <p:sp>
        <p:nvSpPr>
          <p:cNvPr id="12" name="11 CuadroTexto"/>
          <p:cNvSpPr txBox="1"/>
          <p:nvPr/>
        </p:nvSpPr>
        <p:spPr>
          <a:xfrm>
            <a:off x="4693063" y="2713631"/>
            <a:ext cx="243207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Obligación del empresario</a:t>
            </a:r>
          </a:p>
          <a:p>
            <a:endParaRPr lang="es-CO" dirty="0"/>
          </a:p>
        </p:txBody>
      </p:sp>
      <p:sp>
        <p:nvSpPr>
          <p:cNvPr id="23" name="22 Rectángulo redondeado"/>
          <p:cNvSpPr/>
          <p:nvPr/>
        </p:nvSpPr>
        <p:spPr>
          <a:xfrm>
            <a:off x="1405494" y="4224610"/>
            <a:ext cx="10096094" cy="9001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12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63810" t="37977" r="9410" b="38925"/>
          <a:stretch/>
        </p:blipFill>
        <p:spPr>
          <a:xfrm>
            <a:off x="639523" y="4007493"/>
            <a:ext cx="1357200" cy="1170618"/>
          </a:xfrm>
          <a:prstGeom prst="rect">
            <a:avLst/>
          </a:prstGeom>
          <a:effectLst>
            <a:innerShdw blurRad="63500" dist="50800" dir="18900000">
              <a:prstClr val="black">
                <a:alpha val="50000"/>
              </a:prstClr>
            </a:innerShdw>
          </a:effectLst>
        </p:spPr>
      </p:pic>
      <p:sp>
        <p:nvSpPr>
          <p:cNvPr id="24" name="23 CuadroTexto"/>
          <p:cNvSpPr txBox="1"/>
          <p:nvPr/>
        </p:nvSpPr>
        <p:spPr>
          <a:xfrm>
            <a:off x="2160499" y="4251906"/>
            <a:ext cx="8988171" cy="1015663"/>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a:rPr>
              <a:t>2</a:t>
            </a:r>
            <a:r>
              <a:rPr lang="es-CO" sz="1400" dirty="0">
                <a:solidFill>
                  <a:schemeClr val="tx1">
                    <a:lumMod val="75000"/>
                    <a:lumOff val="25000"/>
                  </a:schemeClr>
                </a:solidFill>
                <a:latin typeface="Open Sans"/>
              </a:rPr>
              <a:t>. Para prevenir riesgos eléctricos, el empresario debe de estar en un lugar óptimo con las condiciones adecuadas para el trabajo que se está desempeñando, el establecimiento debe tener las características necesarias para brindar seguridad al trabajador. </a:t>
            </a:r>
          </a:p>
          <a:p>
            <a:pPr algn="just"/>
            <a:endParaRPr lang="es-CO" dirty="0"/>
          </a:p>
        </p:txBody>
      </p:sp>
      <p:sp>
        <p:nvSpPr>
          <p:cNvPr id="25" name="24 Rectángulo redondeado"/>
          <p:cNvSpPr/>
          <p:nvPr/>
        </p:nvSpPr>
        <p:spPr>
          <a:xfrm>
            <a:off x="1023582" y="5418161"/>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2894" y="5571531"/>
            <a:ext cx="434340" cy="539422"/>
          </a:xfrm>
          <a:prstGeom prst="rect">
            <a:avLst/>
          </a:prstGeom>
        </p:spPr>
      </p:pic>
    </p:spTree>
    <p:extLst>
      <p:ext uri="{BB962C8B-B14F-4D97-AF65-F5344CB8AC3E}">
        <p14:creationId xmlns:p14="http://schemas.microsoft.com/office/powerpoint/2010/main" val="26713520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redondeado"/>
          <p:cNvSpPr/>
          <p:nvPr/>
        </p:nvSpPr>
        <p:spPr>
          <a:xfrm>
            <a:off x="4981433" y="2988773"/>
            <a:ext cx="6796585" cy="282323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redondeado"/>
          <p:cNvSpPr/>
          <p:nvPr/>
        </p:nvSpPr>
        <p:spPr>
          <a:xfrm>
            <a:off x="721412" y="3396354"/>
            <a:ext cx="3796000" cy="241565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8" name="7 CuadroTexto"/>
          <p:cNvSpPr txBox="1"/>
          <p:nvPr/>
        </p:nvSpPr>
        <p:spPr>
          <a:xfrm>
            <a:off x="830595" y="3856528"/>
            <a:ext cx="3577633"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Hoy en día la normatividad es algo muy común e importante en el campo de la electrónica, ya que esta tiene como fin preservar la integridad de la persona que esté haciendo algún manejo de un sistema o componente electrónico.</a:t>
            </a:r>
          </a:p>
          <a:p>
            <a:endParaRPr lang="es-CO" dirty="0"/>
          </a:p>
        </p:txBody>
      </p:sp>
      <p:pic>
        <p:nvPicPr>
          <p:cNvPr id="10" name="9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36368" t="64134" r="38526" b="10641"/>
          <a:stretch/>
        </p:blipFill>
        <p:spPr>
          <a:xfrm>
            <a:off x="2242099" y="2674726"/>
            <a:ext cx="1234032" cy="1239881"/>
          </a:xfrm>
          <a:prstGeom prst="rect">
            <a:avLst/>
          </a:prstGeom>
          <a:ln>
            <a:noFill/>
          </a:ln>
          <a:effectLst>
            <a:innerShdw blurRad="63500" dist="50800" dir="18900000">
              <a:prstClr val="black">
                <a:alpha val="50000"/>
              </a:prstClr>
            </a:innerShdw>
          </a:effectLst>
        </p:spPr>
      </p:pic>
      <p:sp>
        <p:nvSpPr>
          <p:cNvPr id="19" name="18 Rectángulo redondeado"/>
          <p:cNvSpPr/>
          <p:nvPr/>
        </p:nvSpPr>
        <p:spPr>
          <a:xfrm>
            <a:off x="6834407" y="2737258"/>
            <a:ext cx="3051832" cy="50302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6970883" y="2742144"/>
            <a:ext cx="2806172"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Normalización para el manejo de un instrumento electrónico </a:t>
            </a:r>
          </a:p>
          <a:p>
            <a:endParaRPr lang="es-CO" dirty="0"/>
          </a:p>
        </p:txBody>
      </p:sp>
      <p:sp>
        <p:nvSpPr>
          <p:cNvPr id="22" name="21 CuadroTexto"/>
          <p:cNvSpPr txBox="1"/>
          <p:nvPr/>
        </p:nvSpPr>
        <p:spPr>
          <a:xfrm>
            <a:off x="5172501" y="3348164"/>
            <a:ext cx="6482687" cy="2092881"/>
          </a:xfrm>
          <a:prstGeom prst="rect">
            <a:avLst/>
          </a:prstGeom>
          <a:noFill/>
        </p:spPr>
        <p:txBody>
          <a:bodyPr wrap="square" rtlCol="0">
            <a:spAutoFit/>
          </a:bodyPr>
          <a:lstStyle/>
          <a:p>
            <a:pPr algn="just"/>
            <a:r>
              <a:rPr lang="es-CO" sz="1400" dirty="0">
                <a:solidFill>
                  <a:schemeClr val="bg1"/>
                </a:solidFill>
                <a:latin typeface="Open Sans"/>
              </a:rPr>
              <a:t>Dependemos mucho de la electricidad hoy en día, para el manejo de estos sistemas es importante hacerlo con responsabilidad y prudencia. A continuación se enuncian algunas normas que se deben tener en cuenta a la hora de manipular artefactos electrónico según el decreto 614/2001, de 8 de junio, sobre disposiciones mínimas para la protección de la salud y seguridad de los trabajadores frente al riesgo eléctrico</a:t>
            </a:r>
          </a:p>
          <a:p>
            <a:pPr algn="just"/>
            <a:endParaRPr lang="es-CO" sz="1400" dirty="0">
              <a:solidFill>
                <a:schemeClr val="bg1"/>
              </a:solidFill>
              <a:latin typeface="Open Sans"/>
            </a:endParaRPr>
          </a:p>
          <a:p>
            <a:pPr algn="just"/>
            <a:r>
              <a:rPr lang="es-CO" sz="1400" dirty="0">
                <a:solidFill>
                  <a:schemeClr val="bg1"/>
                </a:solidFill>
                <a:latin typeface="Open Sans"/>
              </a:rPr>
              <a:t>Da clic en lo bonotes para ver la información: </a:t>
            </a:r>
          </a:p>
          <a:p>
            <a:endParaRPr lang="es-CO" dirty="0"/>
          </a:p>
        </p:txBody>
      </p:sp>
      <p:sp>
        <p:nvSpPr>
          <p:cNvPr id="3" name="2 Rectángulo redondeado"/>
          <p:cNvSpPr/>
          <p:nvPr/>
        </p:nvSpPr>
        <p:spPr>
          <a:xfrm>
            <a:off x="697088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15" name="14 Rectángulo redondeado"/>
          <p:cNvSpPr/>
          <p:nvPr/>
        </p:nvSpPr>
        <p:spPr>
          <a:xfrm>
            <a:off x="7721511"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16" name="15 Rectángulo redondeado"/>
          <p:cNvSpPr/>
          <p:nvPr/>
        </p:nvSpPr>
        <p:spPr>
          <a:xfrm>
            <a:off x="847753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sp>
        <p:nvSpPr>
          <p:cNvPr id="17" name="16 Rectángulo redondeado"/>
          <p:cNvSpPr/>
          <p:nvPr/>
        </p:nvSpPr>
        <p:spPr>
          <a:xfrm>
            <a:off x="9228025"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4</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5385" y="5477098"/>
            <a:ext cx="434340" cy="539422"/>
          </a:xfrm>
          <a:prstGeom prst="rect">
            <a:avLst/>
          </a:prstGeom>
        </p:spPr>
      </p:pic>
    </p:spTree>
    <p:extLst>
      <p:ext uri="{BB962C8B-B14F-4D97-AF65-F5344CB8AC3E}">
        <p14:creationId xmlns:p14="http://schemas.microsoft.com/office/powerpoint/2010/main" val="38989370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9 Rectángulo redondeado"/>
          <p:cNvSpPr/>
          <p:nvPr/>
        </p:nvSpPr>
        <p:spPr>
          <a:xfrm>
            <a:off x="950571" y="4325231"/>
            <a:ext cx="10478006" cy="109293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2875318"/>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1665663" y="2975258"/>
            <a:ext cx="9511854" cy="1446550"/>
          </a:xfrm>
          <a:prstGeom prst="rect">
            <a:avLst/>
          </a:prstGeom>
          <a:noFill/>
        </p:spPr>
        <p:txBody>
          <a:bodyPr wrap="square" rtlCol="0">
            <a:spAutoFit/>
          </a:bodyPr>
          <a:lstStyle/>
          <a:p>
            <a:pPr lvl="0" algn="just"/>
            <a:r>
              <a:rPr lang="es-CO" sz="1400" b="1" dirty="0">
                <a:latin typeface="Open Sans"/>
              </a:rPr>
              <a:t>1. </a:t>
            </a:r>
            <a:r>
              <a:rPr lang="es-CO" sz="1400" dirty="0">
                <a:latin typeface="Open Sans"/>
              </a:rPr>
              <a:t>Todo trabajo que conlleve un riesgo deberá hacerse sin tensión. Salvo Las operaciones elementales, tales como conectar y desconectar, en instalaciones de baja tensión con material eléctrico concebido para su utilización inmediata y sin riesgos por parte del público en general. En cualquier caso, estas operaciones deberán realizarse por el procedimiento normal previsto por el fabricante y previa verificación del buen estado del material manipulado. (consolidada, técnicas y procedimientos de trabajo, 2001)</a:t>
            </a:r>
          </a:p>
          <a:p>
            <a:endParaRPr lang="es-CO" dirty="0"/>
          </a:p>
        </p:txBody>
      </p:sp>
      <p:sp>
        <p:nvSpPr>
          <p:cNvPr id="12" name="11 CuadroTexto"/>
          <p:cNvSpPr txBox="1"/>
          <p:nvPr/>
        </p:nvSpPr>
        <p:spPr>
          <a:xfrm>
            <a:off x="4693063" y="2508911"/>
            <a:ext cx="3384260" cy="584775"/>
          </a:xfrm>
          <a:prstGeom prst="rect">
            <a:avLst/>
          </a:prstGeom>
          <a:noFill/>
        </p:spPr>
        <p:txBody>
          <a:bodyPr wrap="none" rtlCol="0">
            <a:spAutoFit/>
          </a:bodyPr>
          <a:lstStyle/>
          <a:p>
            <a:r>
              <a:rPr lang="es-CO" sz="1400" b="1" dirty="0">
                <a:latin typeface="Open Sans"/>
              </a:rPr>
              <a:t>Técnicas y procedimientos de trabajo</a:t>
            </a:r>
          </a:p>
          <a:p>
            <a:endParaRPr lang="es-CO" dirty="0"/>
          </a:p>
        </p:txBody>
      </p:sp>
      <p:sp>
        <p:nvSpPr>
          <p:cNvPr id="25" name="24 Rectángulo redondeado"/>
          <p:cNvSpPr/>
          <p:nvPr/>
        </p:nvSpPr>
        <p:spPr>
          <a:xfrm>
            <a:off x="1023582" y="5486401"/>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2894" y="5571531"/>
            <a:ext cx="434340" cy="539422"/>
          </a:xfrm>
          <a:prstGeom prst="rect">
            <a:avLst/>
          </a:prstGeom>
        </p:spPr>
      </p:pic>
      <p:pic>
        <p:nvPicPr>
          <p:cNvPr id="17" name="16 Imagen"/>
          <p:cNvPicPr>
            <a:picLocks noChangeAspect="1"/>
          </p:cNvPicPr>
          <p:nvPr/>
        </p:nvPicPr>
        <p:blipFill rotWithShape="1">
          <a:blip r:embed="rId3">
            <a:clrChange>
              <a:clrFrom>
                <a:srgbClr val="FCF9F0"/>
              </a:clrFrom>
              <a:clrTo>
                <a:srgbClr val="FCF9F0">
                  <a:alpha val="0"/>
                </a:srgbClr>
              </a:clrTo>
            </a:clrChange>
            <a:extLst>
              <a:ext uri="{28A0092B-C50C-407E-A947-70E740481C1C}">
                <a14:useLocalDpi xmlns:a14="http://schemas.microsoft.com/office/drawing/2010/main" val="0"/>
              </a:ext>
            </a:extLst>
          </a:blip>
          <a:srcRect l="7732" t="34243" r="64115" b="36781"/>
          <a:stretch/>
        </p:blipFill>
        <p:spPr>
          <a:xfrm>
            <a:off x="399833" y="2801298"/>
            <a:ext cx="1524501" cy="1331513"/>
          </a:xfrm>
          <a:prstGeom prst="rect">
            <a:avLst/>
          </a:prstGeom>
          <a:effectLst>
            <a:innerShdw blurRad="63500" dist="50800" dir="18900000">
              <a:prstClr val="black">
                <a:alpha val="50000"/>
              </a:prstClr>
            </a:innerShdw>
          </a:effectLst>
        </p:spPr>
      </p:pic>
      <p:sp>
        <p:nvSpPr>
          <p:cNvPr id="10" name="9 CuadroTexto"/>
          <p:cNvSpPr txBox="1"/>
          <p:nvPr/>
        </p:nvSpPr>
        <p:spPr>
          <a:xfrm>
            <a:off x="1665663" y="4401147"/>
            <a:ext cx="9511853" cy="1231106"/>
          </a:xfrm>
          <a:prstGeom prst="rect">
            <a:avLst/>
          </a:prstGeom>
          <a:noFill/>
        </p:spPr>
        <p:txBody>
          <a:bodyPr wrap="square" rtlCol="0">
            <a:spAutoFit/>
          </a:bodyPr>
          <a:lstStyle/>
          <a:p>
            <a:pPr lvl="0" algn="just"/>
            <a:r>
              <a:rPr lang="es-CO" sz="1400" b="1" dirty="0">
                <a:solidFill>
                  <a:schemeClr val="tx1">
                    <a:lumMod val="75000"/>
                    <a:lumOff val="25000"/>
                  </a:schemeClr>
                </a:solidFill>
                <a:latin typeface="Open Sans"/>
              </a:rPr>
              <a:t>2. </a:t>
            </a:r>
            <a:r>
              <a:rPr lang="es-CO" sz="1400" dirty="0">
                <a:solidFill>
                  <a:schemeClr val="tx1">
                    <a:lumMod val="75000"/>
                    <a:lumOff val="25000"/>
                  </a:schemeClr>
                </a:solidFill>
                <a:latin typeface="Open Sans"/>
              </a:rPr>
              <a:t>Los trabajos en instalaciones con tensiones de seguridad, siempre que no exista posibilidad de confusión en la identificación de las mismas y que las intensidades de un posible cortocircuito no supongan riesgos de quemadura, deberá asegurar la correcta identificación de la instalación y evitar los cortocircuitos cuando no sea posible proteger al trabajador frente a los mismos. (consolidada, decreto 614/2001, 2001)</a:t>
            </a:r>
          </a:p>
          <a:p>
            <a:endParaRPr lang="es-CO" dirty="0"/>
          </a:p>
        </p:txBody>
      </p:sp>
      <p:pic>
        <p:nvPicPr>
          <p:cNvPr id="11" name="10 Imagen"/>
          <p:cNvPicPr>
            <a:picLocks noChangeAspect="1"/>
          </p:cNvPicPr>
          <p:nvPr/>
        </p:nvPicPr>
        <p:blipFill rotWithShape="1">
          <a:blip r:embed="rId3">
            <a:clrChange>
              <a:clrFrom>
                <a:srgbClr val="FCF9F0"/>
              </a:clrFrom>
              <a:clrTo>
                <a:srgbClr val="FCF9F0">
                  <a:alpha val="0"/>
                </a:srgbClr>
              </a:clrTo>
            </a:clrChange>
            <a:extLst>
              <a:ext uri="{28A0092B-C50C-407E-A947-70E740481C1C}">
                <a14:useLocalDpi xmlns:a14="http://schemas.microsoft.com/office/drawing/2010/main" val="0"/>
              </a:ext>
            </a:extLst>
          </a:blip>
          <a:srcRect l="4986" t="7828" r="64801" b="65299"/>
          <a:stretch/>
        </p:blipFill>
        <p:spPr>
          <a:xfrm>
            <a:off x="217490" y="4011488"/>
            <a:ext cx="1706844" cy="1406674"/>
          </a:xfrm>
          <a:prstGeom prst="rect">
            <a:avLst/>
          </a:prstGeom>
        </p:spPr>
      </p:pic>
    </p:spTree>
    <p:extLst>
      <p:ext uri="{BB962C8B-B14F-4D97-AF65-F5344CB8AC3E}">
        <p14:creationId xmlns:p14="http://schemas.microsoft.com/office/powerpoint/2010/main" val="28783129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redondeado"/>
          <p:cNvSpPr/>
          <p:nvPr/>
        </p:nvSpPr>
        <p:spPr>
          <a:xfrm>
            <a:off x="4981433" y="2988773"/>
            <a:ext cx="6796585" cy="282323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redondeado"/>
          <p:cNvSpPr/>
          <p:nvPr/>
        </p:nvSpPr>
        <p:spPr>
          <a:xfrm>
            <a:off x="721412" y="3396354"/>
            <a:ext cx="3796000" cy="241565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8" name="7 CuadroTexto"/>
          <p:cNvSpPr txBox="1"/>
          <p:nvPr/>
        </p:nvSpPr>
        <p:spPr>
          <a:xfrm>
            <a:off x="830595" y="3856528"/>
            <a:ext cx="3577633"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Hoy en día la normatividad es algo muy común e importante en el campo de la electrónica, ya que esta tiene como fin preservar la integridad de la persona que esté haciendo algún manejo de un sistema o componente electrónico.</a:t>
            </a:r>
          </a:p>
          <a:p>
            <a:endParaRPr lang="es-CO" dirty="0"/>
          </a:p>
        </p:txBody>
      </p:sp>
      <p:pic>
        <p:nvPicPr>
          <p:cNvPr id="10" name="9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36368" t="64134" r="38526" b="10641"/>
          <a:stretch/>
        </p:blipFill>
        <p:spPr>
          <a:xfrm>
            <a:off x="2242099" y="2674726"/>
            <a:ext cx="1234032" cy="1239881"/>
          </a:xfrm>
          <a:prstGeom prst="rect">
            <a:avLst/>
          </a:prstGeom>
          <a:ln>
            <a:noFill/>
          </a:ln>
          <a:effectLst>
            <a:innerShdw blurRad="63500" dist="50800" dir="18900000">
              <a:prstClr val="black">
                <a:alpha val="50000"/>
              </a:prstClr>
            </a:innerShdw>
          </a:effectLst>
        </p:spPr>
      </p:pic>
      <p:sp>
        <p:nvSpPr>
          <p:cNvPr id="19" name="18 Rectángulo redondeado"/>
          <p:cNvSpPr/>
          <p:nvPr/>
        </p:nvSpPr>
        <p:spPr>
          <a:xfrm>
            <a:off x="6834407" y="2737258"/>
            <a:ext cx="3051832" cy="50302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6970883" y="2742144"/>
            <a:ext cx="2806172"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Normalización para el manejo de un instrumento electrónico </a:t>
            </a:r>
          </a:p>
          <a:p>
            <a:endParaRPr lang="es-CO" dirty="0"/>
          </a:p>
        </p:txBody>
      </p:sp>
      <p:sp>
        <p:nvSpPr>
          <p:cNvPr id="22" name="21 CuadroTexto"/>
          <p:cNvSpPr txBox="1"/>
          <p:nvPr/>
        </p:nvSpPr>
        <p:spPr>
          <a:xfrm>
            <a:off x="5172501" y="3348164"/>
            <a:ext cx="6482687" cy="2092881"/>
          </a:xfrm>
          <a:prstGeom prst="rect">
            <a:avLst/>
          </a:prstGeom>
          <a:noFill/>
        </p:spPr>
        <p:txBody>
          <a:bodyPr wrap="square" rtlCol="0">
            <a:spAutoFit/>
          </a:bodyPr>
          <a:lstStyle/>
          <a:p>
            <a:pPr algn="just"/>
            <a:r>
              <a:rPr lang="es-CO" sz="1400" dirty="0">
                <a:solidFill>
                  <a:schemeClr val="bg1"/>
                </a:solidFill>
                <a:latin typeface="Open Sans"/>
              </a:rPr>
              <a:t>Dependemos mucho de la electricidad hoy en día, para el manejo de estos sistemas es importante hacerlo con responsabilidad y prudencia. A continuación se enuncian algunas normas que se deben tener en cuenta a la hora de manipular artefactos electrónico según el decreto 614/2001, de 8 de junio, sobre disposiciones mínimas para la protección de la salud y seguridad de los trabajadores frente al riesgo eléctrico</a:t>
            </a:r>
          </a:p>
          <a:p>
            <a:pPr algn="just"/>
            <a:endParaRPr lang="es-CO" sz="1400" dirty="0">
              <a:solidFill>
                <a:schemeClr val="bg1"/>
              </a:solidFill>
              <a:latin typeface="Open Sans"/>
            </a:endParaRPr>
          </a:p>
          <a:p>
            <a:pPr algn="just"/>
            <a:r>
              <a:rPr lang="es-CO" sz="1400" dirty="0">
                <a:solidFill>
                  <a:schemeClr val="bg1"/>
                </a:solidFill>
                <a:latin typeface="Open Sans"/>
              </a:rPr>
              <a:t>Da clic en lo bonotes para ver la información: </a:t>
            </a:r>
          </a:p>
          <a:p>
            <a:endParaRPr lang="es-CO" dirty="0"/>
          </a:p>
        </p:txBody>
      </p:sp>
      <p:sp>
        <p:nvSpPr>
          <p:cNvPr id="3" name="2 Rectángulo redondeado"/>
          <p:cNvSpPr/>
          <p:nvPr/>
        </p:nvSpPr>
        <p:spPr>
          <a:xfrm>
            <a:off x="697088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15" name="14 Rectángulo redondeado"/>
          <p:cNvSpPr/>
          <p:nvPr/>
        </p:nvSpPr>
        <p:spPr>
          <a:xfrm>
            <a:off x="7721511"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16" name="15 Rectángulo redondeado"/>
          <p:cNvSpPr/>
          <p:nvPr/>
        </p:nvSpPr>
        <p:spPr>
          <a:xfrm>
            <a:off x="847753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sp>
        <p:nvSpPr>
          <p:cNvPr id="17" name="16 Rectángulo redondeado"/>
          <p:cNvSpPr/>
          <p:nvPr/>
        </p:nvSpPr>
        <p:spPr>
          <a:xfrm>
            <a:off x="9228025"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4</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3318" y="5433407"/>
            <a:ext cx="434340" cy="539422"/>
          </a:xfrm>
          <a:prstGeom prst="rect">
            <a:avLst/>
          </a:prstGeom>
        </p:spPr>
      </p:pic>
    </p:spTree>
    <p:extLst>
      <p:ext uri="{BB962C8B-B14F-4D97-AF65-F5344CB8AC3E}">
        <p14:creationId xmlns:p14="http://schemas.microsoft.com/office/powerpoint/2010/main" val="19460351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1665663" y="3655936"/>
            <a:ext cx="9511854" cy="954107"/>
          </a:xfrm>
          <a:prstGeom prst="rect">
            <a:avLst/>
          </a:prstGeom>
          <a:noFill/>
        </p:spPr>
        <p:txBody>
          <a:bodyPr wrap="square" rtlCol="0">
            <a:spAutoFit/>
          </a:bodyPr>
          <a:lstStyle/>
          <a:p>
            <a:pPr lvl="0" algn="just"/>
            <a:r>
              <a:rPr lang="es-CO" sz="1400" dirty="0">
                <a:solidFill>
                  <a:schemeClr val="tx1">
                    <a:lumMod val="75000"/>
                    <a:lumOff val="25000"/>
                  </a:schemeClr>
                </a:solidFill>
                <a:latin typeface="Open Sans"/>
              </a:rPr>
              <a:t>La instrumentación es una herramienta muy poderosa en el campo industrial, ya que nos permite llevar una lectura y control de algún procedimiento que se está realizando, saber si se está realizando de la mejor manera y en caso de que no, poderlo encarrilar y llevar a las condiciones que se desea. Esto se logra gracias a la medición de los parámetros del sistema y procediendo de una manera correctiva.</a:t>
            </a:r>
            <a:endParaRPr lang="es-CO" dirty="0">
              <a:solidFill>
                <a:schemeClr val="tx1">
                  <a:lumMod val="75000"/>
                  <a:lumOff val="25000"/>
                </a:schemeClr>
              </a:solidFill>
              <a:latin typeface="Open Sans"/>
            </a:endParaRPr>
          </a:p>
        </p:txBody>
      </p:sp>
      <p:sp>
        <p:nvSpPr>
          <p:cNvPr id="12" name="11 CuadroTexto"/>
          <p:cNvSpPr txBox="1"/>
          <p:nvPr/>
        </p:nvSpPr>
        <p:spPr>
          <a:xfrm>
            <a:off x="4321989" y="2788017"/>
            <a:ext cx="388119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Lecturas y magnitudes de instrumentación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2894" y="5421403"/>
            <a:ext cx="434340" cy="539422"/>
          </a:xfrm>
          <a:prstGeom prst="rect">
            <a:avLst/>
          </a:prstGeom>
        </p:spPr>
      </p:pic>
      <p:pic>
        <p:nvPicPr>
          <p:cNvPr id="3" name="2 Imagen"/>
          <p:cNvPicPr>
            <a:picLocks noChangeAspect="1"/>
          </p:cNvPicPr>
          <p:nvPr/>
        </p:nvPicPr>
        <p:blipFill rotWithShape="1">
          <a:blip r:embed="rId3">
            <a:clrChange>
              <a:clrFrom>
                <a:srgbClr val="FCF9F0"/>
              </a:clrFrom>
              <a:clrTo>
                <a:srgbClr val="FCF9F0">
                  <a:alpha val="0"/>
                </a:srgbClr>
              </a:clrTo>
            </a:clrChange>
            <a:extLst>
              <a:ext uri="{28A0092B-C50C-407E-A947-70E740481C1C}">
                <a14:useLocalDpi xmlns:a14="http://schemas.microsoft.com/office/drawing/2010/main" val="0"/>
              </a:ext>
            </a:extLst>
          </a:blip>
          <a:srcRect l="33596" t="7599" r="35733" b="63562"/>
          <a:stretch/>
        </p:blipFill>
        <p:spPr>
          <a:xfrm>
            <a:off x="278764" y="3239039"/>
            <a:ext cx="1645570" cy="1547327"/>
          </a:xfrm>
          <a:prstGeom prst="rect">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10220592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redondeado"/>
          <p:cNvSpPr/>
          <p:nvPr/>
        </p:nvSpPr>
        <p:spPr>
          <a:xfrm>
            <a:off x="4981433" y="2988773"/>
            <a:ext cx="6796585" cy="282323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redondeado"/>
          <p:cNvSpPr/>
          <p:nvPr/>
        </p:nvSpPr>
        <p:spPr>
          <a:xfrm>
            <a:off x="721412" y="3396354"/>
            <a:ext cx="3796000" cy="241565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8" name="7 CuadroTexto"/>
          <p:cNvSpPr txBox="1"/>
          <p:nvPr/>
        </p:nvSpPr>
        <p:spPr>
          <a:xfrm>
            <a:off x="830595" y="3856528"/>
            <a:ext cx="3577633"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Hoy en día la normatividad es algo muy común e importante en el campo de la electrónica, ya que esta tiene como fin preservar la integridad de la persona que esté haciendo algún manejo de un sistema o componente electrónico.</a:t>
            </a:r>
          </a:p>
          <a:p>
            <a:endParaRPr lang="es-CO" dirty="0"/>
          </a:p>
        </p:txBody>
      </p:sp>
      <p:pic>
        <p:nvPicPr>
          <p:cNvPr id="10" name="9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36368" t="64134" r="38526" b="10641"/>
          <a:stretch/>
        </p:blipFill>
        <p:spPr>
          <a:xfrm>
            <a:off x="2242099" y="2674726"/>
            <a:ext cx="1234032" cy="1239881"/>
          </a:xfrm>
          <a:prstGeom prst="rect">
            <a:avLst/>
          </a:prstGeom>
          <a:ln>
            <a:noFill/>
          </a:ln>
          <a:effectLst>
            <a:innerShdw blurRad="63500" dist="50800" dir="18900000">
              <a:prstClr val="black">
                <a:alpha val="50000"/>
              </a:prstClr>
            </a:innerShdw>
          </a:effectLst>
        </p:spPr>
      </p:pic>
      <p:sp>
        <p:nvSpPr>
          <p:cNvPr id="19" name="18 Rectángulo redondeado"/>
          <p:cNvSpPr/>
          <p:nvPr/>
        </p:nvSpPr>
        <p:spPr>
          <a:xfrm>
            <a:off x="6834407" y="2737258"/>
            <a:ext cx="3051832" cy="50302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6970883" y="2742144"/>
            <a:ext cx="2806172"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Normalización para el manejo de un instrumento electrónico </a:t>
            </a:r>
          </a:p>
          <a:p>
            <a:endParaRPr lang="es-CO" dirty="0"/>
          </a:p>
        </p:txBody>
      </p:sp>
      <p:sp>
        <p:nvSpPr>
          <p:cNvPr id="22" name="21 CuadroTexto"/>
          <p:cNvSpPr txBox="1"/>
          <p:nvPr/>
        </p:nvSpPr>
        <p:spPr>
          <a:xfrm>
            <a:off x="5172501" y="3348164"/>
            <a:ext cx="6482687" cy="2092881"/>
          </a:xfrm>
          <a:prstGeom prst="rect">
            <a:avLst/>
          </a:prstGeom>
          <a:noFill/>
        </p:spPr>
        <p:txBody>
          <a:bodyPr wrap="square" rtlCol="0">
            <a:spAutoFit/>
          </a:bodyPr>
          <a:lstStyle/>
          <a:p>
            <a:pPr algn="just"/>
            <a:r>
              <a:rPr lang="es-CO" sz="1400" dirty="0">
                <a:solidFill>
                  <a:schemeClr val="bg1"/>
                </a:solidFill>
                <a:latin typeface="Open Sans"/>
              </a:rPr>
              <a:t>Dependemos mucho de la electricidad hoy en día, para el manejo de estos sistemas es importante hacerlo con responsabilidad y prudencia. A continuación se enuncian algunas normas que se deben tener en cuenta a la hora de manipular artefactos electrónico según el decreto 614/2001, de 8 de junio, sobre disposiciones mínimas para la protección de la salud y seguridad de los trabajadores frente al riesgo eléctrico</a:t>
            </a:r>
          </a:p>
          <a:p>
            <a:pPr algn="just"/>
            <a:endParaRPr lang="es-CO" sz="1400" dirty="0">
              <a:solidFill>
                <a:schemeClr val="bg1"/>
              </a:solidFill>
              <a:latin typeface="Open Sans"/>
            </a:endParaRPr>
          </a:p>
          <a:p>
            <a:pPr algn="just"/>
            <a:r>
              <a:rPr lang="es-CO" sz="1400" dirty="0">
                <a:solidFill>
                  <a:schemeClr val="bg1"/>
                </a:solidFill>
                <a:latin typeface="Open Sans"/>
              </a:rPr>
              <a:t>Da clic en lo bonotes para ver la información: </a:t>
            </a:r>
          </a:p>
          <a:p>
            <a:endParaRPr lang="es-CO" dirty="0"/>
          </a:p>
        </p:txBody>
      </p:sp>
      <p:sp>
        <p:nvSpPr>
          <p:cNvPr id="3" name="2 Rectángulo redondeado"/>
          <p:cNvSpPr/>
          <p:nvPr/>
        </p:nvSpPr>
        <p:spPr>
          <a:xfrm>
            <a:off x="697088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15" name="14 Rectángulo redondeado"/>
          <p:cNvSpPr/>
          <p:nvPr/>
        </p:nvSpPr>
        <p:spPr>
          <a:xfrm>
            <a:off x="7721511"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16" name="15 Rectángulo redondeado"/>
          <p:cNvSpPr/>
          <p:nvPr/>
        </p:nvSpPr>
        <p:spPr>
          <a:xfrm>
            <a:off x="847753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sp>
        <p:nvSpPr>
          <p:cNvPr id="17" name="16 Rectángulo redondeado"/>
          <p:cNvSpPr/>
          <p:nvPr/>
        </p:nvSpPr>
        <p:spPr>
          <a:xfrm>
            <a:off x="9228025"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4</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5115" y="5411811"/>
            <a:ext cx="434340" cy="539422"/>
          </a:xfrm>
          <a:prstGeom prst="rect">
            <a:avLst/>
          </a:prstGeom>
        </p:spPr>
      </p:pic>
    </p:spTree>
    <p:extLst>
      <p:ext uri="{BB962C8B-B14F-4D97-AF65-F5344CB8AC3E}">
        <p14:creationId xmlns:p14="http://schemas.microsoft.com/office/powerpoint/2010/main" val="62222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095" y="5420831"/>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902" y="4240094"/>
            <a:ext cx="434340" cy="539422"/>
          </a:xfrm>
          <a:prstGeom prst="rect">
            <a:avLst/>
          </a:prstGeom>
        </p:spPr>
      </p:pic>
    </p:spTree>
    <p:extLst>
      <p:ext uri="{BB962C8B-B14F-4D97-AF65-F5344CB8AC3E}">
        <p14:creationId xmlns:p14="http://schemas.microsoft.com/office/powerpoint/2010/main" val="23328455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2037617" y="3655936"/>
            <a:ext cx="9511854"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Cuando se habla a las características de los instrumentos, se refiere a las condiciones estipuladas que tiene cada sensor o componente para registrar una magnitud física o química.</a:t>
            </a:r>
          </a:p>
        </p:txBody>
      </p:sp>
      <p:sp>
        <p:nvSpPr>
          <p:cNvPr id="12" name="11 CuadroTexto"/>
          <p:cNvSpPr txBox="1"/>
          <p:nvPr/>
        </p:nvSpPr>
        <p:spPr>
          <a:xfrm>
            <a:off x="4349285" y="2665185"/>
            <a:ext cx="326724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Características de los instrumentos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6" name="5 Imagen"/>
          <p:cNvPicPr>
            <a:picLocks noChangeAspect="1"/>
          </p:cNvPicPr>
          <p:nvPr/>
        </p:nvPicPr>
        <p:blipFill rotWithShape="1">
          <a:blip r:embed="rId2">
            <a:clrChange>
              <a:clrFrom>
                <a:srgbClr val="FBF8EF"/>
              </a:clrFrom>
              <a:clrTo>
                <a:srgbClr val="FBF8EF">
                  <a:alpha val="0"/>
                </a:srgbClr>
              </a:clrTo>
            </a:clrChange>
            <a:extLst>
              <a:ext uri="{28A0092B-C50C-407E-A947-70E740481C1C}">
                <a14:useLocalDpi xmlns:a14="http://schemas.microsoft.com/office/drawing/2010/main" val="0"/>
              </a:ext>
            </a:extLst>
          </a:blip>
          <a:srcRect l="60375" t="61665" r="4833" b="7538"/>
          <a:stretch/>
        </p:blipFill>
        <p:spPr>
          <a:xfrm>
            <a:off x="165605" y="3249960"/>
            <a:ext cx="2074459" cy="1724806"/>
          </a:xfrm>
          <a:prstGeom prst="rect">
            <a:avLst/>
          </a:prstGeom>
          <a:effectLst>
            <a:innerShdw blurRad="63500" dist="50800" dir="18900000">
              <a:prstClr val="black">
                <a:alpha val="50000"/>
              </a:prstClr>
            </a:innerShdw>
          </a:effectLst>
        </p:spPr>
      </p:pic>
      <p:sp>
        <p:nvSpPr>
          <p:cNvPr id="8" name="7 Rectángulo redondeado"/>
          <p:cNvSpPr/>
          <p:nvPr/>
        </p:nvSpPr>
        <p:spPr>
          <a:xfrm>
            <a:off x="2611809" y="4353636"/>
            <a:ext cx="7301552" cy="7915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057103" y="4467199"/>
            <a:ext cx="6537277" cy="861774"/>
          </a:xfrm>
          <a:prstGeom prst="rect">
            <a:avLst/>
          </a:prstGeom>
          <a:noFill/>
        </p:spPr>
        <p:txBody>
          <a:bodyPr wrap="square" rtlCol="0">
            <a:spAutoFit/>
          </a:bodyPr>
          <a:lstStyle/>
          <a:p>
            <a:pPr marL="285750" lvl="0" indent="-285750">
              <a:buFont typeface="Wingdings" pitchFamily="2" charset="2"/>
              <a:buChar char="v"/>
            </a:pPr>
            <a:r>
              <a:rPr lang="es-CO" sz="1400" dirty="0">
                <a:solidFill>
                  <a:schemeClr val="tx1">
                    <a:lumMod val="75000"/>
                    <a:lumOff val="25000"/>
                  </a:schemeClr>
                </a:solidFill>
                <a:latin typeface="Open Sans"/>
              </a:rPr>
              <a:t>Campo de medida o rango: es el conjunto de valores mínimo y máximo donde la medición es confiable</a:t>
            </a:r>
            <a:r>
              <a:rPr lang="es-CO" dirty="0"/>
              <a:t>.</a:t>
            </a:r>
          </a:p>
          <a:p>
            <a:endParaRPr lang="es-CO" dirty="0"/>
          </a:p>
        </p:txBody>
      </p:sp>
      <p:sp>
        <p:nvSpPr>
          <p:cNvPr id="11" name="10 CuadroTexto"/>
          <p:cNvSpPr txBox="1"/>
          <p:nvPr/>
        </p:nvSpPr>
        <p:spPr>
          <a:xfrm>
            <a:off x="2636661" y="4453551"/>
            <a:ext cx="338554" cy="461665"/>
          </a:xfrm>
          <a:prstGeom prst="rect">
            <a:avLst/>
          </a:prstGeom>
          <a:noFill/>
        </p:spPr>
        <p:txBody>
          <a:bodyPr wrap="none" rtlCol="0">
            <a:spAutoFit/>
          </a:bodyPr>
          <a:lstStyle/>
          <a:p>
            <a:r>
              <a:rPr lang="es-CO" sz="2400" b="1" dirty="0"/>
              <a:t>&lt;</a:t>
            </a:r>
          </a:p>
        </p:txBody>
      </p:sp>
      <p:sp>
        <p:nvSpPr>
          <p:cNvPr id="16" name="15 CuadroTexto"/>
          <p:cNvSpPr txBox="1"/>
          <p:nvPr/>
        </p:nvSpPr>
        <p:spPr>
          <a:xfrm>
            <a:off x="9425103" y="4467199"/>
            <a:ext cx="338554" cy="461665"/>
          </a:xfrm>
          <a:prstGeom prst="rect">
            <a:avLst/>
          </a:prstGeom>
          <a:noFill/>
        </p:spPr>
        <p:txBody>
          <a:bodyPr wrap="none" rtlCol="0">
            <a:spAutoFit/>
          </a:bodyPr>
          <a:lstStyle/>
          <a:p>
            <a:r>
              <a:rPr lang="es-CO" sz="2400" b="1" dirty="0"/>
              <a:t>&gt;</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103" y="4705055"/>
            <a:ext cx="434340" cy="539422"/>
          </a:xfrm>
          <a:prstGeom prst="rect">
            <a:avLst/>
          </a:prstGeom>
        </p:spPr>
      </p:pic>
    </p:spTree>
    <p:extLst>
      <p:ext uri="{BB962C8B-B14F-4D97-AF65-F5344CB8AC3E}">
        <p14:creationId xmlns:p14="http://schemas.microsoft.com/office/powerpoint/2010/main" val="15059363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2037617" y="3655936"/>
            <a:ext cx="9511854"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Cuando se habla a las características de los instrumentos, se refiere a las condiciones estipuladas que tiene cada sensor o componente para registrar una magnitud física o química.</a:t>
            </a:r>
          </a:p>
        </p:txBody>
      </p:sp>
      <p:sp>
        <p:nvSpPr>
          <p:cNvPr id="12" name="11 CuadroTexto"/>
          <p:cNvSpPr txBox="1"/>
          <p:nvPr/>
        </p:nvSpPr>
        <p:spPr>
          <a:xfrm>
            <a:off x="4349285" y="2665185"/>
            <a:ext cx="326724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Características de los instrumentos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6" name="5 Imagen"/>
          <p:cNvPicPr>
            <a:picLocks noChangeAspect="1"/>
          </p:cNvPicPr>
          <p:nvPr/>
        </p:nvPicPr>
        <p:blipFill rotWithShape="1">
          <a:blip r:embed="rId2">
            <a:clrChange>
              <a:clrFrom>
                <a:srgbClr val="FBF8EF"/>
              </a:clrFrom>
              <a:clrTo>
                <a:srgbClr val="FBF8EF">
                  <a:alpha val="0"/>
                </a:srgbClr>
              </a:clrTo>
            </a:clrChange>
            <a:extLst>
              <a:ext uri="{28A0092B-C50C-407E-A947-70E740481C1C}">
                <a14:useLocalDpi xmlns:a14="http://schemas.microsoft.com/office/drawing/2010/main" val="0"/>
              </a:ext>
            </a:extLst>
          </a:blip>
          <a:srcRect l="60375" t="61665" r="4833" b="7538"/>
          <a:stretch/>
        </p:blipFill>
        <p:spPr>
          <a:xfrm>
            <a:off x="165605" y="3249960"/>
            <a:ext cx="2074459" cy="1724806"/>
          </a:xfrm>
          <a:prstGeom prst="rect">
            <a:avLst/>
          </a:prstGeom>
          <a:effectLst>
            <a:innerShdw blurRad="63500" dist="50800" dir="18900000">
              <a:prstClr val="black">
                <a:alpha val="50000"/>
              </a:prstClr>
            </a:innerShdw>
          </a:effectLst>
        </p:spPr>
      </p:pic>
      <p:sp>
        <p:nvSpPr>
          <p:cNvPr id="8" name="7 Rectángulo redondeado"/>
          <p:cNvSpPr/>
          <p:nvPr/>
        </p:nvSpPr>
        <p:spPr>
          <a:xfrm>
            <a:off x="2611809" y="4353636"/>
            <a:ext cx="7301552" cy="7915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057103" y="4467199"/>
            <a:ext cx="6537277" cy="800219"/>
          </a:xfrm>
          <a:prstGeom prst="rect">
            <a:avLst/>
          </a:prstGeom>
          <a:noFill/>
        </p:spPr>
        <p:txBody>
          <a:bodyPr wrap="square" rtlCol="0">
            <a:spAutoFit/>
          </a:bodyPr>
          <a:lstStyle/>
          <a:p>
            <a:pPr marL="285750" lvl="0" indent="-285750">
              <a:buFont typeface="Wingdings" pitchFamily="2" charset="2"/>
              <a:buChar char="v"/>
            </a:pPr>
            <a:r>
              <a:rPr lang="es-CO" sz="1400" dirty="0">
                <a:solidFill>
                  <a:schemeClr val="tx1">
                    <a:lumMod val="75000"/>
                    <a:lumOff val="25000"/>
                  </a:schemeClr>
                </a:solidFill>
                <a:latin typeface="Open Sans"/>
              </a:rPr>
              <a:t>Alcance: es la desigualdad entre el valor superior y valor inferior de medición del instrumento.</a:t>
            </a:r>
          </a:p>
          <a:p>
            <a:endParaRPr lang="es-CO" dirty="0"/>
          </a:p>
        </p:txBody>
      </p:sp>
      <p:sp>
        <p:nvSpPr>
          <p:cNvPr id="11" name="10 CuadroTexto"/>
          <p:cNvSpPr txBox="1"/>
          <p:nvPr/>
        </p:nvSpPr>
        <p:spPr>
          <a:xfrm>
            <a:off x="2636661" y="4453551"/>
            <a:ext cx="338554" cy="461665"/>
          </a:xfrm>
          <a:prstGeom prst="rect">
            <a:avLst/>
          </a:prstGeom>
          <a:noFill/>
        </p:spPr>
        <p:txBody>
          <a:bodyPr wrap="none" rtlCol="0">
            <a:spAutoFit/>
          </a:bodyPr>
          <a:lstStyle/>
          <a:p>
            <a:r>
              <a:rPr lang="es-CO" sz="2400" b="1" dirty="0"/>
              <a:t>&lt;</a:t>
            </a:r>
          </a:p>
        </p:txBody>
      </p:sp>
      <p:sp>
        <p:nvSpPr>
          <p:cNvPr id="16" name="15 CuadroTexto"/>
          <p:cNvSpPr txBox="1"/>
          <p:nvPr/>
        </p:nvSpPr>
        <p:spPr>
          <a:xfrm>
            <a:off x="9425103" y="4467199"/>
            <a:ext cx="338554" cy="461665"/>
          </a:xfrm>
          <a:prstGeom prst="rect">
            <a:avLst/>
          </a:prstGeom>
          <a:noFill/>
        </p:spPr>
        <p:txBody>
          <a:bodyPr wrap="none" rtlCol="0">
            <a:spAutoFit/>
          </a:bodyPr>
          <a:lstStyle/>
          <a:p>
            <a:r>
              <a:rPr lang="es-CO" sz="2400" b="1" dirty="0"/>
              <a:t>&gt;</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103" y="4705055"/>
            <a:ext cx="434340" cy="539422"/>
          </a:xfrm>
          <a:prstGeom prst="rect">
            <a:avLst/>
          </a:prstGeom>
        </p:spPr>
      </p:pic>
    </p:spTree>
    <p:extLst>
      <p:ext uri="{BB962C8B-B14F-4D97-AF65-F5344CB8AC3E}">
        <p14:creationId xmlns:p14="http://schemas.microsoft.com/office/powerpoint/2010/main" val="3906866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2037617" y="3655936"/>
            <a:ext cx="9511854"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Cuando se habla a las características de los instrumentos, se refiere a las condiciones estipuladas que tiene cada sensor o componente para registrar una magnitud física o química.</a:t>
            </a:r>
          </a:p>
        </p:txBody>
      </p:sp>
      <p:sp>
        <p:nvSpPr>
          <p:cNvPr id="12" name="11 CuadroTexto"/>
          <p:cNvSpPr txBox="1"/>
          <p:nvPr/>
        </p:nvSpPr>
        <p:spPr>
          <a:xfrm>
            <a:off x="4349285" y="2665185"/>
            <a:ext cx="326724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Características de los instrumentos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6" name="5 Imagen"/>
          <p:cNvPicPr>
            <a:picLocks noChangeAspect="1"/>
          </p:cNvPicPr>
          <p:nvPr/>
        </p:nvPicPr>
        <p:blipFill rotWithShape="1">
          <a:blip r:embed="rId2">
            <a:clrChange>
              <a:clrFrom>
                <a:srgbClr val="FBF8EF"/>
              </a:clrFrom>
              <a:clrTo>
                <a:srgbClr val="FBF8EF">
                  <a:alpha val="0"/>
                </a:srgbClr>
              </a:clrTo>
            </a:clrChange>
            <a:extLst>
              <a:ext uri="{28A0092B-C50C-407E-A947-70E740481C1C}">
                <a14:useLocalDpi xmlns:a14="http://schemas.microsoft.com/office/drawing/2010/main" val="0"/>
              </a:ext>
            </a:extLst>
          </a:blip>
          <a:srcRect l="60375" t="61665" r="4833" b="7538"/>
          <a:stretch/>
        </p:blipFill>
        <p:spPr>
          <a:xfrm>
            <a:off x="165605" y="3249960"/>
            <a:ext cx="2074459" cy="1724806"/>
          </a:xfrm>
          <a:prstGeom prst="rect">
            <a:avLst/>
          </a:prstGeom>
          <a:effectLst>
            <a:innerShdw blurRad="63500" dist="50800" dir="18900000">
              <a:prstClr val="black">
                <a:alpha val="50000"/>
              </a:prstClr>
            </a:innerShdw>
          </a:effectLst>
        </p:spPr>
      </p:pic>
      <p:sp>
        <p:nvSpPr>
          <p:cNvPr id="8" name="7 Rectángulo redondeado"/>
          <p:cNvSpPr/>
          <p:nvPr/>
        </p:nvSpPr>
        <p:spPr>
          <a:xfrm>
            <a:off x="2611809" y="4353636"/>
            <a:ext cx="7301552" cy="7915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057103" y="4467199"/>
            <a:ext cx="6537277" cy="800219"/>
          </a:xfrm>
          <a:prstGeom prst="rect">
            <a:avLst/>
          </a:prstGeom>
          <a:noFill/>
        </p:spPr>
        <p:txBody>
          <a:bodyPr wrap="square" rtlCol="0">
            <a:spAutoFit/>
          </a:bodyPr>
          <a:lstStyle/>
          <a:p>
            <a:pPr marL="285750" lvl="0" indent="-285750">
              <a:buFont typeface="Wingdings" pitchFamily="2" charset="2"/>
              <a:buChar char="v"/>
            </a:pPr>
            <a:r>
              <a:rPr lang="es-CO" sz="1400" dirty="0">
                <a:solidFill>
                  <a:schemeClr val="tx1">
                    <a:lumMod val="75000"/>
                    <a:lumOff val="25000"/>
                  </a:schemeClr>
                </a:solidFill>
                <a:latin typeface="Open Sans"/>
              </a:rPr>
              <a:t>Error: es la desigualdad entre la medida y la medida real de la variable a medir en ese momento.</a:t>
            </a:r>
          </a:p>
          <a:p>
            <a:endParaRPr lang="es-CO" dirty="0"/>
          </a:p>
        </p:txBody>
      </p:sp>
      <p:sp>
        <p:nvSpPr>
          <p:cNvPr id="11" name="10 CuadroTexto"/>
          <p:cNvSpPr txBox="1"/>
          <p:nvPr/>
        </p:nvSpPr>
        <p:spPr>
          <a:xfrm>
            <a:off x="2636661" y="4453551"/>
            <a:ext cx="338554" cy="461665"/>
          </a:xfrm>
          <a:prstGeom prst="rect">
            <a:avLst/>
          </a:prstGeom>
          <a:noFill/>
        </p:spPr>
        <p:txBody>
          <a:bodyPr wrap="none" rtlCol="0">
            <a:spAutoFit/>
          </a:bodyPr>
          <a:lstStyle/>
          <a:p>
            <a:r>
              <a:rPr lang="es-CO" sz="2400" b="1" dirty="0"/>
              <a:t>&lt;</a:t>
            </a:r>
          </a:p>
        </p:txBody>
      </p:sp>
      <p:sp>
        <p:nvSpPr>
          <p:cNvPr id="16" name="15 CuadroTexto"/>
          <p:cNvSpPr txBox="1"/>
          <p:nvPr/>
        </p:nvSpPr>
        <p:spPr>
          <a:xfrm>
            <a:off x="9425103" y="4467199"/>
            <a:ext cx="338554" cy="461665"/>
          </a:xfrm>
          <a:prstGeom prst="rect">
            <a:avLst/>
          </a:prstGeom>
          <a:noFill/>
        </p:spPr>
        <p:txBody>
          <a:bodyPr wrap="none" rtlCol="0">
            <a:spAutoFit/>
          </a:bodyPr>
          <a:lstStyle/>
          <a:p>
            <a:r>
              <a:rPr lang="es-CO" sz="2400" b="1" dirty="0"/>
              <a:t>&gt;</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103" y="4705055"/>
            <a:ext cx="434340" cy="539422"/>
          </a:xfrm>
          <a:prstGeom prst="rect">
            <a:avLst/>
          </a:prstGeom>
        </p:spPr>
      </p:pic>
    </p:spTree>
    <p:extLst>
      <p:ext uri="{BB962C8B-B14F-4D97-AF65-F5344CB8AC3E}">
        <p14:creationId xmlns:p14="http://schemas.microsoft.com/office/powerpoint/2010/main" val="319343855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2037617" y="3655936"/>
            <a:ext cx="9511854"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Cuando se habla a las características de los instrumentos, se refiere a las condiciones estipuladas que tiene cada sensor o componente para registrar una magnitud física o química.</a:t>
            </a:r>
          </a:p>
        </p:txBody>
      </p:sp>
      <p:sp>
        <p:nvSpPr>
          <p:cNvPr id="12" name="11 CuadroTexto"/>
          <p:cNvSpPr txBox="1"/>
          <p:nvPr/>
        </p:nvSpPr>
        <p:spPr>
          <a:xfrm>
            <a:off x="4349285" y="2665185"/>
            <a:ext cx="326724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Características de los instrumentos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6" name="5 Imagen"/>
          <p:cNvPicPr>
            <a:picLocks noChangeAspect="1"/>
          </p:cNvPicPr>
          <p:nvPr/>
        </p:nvPicPr>
        <p:blipFill rotWithShape="1">
          <a:blip r:embed="rId2">
            <a:clrChange>
              <a:clrFrom>
                <a:srgbClr val="FBF8EF"/>
              </a:clrFrom>
              <a:clrTo>
                <a:srgbClr val="FBF8EF">
                  <a:alpha val="0"/>
                </a:srgbClr>
              </a:clrTo>
            </a:clrChange>
            <a:extLst>
              <a:ext uri="{28A0092B-C50C-407E-A947-70E740481C1C}">
                <a14:useLocalDpi xmlns:a14="http://schemas.microsoft.com/office/drawing/2010/main" val="0"/>
              </a:ext>
            </a:extLst>
          </a:blip>
          <a:srcRect l="60375" t="61665" r="4833" b="7538"/>
          <a:stretch/>
        </p:blipFill>
        <p:spPr>
          <a:xfrm>
            <a:off x="165605" y="3249960"/>
            <a:ext cx="2074459" cy="1724806"/>
          </a:xfrm>
          <a:prstGeom prst="rect">
            <a:avLst/>
          </a:prstGeom>
          <a:effectLst>
            <a:innerShdw blurRad="63500" dist="50800" dir="18900000">
              <a:prstClr val="black">
                <a:alpha val="50000"/>
              </a:prstClr>
            </a:innerShdw>
          </a:effectLst>
        </p:spPr>
      </p:pic>
      <p:sp>
        <p:nvSpPr>
          <p:cNvPr id="8" name="7 Rectángulo redondeado"/>
          <p:cNvSpPr/>
          <p:nvPr/>
        </p:nvSpPr>
        <p:spPr>
          <a:xfrm>
            <a:off x="2611809" y="4353636"/>
            <a:ext cx="7301552" cy="7915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057103" y="4467199"/>
            <a:ext cx="6537277" cy="800219"/>
          </a:xfrm>
          <a:prstGeom prst="rect">
            <a:avLst/>
          </a:prstGeom>
          <a:noFill/>
        </p:spPr>
        <p:txBody>
          <a:bodyPr wrap="square" rtlCol="0">
            <a:spAutoFit/>
          </a:bodyPr>
          <a:lstStyle/>
          <a:p>
            <a:pPr marL="285750" lvl="0" indent="-285750">
              <a:buFont typeface="Wingdings" pitchFamily="2" charset="2"/>
              <a:buChar char="v"/>
            </a:pPr>
            <a:r>
              <a:rPr lang="es-CO" sz="1400" dirty="0">
                <a:solidFill>
                  <a:schemeClr val="tx1">
                    <a:lumMod val="75000"/>
                    <a:lumOff val="25000"/>
                  </a:schemeClr>
                </a:solidFill>
                <a:latin typeface="Open Sans"/>
              </a:rPr>
              <a:t>Precisión: es la permisividad mínima que existe para controlar, registrar e indicar el instrumento</a:t>
            </a:r>
          </a:p>
          <a:p>
            <a:endParaRPr lang="es-CO" dirty="0"/>
          </a:p>
        </p:txBody>
      </p:sp>
      <p:sp>
        <p:nvSpPr>
          <p:cNvPr id="11" name="10 CuadroTexto"/>
          <p:cNvSpPr txBox="1"/>
          <p:nvPr/>
        </p:nvSpPr>
        <p:spPr>
          <a:xfrm>
            <a:off x="2636661" y="4453551"/>
            <a:ext cx="338554" cy="461665"/>
          </a:xfrm>
          <a:prstGeom prst="rect">
            <a:avLst/>
          </a:prstGeom>
          <a:noFill/>
        </p:spPr>
        <p:txBody>
          <a:bodyPr wrap="none" rtlCol="0">
            <a:spAutoFit/>
          </a:bodyPr>
          <a:lstStyle/>
          <a:p>
            <a:r>
              <a:rPr lang="es-CO" sz="2400" b="1" dirty="0"/>
              <a:t>&lt;</a:t>
            </a:r>
          </a:p>
        </p:txBody>
      </p:sp>
      <p:sp>
        <p:nvSpPr>
          <p:cNvPr id="16" name="15 CuadroTexto"/>
          <p:cNvSpPr txBox="1"/>
          <p:nvPr/>
        </p:nvSpPr>
        <p:spPr>
          <a:xfrm>
            <a:off x="9425103" y="4467199"/>
            <a:ext cx="338554" cy="461665"/>
          </a:xfrm>
          <a:prstGeom prst="rect">
            <a:avLst/>
          </a:prstGeom>
          <a:noFill/>
        </p:spPr>
        <p:txBody>
          <a:bodyPr wrap="none" rtlCol="0">
            <a:spAutoFit/>
          </a:bodyPr>
          <a:lstStyle/>
          <a:p>
            <a:r>
              <a:rPr lang="es-CO" sz="2400" b="1" dirty="0"/>
              <a:t>&gt;</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103" y="4705055"/>
            <a:ext cx="434340" cy="539422"/>
          </a:xfrm>
          <a:prstGeom prst="rect">
            <a:avLst/>
          </a:prstGeom>
        </p:spPr>
      </p:pic>
    </p:spTree>
    <p:extLst>
      <p:ext uri="{BB962C8B-B14F-4D97-AF65-F5344CB8AC3E}">
        <p14:creationId xmlns:p14="http://schemas.microsoft.com/office/powerpoint/2010/main" val="10724597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7" name="6 Rectángulo redondeado"/>
          <p:cNvSpPr/>
          <p:nvPr/>
        </p:nvSpPr>
        <p:spPr>
          <a:xfrm>
            <a:off x="1023582" y="3446812"/>
            <a:ext cx="10478006" cy="135548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2037617" y="3655936"/>
            <a:ext cx="9511854"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Cuando se habla a las características de los instrumentos, se refiere a las condiciones estipuladas que tiene cada sensor o componente para registrar una magnitud física o química.</a:t>
            </a:r>
          </a:p>
        </p:txBody>
      </p:sp>
      <p:sp>
        <p:nvSpPr>
          <p:cNvPr id="12" name="11 CuadroTexto"/>
          <p:cNvSpPr txBox="1"/>
          <p:nvPr/>
        </p:nvSpPr>
        <p:spPr>
          <a:xfrm>
            <a:off x="4349285" y="2665185"/>
            <a:ext cx="326724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Características de los instrumentos </a:t>
            </a:r>
          </a:p>
          <a:p>
            <a:endParaRPr lang="es-CO" dirty="0"/>
          </a:p>
        </p:txBody>
      </p:sp>
      <p:sp>
        <p:nvSpPr>
          <p:cNvPr id="25" name="24 Rectángulo redondeado"/>
          <p:cNvSpPr/>
          <p:nvPr/>
        </p:nvSpPr>
        <p:spPr>
          <a:xfrm>
            <a:off x="1023582" y="5308977"/>
            <a:ext cx="1801505" cy="42308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volve</a:t>
            </a:r>
            <a:r>
              <a:rPr lang="es-CO" dirty="0"/>
              <a:t>r</a:t>
            </a:r>
          </a:p>
        </p:txBody>
      </p:sp>
      <p:pic>
        <p:nvPicPr>
          <p:cNvPr id="6" name="5 Imagen"/>
          <p:cNvPicPr>
            <a:picLocks noChangeAspect="1"/>
          </p:cNvPicPr>
          <p:nvPr/>
        </p:nvPicPr>
        <p:blipFill rotWithShape="1">
          <a:blip r:embed="rId2">
            <a:clrChange>
              <a:clrFrom>
                <a:srgbClr val="FBF8EF"/>
              </a:clrFrom>
              <a:clrTo>
                <a:srgbClr val="FBF8EF">
                  <a:alpha val="0"/>
                </a:srgbClr>
              </a:clrTo>
            </a:clrChange>
            <a:extLst>
              <a:ext uri="{28A0092B-C50C-407E-A947-70E740481C1C}">
                <a14:useLocalDpi xmlns:a14="http://schemas.microsoft.com/office/drawing/2010/main" val="0"/>
              </a:ext>
            </a:extLst>
          </a:blip>
          <a:srcRect l="60375" t="61665" r="4833" b="7538"/>
          <a:stretch/>
        </p:blipFill>
        <p:spPr>
          <a:xfrm>
            <a:off x="165605" y="3249960"/>
            <a:ext cx="2074459" cy="1724806"/>
          </a:xfrm>
          <a:prstGeom prst="rect">
            <a:avLst/>
          </a:prstGeom>
          <a:effectLst>
            <a:innerShdw blurRad="63500" dist="50800" dir="18900000">
              <a:prstClr val="black">
                <a:alpha val="50000"/>
              </a:prstClr>
            </a:innerShdw>
          </a:effectLst>
        </p:spPr>
      </p:pic>
      <p:sp>
        <p:nvSpPr>
          <p:cNvPr id="8" name="7 Rectángulo redondeado"/>
          <p:cNvSpPr/>
          <p:nvPr/>
        </p:nvSpPr>
        <p:spPr>
          <a:xfrm>
            <a:off x="2611809" y="4353636"/>
            <a:ext cx="7301552" cy="7915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2947919" y="4358015"/>
            <a:ext cx="6537277" cy="1015663"/>
          </a:xfrm>
          <a:prstGeom prst="rect">
            <a:avLst/>
          </a:prstGeom>
          <a:noFill/>
        </p:spPr>
        <p:txBody>
          <a:bodyPr wrap="square" rtlCol="0">
            <a:spAutoFit/>
          </a:bodyPr>
          <a:lstStyle/>
          <a:p>
            <a:pPr marL="285750" lvl="0" indent="-285750" algn="just">
              <a:buFont typeface="Wingdings" pitchFamily="2" charset="2"/>
              <a:buChar char="v"/>
            </a:pPr>
            <a:r>
              <a:rPr lang="es-CO" sz="1400" dirty="0">
                <a:solidFill>
                  <a:schemeClr val="tx1">
                    <a:lumMod val="75000"/>
                    <a:lumOff val="25000"/>
                  </a:schemeClr>
                </a:solidFill>
                <a:latin typeface="Open Sans"/>
              </a:rPr>
              <a:t>Zona muerta: es el pequeño espacio que hay entre la medición que está brindando el instrumento y la medición real, en pocas palabras es la variación de mediada que hay en el proceso real.</a:t>
            </a:r>
          </a:p>
          <a:p>
            <a:endParaRPr lang="es-CO" dirty="0"/>
          </a:p>
        </p:txBody>
      </p:sp>
      <p:sp>
        <p:nvSpPr>
          <p:cNvPr id="11" name="10 CuadroTexto"/>
          <p:cNvSpPr txBox="1"/>
          <p:nvPr/>
        </p:nvSpPr>
        <p:spPr>
          <a:xfrm>
            <a:off x="2636661" y="4453551"/>
            <a:ext cx="338554" cy="461665"/>
          </a:xfrm>
          <a:prstGeom prst="rect">
            <a:avLst/>
          </a:prstGeom>
          <a:noFill/>
        </p:spPr>
        <p:txBody>
          <a:bodyPr wrap="none" rtlCol="0">
            <a:spAutoFit/>
          </a:bodyPr>
          <a:lstStyle/>
          <a:p>
            <a:r>
              <a:rPr lang="es-CO" sz="2400" b="1" dirty="0"/>
              <a:t>&lt;</a:t>
            </a:r>
          </a:p>
        </p:txBody>
      </p:sp>
      <p:sp>
        <p:nvSpPr>
          <p:cNvPr id="16" name="15 CuadroTexto"/>
          <p:cNvSpPr txBox="1"/>
          <p:nvPr/>
        </p:nvSpPr>
        <p:spPr>
          <a:xfrm>
            <a:off x="9425103" y="4467199"/>
            <a:ext cx="338554" cy="461665"/>
          </a:xfrm>
          <a:prstGeom prst="rect">
            <a:avLst/>
          </a:prstGeom>
          <a:noFill/>
        </p:spPr>
        <p:txBody>
          <a:bodyPr wrap="none" rtlCol="0">
            <a:spAutoFit/>
          </a:bodyPr>
          <a:lstStyle/>
          <a:p>
            <a:r>
              <a:rPr lang="es-CO" sz="2400" b="1" dirty="0"/>
              <a:t>&gt;</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0405" y="5520517"/>
            <a:ext cx="434340" cy="539422"/>
          </a:xfrm>
          <a:prstGeom prst="rect">
            <a:avLst/>
          </a:prstGeom>
        </p:spPr>
      </p:pic>
    </p:spTree>
    <p:extLst>
      <p:ext uri="{BB962C8B-B14F-4D97-AF65-F5344CB8AC3E}">
        <p14:creationId xmlns:p14="http://schemas.microsoft.com/office/powerpoint/2010/main" val="2887477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20 Rectángulo redondeado"/>
          <p:cNvSpPr/>
          <p:nvPr/>
        </p:nvSpPr>
        <p:spPr>
          <a:xfrm>
            <a:off x="4981433" y="2988773"/>
            <a:ext cx="6796585" cy="282323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Rectángulo redondeado"/>
          <p:cNvSpPr/>
          <p:nvPr/>
        </p:nvSpPr>
        <p:spPr>
          <a:xfrm>
            <a:off x="721412" y="3396354"/>
            <a:ext cx="3796000" cy="241565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625875" y="1778077"/>
            <a:ext cx="11029313" cy="73866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218364" y="1624085"/>
            <a:ext cx="11778018" cy="434874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1156688"/>
            <a:ext cx="10060322" cy="584775"/>
          </a:xfrm>
          <a:prstGeom prst="rect">
            <a:avLst/>
          </a:prstGeom>
        </p:spPr>
        <p:txBody>
          <a:bodyPr wrap="square">
            <a:spAutoFit/>
          </a:bodyPr>
          <a:lstStyle/>
          <a:p>
            <a:r>
              <a:rPr lang="es-CO" sz="1600" b="1" dirty="0"/>
              <a:t> </a:t>
            </a:r>
            <a:r>
              <a:rPr lang="es-CO" sz="1400" b="1" dirty="0">
                <a:solidFill>
                  <a:srgbClr val="2C538E"/>
                </a:solidFill>
                <a:latin typeface="Open Sans"/>
              </a:rPr>
              <a:t>Técnicas normalizadas para el manejo, conexión y lectura de magnitudes de instrumentos</a:t>
            </a:r>
            <a:r>
              <a:rPr lang="es-CO" sz="1400" b="1" dirty="0">
                <a:latin typeface="Open Sans"/>
              </a:rPr>
              <a:t>.</a:t>
            </a:r>
          </a:p>
          <a:p>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5" name="4 CuadroTexto"/>
          <p:cNvSpPr txBox="1"/>
          <p:nvPr/>
        </p:nvSpPr>
        <p:spPr>
          <a:xfrm>
            <a:off x="721412" y="1750787"/>
            <a:ext cx="10645978" cy="738664"/>
          </a:xfrm>
          <a:prstGeom prst="rect">
            <a:avLst/>
          </a:prstGeom>
          <a:noFill/>
          <a:ln>
            <a:noFill/>
          </a:ln>
          <a:effectLst/>
        </p:spPr>
        <p:txBody>
          <a:bodyPr wrap="square" rtlCol="0">
            <a:spAutoFit/>
          </a:bodyPr>
          <a:lstStyle/>
          <a:p>
            <a:r>
              <a:rPr lang="es-CO" sz="1400" b="1" dirty="0">
                <a:solidFill>
                  <a:schemeClr val="bg1"/>
                </a:solidFill>
                <a:latin typeface="Open Sans"/>
              </a:rPr>
              <a:t>Resumen</a:t>
            </a:r>
          </a:p>
          <a:p>
            <a:r>
              <a:rPr lang="es-CO" sz="1400" dirty="0">
                <a:solidFill>
                  <a:schemeClr val="bg1"/>
                </a:solidFill>
                <a:latin typeface="Open Sans"/>
              </a:rPr>
              <a:t>En esta lección se habla de algunas normas que se deben tener en cuenta a la hora de manejar o hacer algún tipo de mantenimiento en los instrumentos electrónicos, también se explica las características de las medidas de instrumentación.</a:t>
            </a:r>
          </a:p>
        </p:txBody>
      </p:sp>
      <p:sp>
        <p:nvSpPr>
          <p:cNvPr id="8" name="7 CuadroTexto"/>
          <p:cNvSpPr txBox="1"/>
          <p:nvPr/>
        </p:nvSpPr>
        <p:spPr>
          <a:xfrm>
            <a:off x="830595" y="3856528"/>
            <a:ext cx="3577633"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Hoy en día la normatividad es algo muy común e importante en el campo de la electrónica, ya que esta tiene como fin preservar la integridad de la persona que esté haciendo algún manejo de un sistema o componente electrónico.</a:t>
            </a:r>
          </a:p>
          <a:p>
            <a:endParaRPr lang="es-CO" dirty="0"/>
          </a:p>
        </p:txBody>
      </p:sp>
      <p:pic>
        <p:nvPicPr>
          <p:cNvPr id="10" name="9 Imagen"/>
          <p:cNvPicPr>
            <a:picLocks noChangeAspect="1"/>
          </p:cNvPicPr>
          <p:nvPr/>
        </p:nvPicPr>
        <p:blipFill rotWithShape="1">
          <a:blip r:embed="rId2">
            <a:clrChange>
              <a:clrFrom>
                <a:srgbClr val="FCF9F0"/>
              </a:clrFrom>
              <a:clrTo>
                <a:srgbClr val="FCF9F0">
                  <a:alpha val="0"/>
                </a:srgbClr>
              </a:clrTo>
            </a:clrChange>
            <a:extLst>
              <a:ext uri="{28A0092B-C50C-407E-A947-70E740481C1C}">
                <a14:useLocalDpi xmlns:a14="http://schemas.microsoft.com/office/drawing/2010/main" val="0"/>
              </a:ext>
            </a:extLst>
          </a:blip>
          <a:srcRect l="36368" t="64134" r="38526" b="10641"/>
          <a:stretch/>
        </p:blipFill>
        <p:spPr>
          <a:xfrm>
            <a:off x="2242099" y="2674726"/>
            <a:ext cx="1234032" cy="1239881"/>
          </a:xfrm>
          <a:prstGeom prst="rect">
            <a:avLst/>
          </a:prstGeom>
          <a:ln>
            <a:noFill/>
          </a:ln>
          <a:effectLst>
            <a:innerShdw blurRad="63500" dist="50800" dir="18900000">
              <a:prstClr val="black">
                <a:alpha val="50000"/>
              </a:prstClr>
            </a:innerShdw>
          </a:effectLst>
        </p:spPr>
      </p:pic>
      <p:sp>
        <p:nvSpPr>
          <p:cNvPr id="19" name="18 Rectángulo redondeado"/>
          <p:cNvSpPr/>
          <p:nvPr/>
        </p:nvSpPr>
        <p:spPr>
          <a:xfrm>
            <a:off x="6834407" y="2737258"/>
            <a:ext cx="3051832" cy="50302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6970883" y="2742144"/>
            <a:ext cx="2806172"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Normalización para el manejo de un instrumento electrónico </a:t>
            </a:r>
          </a:p>
          <a:p>
            <a:endParaRPr lang="es-CO" dirty="0"/>
          </a:p>
        </p:txBody>
      </p:sp>
      <p:sp>
        <p:nvSpPr>
          <p:cNvPr id="22" name="21 CuadroTexto"/>
          <p:cNvSpPr txBox="1"/>
          <p:nvPr/>
        </p:nvSpPr>
        <p:spPr>
          <a:xfrm>
            <a:off x="5172501" y="3348164"/>
            <a:ext cx="6482687" cy="2092881"/>
          </a:xfrm>
          <a:prstGeom prst="rect">
            <a:avLst/>
          </a:prstGeom>
          <a:noFill/>
        </p:spPr>
        <p:txBody>
          <a:bodyPr wrap="square" rtlCol="0">
            <a:spAutoFit/>
          </a:bodyPr>
          <a:lstStyle/>
          <a:p>
            <a:pPr algn="just"/>
            <a:r>
              <a:rPr lang="es-CO" sz="1400" dirty="0">
                <a:solidFill>
                  <a:schemeClr val="bg1"/>
                </a:solidFill>
                <a:latin typeface="Open Sans"/>
              </a:rPr>
              <a:t>Dependemos mucho de la electricidad hoy en día, para el manejo de estos sistemas es importante hacerlo con responsabilidad y prudencia. A continuación se enuncian algunas normas que se deben tener en cuenta a la hora de manipular artefactos electrónico según el decreto 614/2001, de 8 de junio, sobre disposiciones mínimas para la protección de la salud y seguridad de los trabajadores frente al riesgo eléctrico</a:t>
            </a:r>
          </a:p>
          <a:p>
            <a:pPr algn="just"/>
            <a:endParaRPr lang="es-CO" sz="1400" dirty="0">
              <a:solidFill>
                <a:schemeClr val="bg1"/>
              </a:solidFill>
              <a:latin typeface="Open Sans"/>
            </a:endParaRPr>
          </a:p>
          <a:p>
            <a:pPr algn="just"/>
            <a:r>
              <a:rPr lang="es-CO" sz="1400" dirty="0">
                <a:solidFill>
                  <a:schemeClr val="bg1"/>
                </a:solidFill>
                <a:latin typeface="Open Sans"/>
              </a:rPr>
              <a:t>Da clic en lo bonotes para ver la información: </a:t>
            </a:r>
          </a:p>
          <a:p>
            <a:endParaRPr lang="es-CO" dirty="0"/>
          </a:p>
        </p:txBody>
      </p:sp>
      <p:sp>
        <p:nvSpPr>
          <p:cNvPr id="3" name="2 Rectángulo redondeado"/>
          <p:cNvSpPr/>
          <p:nvPr/>
        </p:nvSpPr>
        <p:spPr>
          <a:xfrm>
            <a:off x="697088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15" name="14 Rectángulo redondeado"/>
          <p:cNvSpPr/>
          <p:nvPr/>
        </p:nvSpPr>
        <p:spPr>
          <a:xfrm>
            <a:off x="7721511"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16" name="15 Rectángulo redondeado"/>
          <p:cNvSpPr/>
          <p:nvPr/>
        </p:nvSpPr>
        <p:spPr>
          <a:xfrm>
            <a:off x="8477533"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sp>
        <p:nvSpPr>
          <p:cNvPr id="17" name="16 Rectángulo redondeado"/>
          <p:cNvSpPr/>
          <p:nvPr/>
        </p:nvSpPr>
        <p:spPr>
          <a:xfrm>
            <a:off x="9228025" y="5162235"/>
            <a:ext cx="658214" cy="55762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4</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883" y="6318578"/>
            <a:ext cx="434340" cy="539422"/>
          </a:xfrm>
          <a:prstGeom prst="rect">
            <a:avLst/>
          </a:prstGeom>
        </p:spPr>
      </p:pic>
    </p:spTree>
    <p:extLst>
      <p:ext uri="{BB962C8B-B14F-4D97-AF65-F5344CB8AC3E}">
        <p14:creationId xmlns:p14="http://schemas.microsoft.com/office/powerpoint/2010/main" val="38501146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sp>
        <p:nvSpPr>
          <p:cNvPr id="6" name="Rectángulo redondeado 9">
            <a:extLst>
              <a:ext uri="{FF2B5EF4-FFF2-40B4-BE49-F238E27FC236}">
                <a16:creationId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chemeClr val="tx1"/>
                </a:solidFill>
                <a:latin typeface="Open Sans" panose="020B0606030504020204" pitchFamily="34" charset="0"/>
              </a:rPr>
              <a:t>Une cada concepto con el significado correspondiente.</a:t>
            </a:r>
          </a:p>
        </p:txBody>
      </p:sp>
      <p:sp>
        <p:nvSpPr>
          <p:cNvPr id="7" name="Rectángulo 15">
            <a:extLst>
              <a:ext uri="{FF2B5EF4-FFF2-40B4-BE49-F238E27FC236}">
                <a16:creationId xmlns:a16="http://schemas.microsoft.com/office/drawing/2014/main" id="{C1AB5CB3-D929-4CC6-B627-331DA20E52D3}"/>
              </a:ext>
            </a:extLst>
          </p:cNvPr>
          <p:cNvSpPr/>
          <p:nvPr/>
        </p:nvSpPr>
        <p:spPr>
          <a:xfrm>
            <a:off x="529908" y="1512872"/>
            <a:ext cx="2586349" cy="496996"/>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EMPAREJAMIENTO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n 22" descr="Imagen que contiene señal&#10;&#10;Descripción generada automáticamente">
            <a:extLst>
              <a:ext uri="{FF2B5EF4-FFF2-40B4-BE49-F238E27FC236}">
                <a16:creationId xmlns:a16="http://schemas.microsoft.com/office/drawing/2014/main" id="{CBFCBA85-7A40-4727-8859-F7C7906EE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2" name="1 Rectángulo redondeado"/>
          <p:cNvSpPr/>
          <p:nvPr/>
        </p:nvSpPr>
        <p:spPr>
          <a:xfrm>
            <a:off x="580017" y="2838733"/>
            <a:ext cx="2178872" cy="50496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Campo de medida o rango</a:t>
            </a:r>
          </a:p>
        </p:txBody>
      </p:sp>
      <p:sp>
        <p:nvSpPr>
          <p:cNvPr id="10" name="9 Rectángulo redondeado"/>
          <p:cNvSpPr/>
          <p:nvPr/>
        </p:nvSpPr>
        <p:spPr>
          <a:xfrm>
            <a:off x="580016" y="3498373"/>
            <a:ext cx="2178872" cy="50496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Alcance</a:t>
            </a:r>
          </a:p>
        </p:txBody>
      </p:sp>
      <p:sp>
        <p:nvSpPr>
          <p:cNvPr id="12" name="11 Rectángulo redondeado"/>
          <p:cNvSpPr/>
          <p:nvPr/>
        </p:nvSpPr>
        <p:spPr>
          <a:xfrm>
            <a:off x="580017" y="4230799"/>
            <a:ext cx="2178872" cy="50496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Error</a:t>
            </a:r>
            <a:r>
              <a:rPr lang="es-CO" sz="1400" dirty="0"/>
              <a:t> </a:t>
            </a:r>
            <a:endParaRPr lang="es-CO" sz="1400" b="1" dirty="0">
              <a:solidFill>
                <a:schemeClr val="tx1">
                  <a:lumMod val="75000"/>
                  <a:lumOff val="25000"/>
                </a:schemeClr>
              </a:solidFill>
              <a:latin typeface="Open Sans"/>
            </a:endParaRPr>
          </a:p>
        </p:txBody>
      </p:sp>
      <p:sp>
        <p:nvSpPr>
          <p:cNvPr id="13" name="12 Rectángulo redondeado"/>
          <p:cNvSpPr/>
          <p:nvPr/>
        </p:nvSpPr>
        <p:spPr>
          <a:xfrm>
            <a:off x="580017" y="4888166"/>
            <a:ext cx="2178872" cy="50496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Precisión</a:t>
            </a:r>
          </a:p>
        </p:txBody>
      </p:sp>
      <p:sp>
        <p:nvSpPr>
          <p:cNvPr id="14" name="13 Rectángulo redondeado"/>
          <p:cNvSpPr/>
          <p:nvPr/>
        </p:nvSpPr>
        <p:spPr>
          <a:xfrm>
            <a:off x="610814" y="5572829"/>
            <a:ext cx="2178872" cy="50496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Zona muerta</a:t>
            </a:r>
          </a:p>
        </p:txBody>
      </p:sp>
      <p:sp>
        <p:nvSpPr>
          <p:cNvPr id="15" name="14 Rectángulo redondeado"/>
          <p:cNvSpPr/>
          <p:nvPr/>
        </p:nvSpPr>
        <p:spPr>
          <a:xfrm>
            <a:off x="3480179" y="2761396"/>
            <a:ext cx="7914652" cy="50400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300000"/>
              </a:lnSpc>
            </a:pPr>
            <a:r>
              <a:rPr lang="es-CO" sz="1400" dirty="0">
                <a:latin typeface="Open Sans"/>
              </a:rPr>
              <a:t>Es el conjunto de valores mínimo y máximo donde la medición es confiable.</a:t>
            </a:r>
          </a:p>
          <a:p>
            <a:pPr algn="ctr"/>
            <a:endParaRPr lang="es-CO" dirty="0"/>
          </a:p>
        </p:txBody>
      </p:sp>
      <p:sp>
        <p:nvSpPr>
          <p:cNvPr id="16" name="15 Rectángulo redondeado"/>
          <p:cNvSpPr/>
          <p:nvPr/>
        </p:nvSpPr>
        <p:spPr>
          <a:xfrm>
            <a:off x="3507475" y="3415348"/>
            <a:ext cx="7914652" cy="50400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300000"/>
              </a:lnSpc>
            </a:pPr>
            <a:r>
              <a:rPr lang="es-CO" sz="1400" dirty="0">
                <a:latin typeface="Open Sans"/>
              </a:rPr>
              <a:t>Es la desigualdad entre el valor superior y valor inferior de medición del instrumento</a:t>
            </a:r>
            <a:r>
              <a:rPr lang="es-CO" sz="1400" dirty="0"/>
              <a:t>.</a:t>
            </a:r>
          </a:p>
          <a:p>
            <a:pPr algn="ctr"/>
            <a:endParaRPr lang="es-CO" dirty="0"/>
          </a:p>
        </p:txBody>
      </p:sp>
      <p:sp>
        <p:nvSpPr>
          <p:cNvPr id="17" name="16 Rectángulo redondeado"/>
          <p:cNvSpPr/>
          <p:nvPr/>
        </p:nvSpPr>
        <p:spPr>
          <a:xfrm>
            <a:off x="3507475" y="4230799"/>
            <a:ext cx="7914652" cy="50400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300000"/>
              </a:lnSpc>
            </a:pPr>
            <a:r>
              <a:rPr lang="es-CO" sz="1400" dirty="0"/>
              <a:t>.</a:t>
            </a:r>
          </a:p>
          <a:p>
            <a:pPr algn="ctr"/>
            <a:endParaRPr lang="es-CO" dirty="0"/>
          </a:p>
        </p:txBody>
      </p:sp>
      <p:sp>
        <p:nvSpPr>
          <p:cNvPr id="18" name="17 CuadroTexto"/>
          <p:cNvSpPr txBox="1"/>
          <p:nvPr/>
        </p:nvSpPr>
        <p:spPr>
          <a:xfrm>
            <a:off x="3755246" y="4230799"/>
            <a:ext cx="7364517" cy="584775"/>
          </a:xfrm>
          <a:prstGeom prst="rect">
            <a:avLst/>
          </a:prstGeom>
          <a:noFill/>
        </p:spPr>
        <p:txBody>
          <a:bodyPr wrap="none" rtlCol="0">
            <a:spAutoFit/>
          </a:bodyPr>
          <a:lstStyle/>
          <a:p>
            <a:r>
              <a:rPr lang="es-CO" sz="1400" dirty="0">
                <a:solidFill>
                  <a:schemeClr val="bg1"/>
                </a:solidFill>
                <a:latin typeface="Open Sans"/>
              </a:rPr>
              <a:t>Es la desigualdad entre la medida y la medida real de la variable a medir en ese momento.</a:t>
            </a:r>
          </a:p>
          <a:p>
            <a:endParaRPr lang="es-CO" dirty="0"/>
          </a:p>
        </p:txBody>
      </p:sp>
      <p:sp>
        <p:nvSpPr>
          <p:cNvPr id="19" name="18 Rectángulo redondeado"/>
          <p:cNvSpPr/>
          <p:nvPr/>
        </p:nvSpPr>
        <p:spPr>
          <a:xfrm>
            <a:off x="3523026" y="4888166"/>
            <a:ext cx="7914652" cy="50400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300000"/>
              </a:lnSpc>
            </a:pPr>
            <a:r>
              <a:rPr lang="es-CO" sz="1400" dirty="0"/>
              <a:t>.</a:t>
            </a:r>
          </a:p>
          <a:p>
            <a:pPr algn="ctr"/>
            <a:endParaRPr lang="es-CO" dirty="0"/>
          </a:p>
        </p:txBody>
      </p:sp>
      <p:sp>
        <p:nvSpPr>
          <p:cNvPr id="20" name="19 CuadroTexto"/>
          <p:cNvSpPr txBox="1"/>
          <p:nvPr/>
        </p:nvSpPr>
        <p:spPr>
          <a:xfrm>
            <a:off x="3907277" y="4956406"/>
            <a:ext cx="6917022" cy="307777"/>
          </a:xfrm>
          <a:prstGeom prst="rect">
            <a:avLst/>
          </a:prstGeom>
          <a:noFill/>
        </p:spPr>
        <p:txBody>
          <a:bodyPr wrap="none" rtlCol="0">
            <a:spAutoFit/>
          </a:bodyPr>
          <a:lstStyle/>
          <a:p>
            <a:pPr lvl="0"/>
            <a:r>
              <a:rPr lang="es-CO" sz="1400" dirty="0">
                <a:solidFill>
                  <a:schemeClr val="bg1"/>
                </a:solidFill>
                <a:latin typeface="Open Sans"/>
              </a:rPr>
              <a:t>Es la permisividad mínima que existe para controlar, registrar e indicar el instrumento</a:t>
            </a:r>
          </a:p>
        </p:txBody>
      </p:sp>
      <p:sp>
        <p:nvSpPr>
          <p:cNvPr id="21" name="20 Rectángulo redondeado"/>
          <p:cNvSpPr/>
          <p:nvPr/>
        </p:nvSpPr>
        <p:spPr>
          <a:xfrm>
            <a:off x="3545256" y="5482978"/>
            <a:ext cx="7914652" cy="72675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300000"/>
              </a:lnSpc>
            </a:pPr>
            <a:r>
              <a:rPr lang="es-CO" sz="1400" dirty="0"/>
              <a:t>.</a:t>
            </a:r>
          </a:p>
          <a:p>
            <a:pPr algn="ctr"/>
            <a:endParaRPr lang="es-CO" dirty="0"/>
          </a:p>
        </p:txBody>
      </p:sp>
      <p:sp>
        <p:nvSpPr>
          <p:cNvPr id="22" name="21 CuadroTexto"/>
          <p:cNvSpPr txBox="1"/>
          <p:nvPr/>
        </p:nvSpPr>
        <p:spPr>
          <a:xfrm>
            <a:off x="3816711" y="5578484"/>
            <a:ext cx="7661060" cy="523220"/>
          </a:xfrm>
          <a:prstGeom prst="rect">
            <a:avLst/>
          </a:prstGeom>
          <a:noFill/>
        </p:spPr>
        <p:txBody>
          <a:bodyPr wrap="square" rtlCol="0">
            <a:spAutoFit/>
          </a:bodyPr>
          <a:lstStyle/>
          <a:p>
            <a:pPr lvl="0"/>
            <a:r>
              <a:rPr lang="es-CO" sz="1400" dirty="0">
                <a:solidFill>
                  <a:schemeClr val="bg1"/>
                </a:solidFill>
                <a:latin typeface="Open Sans"/>
              </a:rPr>
              <a:t>Es el pequeño espacio que hay entre la medición que está brindando el instrumento y la medición real, en pocas palabras es la variación de mediada que hay en el proceso real.</a:t>
            </a: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883" y="6318578"/>
            <a:ext cx="434340" cy="539422"/>
          </a:xfrm>
          <a:prstGeom prst="rect">
            <a:avLst/>
          </a:prstGeom>
        </p:spPr>
      </p:pic>
    </p:spTree>
    <p:extLst>
      <p:ext uri="{BB962C8B-B14F-4D97-AF65-F5344CB8AC3E}">
        <p14:creationId xmlns:p14="http://schemas.microsoft.com/office/powerpoint/2010/main" val="30236017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4</a:t>
            </a:r>
          </a:p>
        </p:txBody>
      </p:sp>
      <p:sp>
        <p:nvSpPr>
          <p:cNvPr id="2" name="Bocadillo: rectángulo con esquinas redondeadas 1"/>
          <p:cNvSpPr/>
          <p:nvPr/>
        </p:nvSpPr>
        <p:spPr>
          <a:xfrm>
            <a:off x="6816638" y="2834639"/>
            <a:ext cx="4735488" cy="1497416"/>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prstClr val="black">
                    <a:lumMod val="75000"/>
                    <a:lumOff val="25000"/>
                  </a:prstClr>
                </a:solidFill>
                <a:latin typeface="Open Sans" panose="020B0606030504020204" pitchFamily="34" charset="0"/>
                <a:sym typeface="+mn-ea"/>
              </a:rPr>
              <a:t>Estudiante:  </a:t>
            </a:r>
            <a:r>
              <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22374" y="2984767"/>
            <a:ext cx="4362450" cy="954107"/>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cuarta actividad de esta unidad, donde a</a:t>
            </a:r>
            <a:r>
              <a:rPr lang="es-CO" sz="1400" dirty="0">
                <a:solidFill>
                  <a:schemeClr val="tx1">
                    <a:lumMod val="75000"/>
                    <a:lumOff val="25000"/>
                  </a:schemeClr>
                </a:solidFill>
                <a:latin typeface="Open Sans"/>
              </a:rPr>
              <a:t>prenderás sobre la solución de circuitos basado en las leyes básicas de electrónica</a:t>
            </a: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extLst>
      <p:ext uri="{BB962C8B-B14F-4D97-AF65-F5344CB8AC3E}">
        <p14:creationId xmlns:p14="http://schemas.microsoft.com/office/powerpoint/2010/main" val="41454832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4</a:t>
            </a:r>
          </a:p>
        </p:txBody>
      </p:sp>
      <p:sp>
        <p:nvSpPr>
          <p:cNvPr id="2" name="Bocadillo: rectángulo con esquinas redondeadas 1"/>
          <p:cNvSpPr/>
          <p:nvPr/>
        </p:nvSpPr>
        <p:spPr>
          <a:xfrm>
            <a:off x="6816638" y="2844192"/>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2996729"/>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Debes comprender </a:t>
            </a:r>
            <a:r>
              <a:rPr lang="es-CO" sz="1400" dirty="0">
                <a:solidFill>
                  <a:schemeClr val="tx1">
                    <a:lumMod val="75000"/>
                    <a:lumOff val="25000"/>
                  </a:schemeClr>
                </a:solidFill>
                <a:latin typeface="Open Sans"/>
              </a:rPr>
              <a:t>la solución de circuitos basado en las leyes básicas de electrónica.</a:t>
            </a:r>
          </a:p>
          <a:p>
            <a:pPr algn="just"/>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2869283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4</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prstClr val="black">
                    <a:lumMod val="75000"/>
                    <a:lumOff val="25000"/>
                  </a:prst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775971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133349" y="1414673"/>
            <a:ext cx="11884357" cy="442463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pic>
        <p:nvPicPr>
          <p:cNvPr id="32" name="31 Imagen"/>
          <p:cNvPicPr/>
          <p:nvPr/>
        </p:nvPicPr>
        <p:blipFill>
          <a:blip r:embed="rId5"/>
          <a:stretch>
            <a:fillRect/>
          </a:stretch>
        </p:blipFill>
        <p:spPr>
          <a:xfrm>
            <a:off x="5562195" y="1830872"/>
            <a:ext cx="4242464" cy="3792006"/>
          </a:xfrm>
          <a:prstGeom prst="rect">
            <a:avLst/>
          </a:prstGeom>
          <a:effectLst>
            <a:outerShdw blurRad="50800" dist="38100" dir="2700000" algn="tl" rotWithShape="0">
              <a:prstClr val="black">
                <a:alpha val="40000"/>
              </a:prstClr>
            </a:outerShdw>
          </a:effectLst>
        </p:spPr>
      </p:pic>
      <p:sp>
        <p:nvSpPr>
          <p:cNvPr id="9" name="8 CuadroTexto"/>
          <p:cNvSpPr txBox="1"/>
          <p:nvPr/>
        </p:nvSpPr>
        <p:spPr>
          <a:xfrm>
            <a:off x="10058398" y="4872250"/>
            <a:ext cx="1516762" cy="523220"/>
          </a:xfrm>
          <a:prstGeom prst="rect">
            <a:avLst/>
          </a:prstGeom>
          <a:noFill/>
        </p:spPr>
        <p:txBody>
          <a:bodyPr wrap="none" rtlCol="0">
            <a:spAutoFit/>
          </a:bodyPr>
          <a:lstStyle/>
          <a:p>
            <a:r>
              <a:rPr lang="es-CO" sz="1400" i="1" dirty="0">
                <a:latin typeface="Open Sans"/>
              </a:rPr>
              <a:t>Grafica</a:t>
            </a:r>
          </a:p>
          <a:p>
            <a:r>
              <a:rPr lang="es-CO" sz="1400" i="1" dirty="0">
                <a:latin typeface="Open Sans"/>
              </a:rPr>
              <a:t>Curva de bañera</a:t>
            </a:r>
          </a:p>
        </p:txBody>
      </p:sp>
      <p:sp>
        <p:nvSpPr>
          <p:cNvPr id="11" name="10 Elipse"/>
          <p:cNvSpPr/>
          <p:nvPr/>
        </p:nvSpPr>
        <p:spPr>
          <a:xfrm>
            <a:off x="11136573" y="1830872"/>
            <a:ext cx="545911" cy="571134"/>
          </a:xfrm>
          <a:prstGeom prst="ellipse">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2800" b="1" dirty="0">
                <a:solidFill>
                  <a:schemeClr val="accent1">
                    <a:lumMod val="75000"/>
                  </a:schemeClr>
                </a:solidFill>
              </a:rPr>
              <a:t>X</a:t>
            </a:r>
          </a:p>
        </p:txBody>
      </p:sp>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7990" y="2199204"/>
            <a:ext cx="434340" cy="539422"/>
          </a:xfrm>
          <a:prstGeom prst="rect">
            <a:avLst/>
          </a:prstGeom>
        </p:spPr>
      </p:pic>
    </p:spTree>
    <p:extLst>
      <p:ext uri="{BB962C8B-B14F-4D97-AF65-F5344CB8AC3E}">
        <p14:creationId xmlns:p14="http://schemas.microsoft.com/office/powerpoint/2010/main" val="42225072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577687"/>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624079"/>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523" y="3261192"/>
            <a:ext cx="4357848" cy="2279800"/>
          </a:xfrm>
          <a:prstGeom prst="rect">
            <a:avLst/>
          </a:prstGeom>
        </p:spPr>
      </p:pic>
      <p:sp>
        <p:nvSpPr>
          <p:cNvPr id="13" name="12 CuadroTexto"/>
          <p:cNvSpPr txBox="1"/>
          <p:nvPr/>
        </p:nvSpPr>
        <p:spPr>
          <a:xfrm>
            <a:off x="5330412" y="2645639"/>
            <a:ext cx="6166866"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diseño de circuitos se debe tener en cuenta los procesos matemáticos, a continuación, se habla de los fundamentos matemáticos que se necesita para analizar un circuito y profundizar más en cómo es su funcionamiento.</a:t>
            </a:r>
          </a:p>
          <a:p>
            <a:endParaRPr lang="es-CO" dirty="0"/>
          </a:p>
        </p:txBody>
      </p:sp>
      <p:sp>
        <p:nvSpPr>
          <p:cNvPr id="15" name="14 Rectángulo redondeado"/>
          <p:cNvSpPr/>
          <p:nvPr/>
        </p:nvSpPr>
        <p:spPr>
          <a:xfrm>
            <a:off x="5732058" y="3848669"/>
            <a:ext cx="5117910" cy="186974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084980" y="4180176"/>
            <a:ext cx="4628513" cy="1015663"/>
          </a:xfrm>
          <a:prstGeom prst="rect">
            <a:avLst/>
          </a:prstGeom>
          <a:noFill/>
        </p:spPr>
        <p:txBody>
          <a:bodyPr wrap="square" rtlCol="0">
            <a:spAutoFit/>
          </a:bodyPr>
          <a:lstStyle/>
          <a:p>
            <a:pPr algn="just"/>
            <a:r>
              <a:rPr lang="es-CO" sz="1400" dirty="0">
                <a:solidFill>
                  <a:schemeClr val="bg1"/>
                </a:solidFill>
                <a:latin typeface="Open Sans"/>
              </a:rPr>
              <a:t>Para el análisis de circuitos primero se tiene que definir ¿qué es un circuito eléctrico?, un circuito eléctrico es la interconexión de varios elementos electrónicos.</a:t>
            </a:r>
          </a:p>
          <a:p>
            <a:pPr algn="just"/>
            <a:endParaRPr lang="es-CO" dirty="0"/>
          </a:p>
        </p:txBody>
      </p:sp>
      <p:sp>
        <p:nvSpPr>
          <p:cNvPr id="19" name="18 Rectángulo redondeado"/>
          <p:cNvSpPr/>
          <p:nvPr/>
        </p:nvSpPr>
        <p:spPr>
          <a:xfrm>
            <a:off x="7178722"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26" name="25 Rectángulo redondeado"/>
          <p:cNvSpPr/>
          <p:nvPr/>
        </p:nvSpPr>
        <p:spPr>
          <a:xfrm>
            <a:off x="7967013"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27" name="26 Rectángulo redondeado"/>
          <p:cNvSpPr/>
          <p:nvPr/>
        </p:nvSpPr>
        <p:spPr>
          <a:xfrm>
            <a:off x="8767413" y="5022378"/>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2382" y="5281686"/>
            <a:ext cx="434340" cy="539422"/>
          </a:xfrm>
          <a:prstGeom prst="rect">
            <a:avLst/>
          </a:prstGeom>
        </p:spPr>
      </p:pic>
    </p:spTree>
    <p:extLst>
      <p:ext uri="{BB962C8B-B14F-4D97-AF65-F5344CB8AC3E}">
        <p14:creationId xmlns:p14="http://schemas.microsoft.com/office/powerpoint/2010/main" val="25754736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577687"/>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624079"/>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523" y="3261192"/>
            <a:ext cx="4357848" cy="2279800"/>
          </a:xfrm>
          <a:prstGeom prst="rect">
            <a:avLst/>
          </a:prstGeom>
        </p:spPr>
      </p:pic>
      <p:sp>
        <p:nvSpPr>
          <p:cNvPr id="13" name="12 CuadroTexto"/>
          <p:cNvSpPr txBox="1"/>
          <p:nvPr/>
        </p:nvSpPr>
        <p:spPr>
          <a:xfrm>
            <a:off x="5330412" y="2645639"/>
            <a:ext cx="6166866"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diseño de circuitos se debe tener en cuenta los procesos matemáticos, a continuación, se habla de los fundamentos matemáticos que se necesita para analizar un circuito y profundizar más en cómo es su funcionamiento.</a:t>
            </a:r>
          </a:p>
          <a:p>
            <a:endParaRPr lang="es-CO" dirty="0"/>
          </a:p>
        </p:txBody>
      </p:sp>
      <p:sp>
        <p:nvSpPr>
          <p:cNvPr id="15" name="14 Rectángulo redondeado"/>
          <p:cNvSpPr/>
          <p:nvPr/>
        </p:nvSpPr>
        <p:spPr>
          <a:xfrm>
            <a:off x="5732058" y="3848669"/>
            <a:ext cx="5117910" cy="186974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084980" y="4180176"/>
            <a:ext cx="4628513" cy="1015663"/>
          </a:xfrm>
          <a:prstGeom prst="rect">
            <a:avLst/>
          </a:prstGeom>
          <a:noFill/>
        </p:spPr>
        <p:txBody>
          <a:bodyPr wrap="square" rtlCol="0">
            <a:spAutoFit/>
          </a:bodyPr>
          <a:lstStyle/>
          <a:p>
            <a:pPr algn="just"/>
            <a:r>
              <a:rPr lang="es-CO" sz="1400" dirty="0">
                <a:solidFill>
                  <a:schemeClr val="bg1"/>
                </a:solidFill>
                <a:latin typeface="Open Sans"/>
              </a:rPr>
              <a:t>Para el análisis de circuitos primero se tiene que definir ¿qué es un circuito eléctrico?, un circuito eléctrico es la interconexión de varios elementos electrónicos.</a:t>
            </a:r>
          </a:p>
          <a:p>
            <a:pPr algn="just"/>
            <a:endParaRPr lang="es-CO" dirty="0"/>
          </a:p>
        </p:txBody>
      </p:sp>
      <p:sp>
        <p:nvSpPr>
          <p:cNvPr id="19" name="18 Rectángulo redondeado"/>
          <p:cNvSpPr/>
          <p:nvPr/>
        </p:nvSpPr>
        <p:spPr>
          <a:xfrm>
            <a:off x="7178722"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26" name="25 Rectángulo redondeado"/>
          <p:cNvSpPr/>
          <p:nvPr/>
        </p:nvSpPr>
        <p:spPr>
          <a:xfrm>
            <a:off x="7967013"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27" name="26 Rectángulo redondeado"/>
          <p:cNvSpPr/>
          <p:nvPr/>
        </p:nvSpPr>
        <p:spPr>
          <a:xfrm>
            <a:off x="8767413" y="5022378"/>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2382" y="5281686"/>
            <a:ext cx="434340" cy="539422"/>
          </a:xfrm>
          <a:prstGeom prst="rect">
            <a:avLst/>
          </a:prstGeom>
        </p:spPr>
      </p:pic>
      <p:sp>
        <p:nvSpPr>
          <p:cNvPr id="2" name="1 CuadroTexto"/>
          <p:cNvSpPr txBox="1"/>
          <p:nvPr/>
        </p:nvSpPr>
        <p:spPr>
          <a:xfrm>
            <a:off x="1076251" y="5387103"/>
            <a:ext cx="16466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1. Pila o bacteria </a:t>
            </a:r>
          </a:p>
        </p:txBody>
      </p:sp>
    </p:spTree>
    <p:extLst>
      <p:ext uri="{BB962C8B-B14F-4D97-AF65-F5344CB8AC3E}">
        <p14:creationId xmlns:p14="http://schemas.microsoft.com/office/powerpoint/2010/main" val="39787022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577687"/>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624079"/>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523" y="3261192"/>
            <a:ext cx="4357848" cy="2279800"/>
          </a:xfrm>
          <a:prstGeom prst="rect">
            <a:avLst/>
          </a:prstGeom>
        </p:spPr>
      </p:pic>
      <p:sp>
        <p:nvSpPr>
          <p:cNvPr id="13" name="12 CuadroTexto"/>
          <p:cNvSpPr txBox="1"/>
          <p:nvPr/>
        </p:nvSpPr>
        <p:spPr>
          <a:xfrm>
            <a:off x="5330412" y="2645639"/>
            <a:ext cx="6166866"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diseño de circuitos se debe tener en cuenta los procesos matemáticos, a continuación, se habla de los fundamentos matemáticos que se necesita para analizar un circuito y profundizar más en cómo es su funcionamiento.</a:t>
            </a:r>
          </a:p>
          <a:p>
            <a:endParaRPr lang="es-CO" dirty="0"/>
          </a:p>
        </p:txBody>
      </p:sp>
      <p:sp>
        <p:nvSpPr>
          <p:cNvPr id="15" name="14 Rectángulo redondeado"/>
          <p:cNvSpPr/>
          <p:nvPr/>
        </p:nvSpPr>
        <p:spPr>
          <a:xfrm>
            <a:off x="5732058" y="3848669"/>
            <a:ext cx="5117910" cy="186974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084980" y="4180176"/>
            <a:ext cx="4628513" cy="1015663"/>
          </a:xfrm>
          <a:prstGeom prst="rect">
            <a:avLst/>
          </a:prstGeom>
          <a:noFill/>
        </p:spPr>
        <p:txBody>
          <a:bodyPr wrap="square" rtlCol="0">
            <a:spAutoFit/>
          </a:bodyPr>
          <a:lstStyle/>
          <a:p>
            <a:pPr algn="just"/>
            <a:r>
              <a:rPr lang="es-CO" sz="1400" dirty="0">
                <a:solidFill>
                  <a:schemeClr val="bg1"/>
                </a:solidFill>
                <a:latin typeface="Open Sans"/>
              </a:rPr>
              <a:t>Para el análisis de circuitos primero se tiene que definir ¿qué es un circuito eléctrico?, un circuito eléctrico es la interconexión de varios elementos electrónicos.</a:t>
            </a:r>
          </a:p>
          <a:p>
            <a:pPr algn="just"/>
            <a:endParaRPr lang="es-CO" dirty="0"/>
          </a:p>
        </p:txBody>
      </p:sp>
      <p:sp>
        <p:nvSpPr>
          <p:cNvPr id="19" name="18 Rectángulo redondeado"/>
          <p:cNvSpPr/>
          <p:nvPr/>
        </p:nvSpPr>
        <p:spPr>
          <a:xfrm>
            <a:off x="7178722"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26" name="25 Rectángulo redondeado"/>
          <p:cNvSpPr/>
          <p:nvPr/>
        </p:nvSpPr>
        <p:spPr>
          <a:xfrm>
            <a:off x="7967013"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27" name="26 Rectángulo redondeado"/>
          <p:cNvSpPr/>
          <p:nvPr/>
        </p:nvSpPr>
        <p:spPr>
          <a:xfrm>
            <a:off x="8767413" y="5022378"/>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0673" y="5326393"/>
            <a:ext cx="434340" cy="539422"/>
          </a:xfrm>
          <a:prstGeom prst="rect">
            <a:avLst/>
          </a:prstGeom>
        </p:spPr>
      </p:pic>
      <p:sp>
        <p:nvSpPr>
          <p:cNvPr id="2" name="1 CuadroTexto"/>
          <p:cNvSpPr txBox="1"/>
          <p:nvPr/>
        </p:nvSpPr>
        <p:spPr>
          <a:xfrm>
            <a:off x="1076251" y="5387103"/>
            <a:ext cx="16466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1. Pila o bacteria </a:t>
            </a:r>
          </a:p>
        </p:txBody>
      </p:sp>
      <p:sp>
        <p:nvSpPr>
          <p:cNvPr id="17" name="16 CuadroTexto"/>
          <p:cNvSpPr txBox="1"/>
          <p:nvPr/>
        </p:nvSpPr>
        <p:spPr>
          <a:xfrm>
            <a:off x="3494180" y="5233217"/>
            <a:ext cx="1298753"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2. Interruptor</a:t>
            </a:r>
          </a:p>
        </p:txBody>
      </p:sp>
    </p:spTree>
    <p:extLst>
      <p:ext uri="{BB962C8B-B14F-4D97-AF65-F5344CB8AC3E}">
        <p14:creationId xmlns:p14="http://schemas.microsoft.com/office/powerpoint/2010/main" val="36675894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577687"/>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624079"/>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523" y="3261192"/>
            <a:ext cx="4357848" cy="2279800"/>
          </a:xfrm>
          <a:prstGeom prst="rect">
            <a:avLst/>
          </a:prstGeom>
        </p:spPr>
      </p:pic>
      <p:sp>
        <p:nvSpPr>
          <p:cNvPr id="13" name="12 CuadroTexto"/>
          <p:cNvSpPr txBox="1"/>
          <p:nvPr/>
        </p:nvSpPr>
        <p:spPr>
          <a:xfrm>
            <a:off x="5330412" y="2645639"/>
            <a:ext cx="6166866"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diseño de circuitos se debe tener en cuenta los procesos matemáticos, a continuación, se habla de los fundamentos matemáticos que se necesita para analizar un circuito y profundizar más en cómo es su funcionamiento.</a:t>
            </a:r>
          </a:p>
          <a:p>
            <a:endParaRPr lang="es-CO" dirty="0"/>
          </a:p>
        </p:txBody>
      </p:sp>
      <p:sp>
        <p:nvSpPr>
          <p:cNvPr id="15" name="14 Rectángulo redondeado"/>
          <p:cNvSpPr/>
          <p:nvPr/>
        </p:nvSpPr>
        <p:spPr>
          <a:xfrm>
            <a:off x="5732058" y="3848669"/>
            <a:ext cx="5117910" cy="186974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084980" y="4180176"/>
            <a:ext cx="4628513" cy="1015663"/>
          </a:xfrm>
          <a:prstGeom prst="rect">
            <a:avLst/>
          </a:prstGeom>
          <a:noFill/>
        </p:spPr>
        <p:txBody>
          <a:bodyPr wrap="square" rtlCol="0">
            <a:spAutoFit/>
          </a:bodyPr>
          <a:lstStyle/>
          <a:p>
            <a:pPr algn="just"/>
            <a:r>
              <a:rPr lang="es-CO" sz="1400" dirty="0">
                <a:solidFill>
                  <a:schemeClr val="bg1"/>
                </a:solidFill>
                <a:latin typeface="Open Sans"/>
              </a:rPr>
              <a:t>Para el análisis de circuitos primero se tiene que definir ¿qué es un circuito eléctrico?, un circuito eléctrico es la interconexión de varios elementos electrónicos.</a:t>
            </a:r>
          </a:p>
          <a:p>
            <a:pPr algn="just"/>
            <a:endParaRPr lang="es-CO" dirty="0"/>
          </a:p>
        </p:txBody>
      </p:sp>
      <p:sp>
        <p:nvSpPr>
          <p:cNvPr id="19" name="18 Rectángulo redondeado"/>
          <p:cNvSpPr/>
          <p:nvPr/>
        </p:nvSpPr>
        <p:spPr>
          <a:xfrm>
            <a:off x="7178722"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26" name="25 Rectángulo redondeado"/>
          <p:cNvSpPr/>
          <p:nvPr/>
        </p:nvSpPr>
        <p:spPr>
          <a:xfrm>
            <a:off x="7967013"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27" name="26 Rectángulo redondeado"/>
          <p:cNvSpPr/>
          <p:nvPr/>
        </p:nvSpPr>
        <p:spPr>
          <a:xfrm>
            <a:off x="8767413" y="5022378"/>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073" y="5271280"/>
            <a:ext cx="434340" cy="539422"/>
          </a:xfrm>
          <a:prstGeom prst="rect">
            <a:avLst/>
          </a:prstGeom>
        </p:spPr>
      </p:pic>
      <p:sp>
        <p:nvSpPr>
          <p:cNvPr id="2" name="1 CuadroTexto"/>
          <p:cNvSpPr txBox="1"/>
          <p:nvPr/>
        </p:nvSpPr>
        <p:spPr>
          <a:xfrm>
            <a:off x="1076251" y="5387103"/>
            <a:ext cx="16466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1. Pila o bacteria </a:t>
            </a:r>
          </a:p>
        </p:txBody>
      </p:sp>
      <p:sp>
        <p:nvSpPr>
          <p:cNvPr id="17" name="16 CuadroTexto"/>
          <p:cNvSpPr txBox="1"/>
          <p:nvPr/>
        </p:nvSpPr>
        <p:spPr>
          <a:xfrm>
            <a:off x="3494180" y="5233217"/>
            <a:ext cx="1298753"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2. Interruptor</a:t>
            </a:r>
          </a:p>
        </p:txBody>
      </p:sp>
      <p:sp>
        <p:nvSpPr>
          <p:cNvPr id="18" name="17 CuadroTexto"/>
          <p:cNvSpPr txBox="1"/>
          <p:nvPr/>
        </p:nvSpPr>
        <p:spPr>
          <a:xfrm>
            <a:off x="2073479" y="3107303"/>
            <a:ext cx="1159292"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3. Receptor</a:t>
            </a:r>
          </a:p>
        </p:txBody>
      </p:sp>
    </p:spTree>
    <p:extLst>
      <p:ext uri="{BB962C8B-B14F-4D97-AF65-F5344CB8AC3E}">
        <p14:creationId xmlns:p14="http://schemas.microsoft.com/office/powerpoint/2010/main" val="1823511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577687"/>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624079"/>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523" y="3261192"/>
            <a:ext cx="4357848" cy="2279800"/>
          </a:xfrm>
          <a:prstGeom prst="rect">
            <a:avLst/>
          </a:prstGeom>
        </p:spPr>
      </p:pic>
      <p:sp>
        <p:nvSpPr>
          <p:cNvPr id="13" name="12 CuadroTexto"/>
          <p:cNvSpPr txBox="1"/>
          <p:nvPr/>
        </p:nvSpPr>
        <p:spPr>
          <a:xfrm>
            <a:off x="5330412" y="2645639"/>
            <a:ext cx="6166866"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diseño de circuitos se debe tener en cuenta los procesos matemáticos, a continuación, se habla de los fundamentos matemáticos que se necesita para analizar un circuito y profundizar más en cómo es su funcionamiento.</a:t>
            </a:r>
          </a:p>
          <a:p>
            <a:endParaRPr lang="es-CO" dirty="0"/>
          </a:p>
        </p:txBody>
      </p:sp>
      <p:sp>
        <p:nvSpPr>
          <p:cNvPr id="15" name="14 Rectángulo redondeado"/>
          <p:cNvSpPr/>
          <p:nvPr/>
        </p:nvSpPr>
        <p:spPr>
          <a:xfrm>
            <a:off x="5732058" y="3848669"/>
            <a:ext cx="5117910" cy="186974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084980" y="4180176"/>
            <a:ext cx="4628513" cy="1015663"/>
          </a:xfrm>
          <a:prstGeom prst="rect">
            <a:avLst/>
          </a:prstGeom>
          <a:noFill/>
        </p:spPr>
        <p:txBody>
          <a:bodyPr wrap="square" rtlCol="0">
            <a:spAutoFit/>
          </a:bodyPr>
          <a:lstStyle/>
          <a:p>
            <a:pPr algn="just"/>
            <a:r>
              <a:rPr lang="es-CO" sz="1400" dirty="0">
                <a:solidFill>
                  <a:schemeClr val="bg1"/>
                </a:solidFill>
                <a:latin typeface="Open Sans"/>
              </a:rPr>
              <a:t>Para el análisis de circuitos primero se tiene que definir ¿qué es un circuito eléctrico?, un circuito eléctrico es la interconexión de varios elementos electrónicos.</a:t>
            </a:r>
          </a:p>
          <a:p>
            <a:pPr algn="just"/>
            <a:endParaRPr lang="es-CO" dirty="0"/>
          </a:p>
        </p:txBody>
      </p:sp>
      <p:sp>
        <p:nvSpPr>
          <p:cNvPr id="19" name="18 Rectángulo redondeado"/>
          <p:cNvSpPr/>
          <p:nvPr/>
        </p:nvSpPr>
        <p:spPr>
          <a:xfrm>
            <a:off x="7178722"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1</a:t>
            </a:r>
          </a:p>
        </p:txBody>
      </p:sp>
      <p:sp>
        <p:nvSpPr>
          <p:cNvPr id="26" name="25 Rectángulo redondeado"/>
          <p:cNvSpPr/>
          <p:nvPr/>
        </p:nvSpPr>
        <p:spPr>
          <a:xfrm>
            <a:off x="7967013" y="5022376"/>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2</a:t>
            </a:r>
          </a:p>
        </p:txBody>
      </p:sp>
      <p:sp>
        <p:nvSpPr>
          <p:cNvPr id="27" name="26 Rectángulo redondeado"/>
          <p:cNvSpPr/>
          <p:nvPr/>
        </p:nvSpPr>
        <p:spPr>
          <a:xfrm>
            <a:off x="8767413" y="5022378"/>
            <a:ext cx="648000" cy="51861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latin typeface="Open Sans"/>
              </a:rPr>
              <a:t>3</a:t>
            </a: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1552" y="6304931"/>
            <a:ext cx="434340" cy="539422"/>
          </a:xfrm>
          <a:prstGeom prst="rect">
            <a:avLst/>
          </a:prstGeom>
        </p:spPr>
      </p:pic>
      <p:sp>
        <p:nvSpPr>
          <p:cNvPr id="2" name="1 CuadroTexto"/>
          <p:cNvSpPr txBox="1"/>
          <p:nvPr/>
        </p:nvSpPr>
        <p:spPr>
          <a:xfrm>
            <a:off x="1076251" y="5387103"/>
            <a:ext cx="16466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1. Pila o bacteria </a:t>
            </a:r>
          </a:p>
        </p:txBody>
      </p:sp>
      <p:sp>
        <p:nvSpPr>
          <p:cNvPr id="17" name="16 CuadroTexto"/>
          <p:cNvSpPr txBox="1"/>
          <p:nvPr/>
        </p:nvSpPr>
        <p:spPr>
          <a:xfrm>
            <a:off x="3494180" y="5233217"/>
            <a:ext cx="1298753"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2. Interruptor</a:t>
            </a:r>
          </a:p>
        </p:txBody>
      </p:sp>
      <p:sp>
        <p:nvSpPr>
          <p:cNvPr id="18" name="17 CuadroTexto"/>
          <p:cNvSpPr txBox="1"/>
          <p:nvPr/>
        </p:nvSpPr>
        <p:spPr>
          <a:xfrm>
            <a:off x="2073479" y="3107303"/>
            <a:ext cx="1159292"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3. Receptor</a:t>
            </a:r>
          </a:p>
        </p:txBody>
      </p:sp>
    </p:spTree>
    <p:extLst>
      <p:ext uri="{BB962C8B-B14F-4D97-AF65-F5344CB8AC3E}">
        <p14:creationId xmlns:p14="http://schemas.microsoft.com/office/powerpoint/2010/main" val="2659120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redondeado"/>
          <p:cNvSpPr/>
          <p:nvPr/>
        </p:nvSpPr>
        <p:spPr>
          <a:xfrm>
            <a:off x="832513" y="4503764"/>
            <a:ext cx="2606723" cy="6823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5391" y="2373464"/>
            <a:ext cx="1253120" cy="2198530"/>
          </a:xfrm>
          <a:prstGeom prst="rect">
            <a:avLst/>
          </a:prstGeom>
        </p:spPr>
      </p:pic>
      <p:sp>
        <p:nvSpPr>
          <p:cNvPr id="6" name="5 CuadroTexto"/>
          <p:cNvSpPr txBox="1"/>
          <p:nvPr/>
        </p:nvSpPr>
        <p:spPr>
          <a:xfrm>
            <a:off x="491320" y="4714140"/>
            <a:ext cx="3930555" cy="172354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Ley de ohm</a:t>
            </a:r>
          </a:p>
          <a:p>
            <a:pPr algn="just"/>
            <a:r>
              <a:rPr lang="es-CO" sz="1400" dirty="0">
                <a:solidFill>
                  <a:schemeClr val="tx1">
                    <a:lumMod val="75000"/>
                    <a:lumOff val="25000"/>
                  </a:schemeClr>
                </a:solidFill>
                <a:latin typeface="Open Sans"/>
              </a:rPr>
              <a:t>Se utiliza para determinar la relación que hay entre tensión, voltaje y resistencia. Esta ley fue creada por un científico llamado George </a:t>
            </a:r>
            <a:r>
              <a:rPr lang="es-CO" sz="1400" dirty="0" err="1">
                <a:solidFill>
                  <a:schemeClr val="tx1">
                    <a:lumMod val="75000"/>
                    <a:lumOff val="25000"/>
                  </a:schemeClr>
                </a:solidFill>
                <a:latin typeface="Open Sans"/>
              </a:rPr>
              <a:t>Simon</a:t>
            </a:r>
            <a:r>
              <a:rPr lang="es-CO" sz="1400" dirty="0">
                <a:solidFill>
                  <a:schemeClr val="tx1">
                    <a:lumMod val="75000"/>
                    <a:lumOff val="25000"/>
                  </a:schemeClr>
                </a:solidFill>
                <a:latin typeface="Open Sans"/>
              </a:rPr>
              <a:t> Ohm en 1827 y es considerada como una de las leyes fundamentales de la electrónica</a:t>
            </a:r>
            <a:r>
              <a:rPr lang="es-CO" dirty="0"/>
              <a:t>.</a:t>
            </a:r>
          </a:p>
          <a:p>
            <a:endParaRPr lang="es-CO" dirty="0"/>
          </a:p>
        </p:txBody>
      </p:sp>
      <p:sp>
        <p:nvSpPr>
          <p:cNvPr id="2" name="1 Rectángulo redondeado"/>
          <p:cNvSpPr/>
          <p:nvPr/>
        </p:nvSpPr>
        <p:spPr>
          <a:xfrm>
            <a:off x="4421874" y="2871451"/>
            <a:ext cx="7081267" cy="9689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4612943" y="3081590"/>
            <a:ext cx="6741993"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Al analizar las tres magnitudes físicas se puede concluir que, la corriente que circula en un circuito eléctrico es directamente proporcional a la diferencia de potencial y es inversamente proporcional a la resistencia.</a:t>
            </a:r>
          </a:p>
          <a:p>
            <a:endParaRPr lang="es-CO" dirty="0"/>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0106" y="2346170"/>
            <a:ext cx="1572336" cy="822565"/>
          </a:xfrm>
          <a:prstGeom prst="rect">
            <a:avLst/>
          </a:prstGeom>
        </p:spPr>
      </p:pic>
      <p:sp>
        <p:nvSpPr>
          <p:cNvPr id="10" name="9 Rectángulo redondeado"/>
          <p:cNvSpPr/>
          <p:nvPr/>
        </p:nvSpPr>
        <p:spPr>
          <a:xfrm>
            <a:off x="6584079" y="4703233"/>
            <a:ext cx="3439236" cy="616887"/>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10 CuadroTexto"/>
          <p:cNvSpPr txBox="1"/>
          <p:nvPr/>
        </p:nvSpPr>
        <p:spPr>
          <a:xfrm>
            <a:off x="7939789" y="4830491"/>
            <a:ext cx="891591"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Proceso</a:t>
            </a:r>
            <a:endParaRPr lang="es-CO" sz="1400" b="1" dirty="0">
              <a:solidFill>
                <a:schemeClr val="tx1">
                  <a:lumMod val="75000"/>
                  <a:lumOff val="25000"/>
                </a:schemeClr>
              </a:solidFill>
              <a:latin typeface="Open Sans"/>
            </a:endParaRPr>
          </a:p>
        </p:txBody>
      </p:sp>
      <p:sp>
        <p:nvSpPr>
          <p:cNvPr id="12" name="11 CuadroTexto"/>
          <p:cNvSpPr txBox="1"/>
          <p:nvPr/>
        </p:nvSpPr>
        <p:spPr>
          <a:xfrm>
            <a:off x="4421874" y="4067809"/>
            <a:ext cx="7081267"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aplica la solución matemática de la  Ley de ohm, Clic en los botones para ampliar</a:t>
            </a:r>
            <a:endParaRPr lang="es-CO" sz="1400" dirty="0">
              <a:solidFill>
                <a:schemeClr val="tx1">
                  <a:lumMod val="75000"/>
                  <a:lumOff val="25000"/>
                </a:schemeClr>
              </a:solidFill>
              <a:latin typeface="Open Sans"/>
            </a:endParaRPr>
          </a:p>
        </p:txBody>
      </p:sp>
      <p:sp>
        <p:nvSpPr>
          <p:cNvPr id="13" name="12 Elipse"/>
          <p:cNvSpPr/>
          <p:nvPr/>
        </p:nvSpPr>
        <p:spPr>
          <a:xfrm>
            <a:off x="7178722" y="5165564"/>
            <a:ext cx="540000" cy="5392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6" name="15 Elipse"/>
          <p:cNvSpPr/>
          <p:nvPr/>
        </p:nvSpPr>
        <p:spPr>
          <a:xfrm>
            <a:off x="7796974"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7" name="16 Elipse"/>
          <p:cNvSpPr/>
          <p:nvPr/>
        </p:nvSpPr>
        <p:spPr>
          <a:xfrm>
            <a:off x="839383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6137" y="5435053"/>
            <a:ext cx="434340" cy="539422"/>
          </a:xfrm>
          <a:prstGeom prst="rect">
            <a:avLst/>
          </a:prstGeom>
        </p:spPr>
      </p:pic>
      <p:sp>
        <p:nvSpPr>
          <p:cNvPr id="18" name="17 Elipse"/>
          <p:cNvSpPr/>
          <p:nvPr/>
        </p:nvSpPr>
        <p:spPr>
          <a:xfrm>
            <a:off x="898525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26724927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976823"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Formula matemática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mc:AlternateContent xmlns:mc="http://schemas.openxmlformats.org/markup-compatibility/2006" xmlns:a14="http://schemas.microsoft.com/office/drawing/2010/main">
        <mc:Choice Requires="a14">
          <p:sp>
            <p:nvSpPr>
              <p:cNvPr id="11" name="10 CuadroTexto"/>
              <p:cNvSpPr txBox="1"/>
              <p:nvPr/>
            </p:nvSpPr>
            <p:spPr>
              <a:xfrm>
                <a:off x="4568759" y="3777052"/>
                <a:ext cx="3369833" cy="2076851"/>
              </a:xfrm>
              <a:prstGeom prst="rect">
                <a:avLst/>
              </a:prstGeom>
              <a:noFill/>
            </p:spPr>
            <p:txBody>
              <a:bodyPr wrap="none" rtlCol="0">
                <a:spAutoFit/>
              </a:bodyPr>
              <a:lstStyle/>
              <a:p>
                <a:r>
                  <a:rPr lang="es-CO" sz="1600" dirty="0">
                    <a:solidFill>
                      <a:schemeClr val="tx1">
                        <a:lumMod val="75000"/>
                        <a:lumOff val="25000"/>
                      </a:schemeClr>
                    </a:solidFill>
                    <a:latin typeface="Open Sans"/>
                  </a:rPr>
                  <a:t>Su fórmula matemática es: </a:t>
                </a:r>
                <a14:m>
                  <m:oMath xmlns:m="http://schemas.openxmlformats.org/officeDocument/2006/math">
                    <m:r>
                      <a:rPr lang="es-CO" sz="1600" i="1">
                        <a:solidFill>
                          <a:schemeClr val="tx1">
                            <a:lumMod val="75000"/>
                            <a:lumOff val="25000"/>
                          </a:schemeClr>
                        </a:solidFill>
                        <a:latin typeface="Cambria Math"/>
                      </a:rPr>
                      <m:t>𝐼</m:t>
                    </m:r>
                    <m:r>
                      <a:rPr lang="es-CO" sz="1600" i="1">
                        <a:solidFill>
                          <a:schemeClr val="tx1">
                            <a:lumMod val="75000"/>
                            <a:lumOff val="25000"/>
                          </a:schemeClr>
                        </a:solidFill>
                        <a:latin typeface="Cambria Math"/>
                      </a:rPr>
                      <m:t>=</m:t>
                    </m:r>
                    <m:f>
                      <m:fPr>
                        <m:ctrlPr>
                          <a:rPr lang="es-CO" sz="1600" i="1">
                            <a:solidFill>
                              <a:schemeClr val="tx1">
                                <a:lumMod val="75000"/>
                                <a:lumOff val="25000"/>
                              </a:schemeClr>
                            </a:solidFill>
                            <a:latin typeface="Cambria Math" panose="02040503050406030204" pitchFamily="18" charset="0"/>
                          </a:rPr>
                        </m:ctrlPr>
                      </m:fPr>
                      <m:num>
                        <m:r>
                          <a:rPr lang="es-CO" sz="1600" i="1">
                            <a:solidFill>
                              <a:schemeClr val="tx1">
                                <a:lumMod val="75000"/>
                                <a:lumOff val="25000"/>
                              </a:schemeClr>
                            </a:solidFill>
                            <a:latin typeface="Cambria Math"/>
                          </a:rPr>
                          <m:t>𝑉</m:t>
                        </m:r>
                      </m:num>
                      <m:den>
                        <m:r>
                          <a:rPr lang="es-CO" sz="1600" i="1">
                            <a:solidFill>
                              <a:schemeClr val="tx1">
                                <a:lumMod val="75000"/>
                                <a:lumOff val="25000"/>
                              </a:schemeClr>
                            </a:solidFill>
                            <a:latin typeface="Cambria Math"/>
                          </a:rPr>
                          <m:t>𝑅</m:t>
                        </m:r>
                      </m:den>
                    </m:f>
                  </m:oMath>
                </a14:m>
                <a:endParaRPr lang="es-CO" sz="1600" dirty="0">
                  <a:solidFill>
                    <a:schemeClr val="tx1">
                      <a:lumMod val="75000"/>
                      <a:lumOff val="25000"/>
                    </a:schemeClr>
                  </a:solidFill>
                  <a:latin typeface="Open Sans"/>
                </a:endParaRPr>
              </a:p>
              <a:p>
                <a:endParaRPr lang="es-CO" sz="1600" dirty="0">
                  <a:solidFill>
                    <a:schemeClr val="tx1">
                      <a:lumMod val="75000"/>
                      <a:lumOff val="25000"/>
                    </a:schemeClr>
                  </a:solidFill>
                  <a:latin typeface="Open Sans"/>
                </a:endParaRPr>
              </a:p>
              <a:p>
                <a:pPr>
                  <a:lnSpc>
                    <a:spcPct val="150000"/>
                  </a:lnSpc>
                </a:pPr>
                <a:r>
                  <a:rPr lang="es-CO" sz="1600" dirty="0">
                    <a:solidFill>
                      <a:schemeClr val="tx1">
                        <a:lumMod val="75000"/>
                        <a:lumOff val="25000"/>
                      </a:schemeClr>
                    </a:solidFill>
                    <a:latin typeface="Open Sans"/>
                  </a:rPr>
                  <a:t>I= corriente eléctrica</a:t>
                </a:r>
              </a:p>
              <a:p>
                <a:pPr>
                  <a:lnSpc>
                    <a:spcPct val="150000"/>
                  </a:lnSpc>
                </a:pPr>
                <a:r>
                  <a:rPr lang="es-CO" sz="1600" dirty="0">
                    <a:solidFill>
                      <a:schemeClr val="tx1">
                        <a:lumMod val="75000"/>
                        <a:lumOff val="25000"/>
                      </a:schemeClr>
                    </a:solidFill>
                    <a:latin typeface="Open Sans"/>
                  </a:rPr>
                  <a:t>V= diferencia de potencial o voltaje</a:t>
                </a:r>
              </a:p>
              <a:p>
                <a:pPr>
                  <a:lnSpc>
                    <a:spcPct val="150000"/>
                  </a:lnSpc>
                </a:pPr>
                <a:r>
                  <a:rPr lang="es-CO" sz="1600" dirty="0">
                    <a:solidFill>
                      <a:schemeClr val="tx1">
                        <a:lumMod val="75000"/>
                        <a:lumOff val="25000"/>
                      </a:schemeClr>
                    </a:solidFill>
                    <a:latin typeface="Open Sans"/>
                  </a:rPr>
                  <a:t>R= resistencia </a:t>
                </a:r>
              </a:p>
              <a:p>
                <a:endParaRPr lang="es-CO" dirty="0"/>
              </a:p>
            </p:txBody>
          </p:sp>
        </mc:Choice>
        <mc:Fallback xmlns="">
          <p:sp>
            <p:nvSpPr>
              <p:cNvPr id="11" name="10 CuadroTexto"/>
              <p:cNvSpPr txBox="1">
                <a:spLocks noRot="1" noChangeAspect="1" noMove="1" noResize="1" noEditPoints="1" noAdjustHandles="1" noChangeArrowheads="1" noChangeShapeType="1" noTextEdit="1"/>
              </p:cNvSpPr>
              <p:nvPr/>
            </p:nvSpPr>
            <p:spPr>
              <a:xfrm>
                <a:off x="4568759" y="3777052"/>
                <a:ext cx="3369833" cy="2076851"/>
              </a:xfrm>
              <a:prstGeom prst="rect">
                <a:avLst/>
              </a:prstGeom>
              <a:blipFill rotWithShape="1">
                <a:blip r:embed="rId2"/>
                <a:stretch>
                  <a:fillRect l="-904"/>
                </a:stretch>
              </a:blipFill>
            </p:spPr>
            <p:txBody>
              <a:bodyPr/>
              <a:lstStyle/>
              <a:p>
                <a:r>
                  <a:rPr lang="es-CO">
                    <a:noFill/>
                  </a:rPr>
                  <a:t> </a:t>
                </a:r>
              </a:p>
            </p:txBody>
          </p:sp>
        </mc:Fallback>
      </mc:AlternateContent>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2418" y="2845223"/>
            <a:ext cx="434340" cy="539422"/>
          </a:xfrm>
          <a:prstGeom prst="rect">
            <a:avLst/>
          </a:prstGeom>
        </p:spPr>
      </p:pic>
    </p:spTree>
    <p:extLst>
      <p:ext uri="{BB962C8B-B14F-4D97-AF65-F5344CB8AC3E}">
        <p14:creationId xmlns:p14="http://schemas.microsoft.com/office/powerpoint/2010/main" val="34545556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6584079" y="4703233"/>
            <a:ext cx="3439236" cy="616887"/>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redondeado"/>
          <p:cNvSpPr/>
          <p:nvPr/>
        </p:nvSpPr>
        <p:spPr>
          <a:xfrm>
            <a:off x="832513" y="4503764"/>
            <a:ext cx="2606723" cy="6823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5391" y="2373464"/>
            <a:ext cx="1253120" cy="2198530"/>
          </a:xfrm>
          <a:prstGeom prst="rect">
            <a:avLst/>
          </a:prstGeom>
        </p:spPr>
      </p:pic>
      <p:sp>
        <p:nvSpPr>
          <p:cNvPr id="6" name="5 CuadroTexto"/>
          <p:cNvSpPr txBox="1"/>
          <p:nvPr/>
        </p:nvSpPr>
        <p:spPr>
          <a:xfrm>
            <a:off x="491320" y="4714140"/>
            <a:ext cx="3930555" cy="172354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Ley de ohm</a:t>
            </a:r>
          </a:p>
          <a:p>
            <a:pPr algn="just"/>
            <a:r>
              <a:rPr lang="es-CO" sz="1400" dirty="0">
                <a:solidFill>
                  <a:schemeClr val="tx1">
                    <a:lumMod val="75000"/>
                    <a:lumOff val="25000"/>
                  </a:schemeClr>
                </a:solidFill>
                <a:latin typeface="Open Sans"/>
              </a:rPr>
              <a:t>Se utiliza para determinar la relación que hay entre tensión, voltaje y resistencia. Esta ley fue creada por un científico llamado George </a:t>
            </a:r>
            <a:r>
              <a:rPr lang="es-CO" sz="1400" dirty="0" err="1">
                <a:solidFill>
                  <a:schemeClr val="tx1">
                    <a:lumMod val="75000"/>
                    <a:lumOff val="25000"/>
                  </a:schemeClr>
                </a:solidFill>
                <a:latin typeface="Open Sans"/>
              </a:rPr>
              <a:t>Simon</a:t>
            </a:r>
            <a:r>
              <a:rPr lang="es-CO" sz="1400" dirty="0">
                <a:solidFill>
                  <a:schemeClr val="tx1">
                    <a:lumMod val="75000"/>
                    <a:lumOff val="25000"/>
                  </a:schemeClr>
                </a:solidFill>
                <a:latin typeface="Open Sans"/>
              </a:rPr>
              <a:t> Ohm en 1827 y es considerada como una de las leyes fundamentales de la electrónica</a:t>
            </a:r>
            <a:r>
              <a:rPr lang="es-CO" dirty="0"/>
              <a:t>.</a:t>
            </a:r>
          </a:p>
          <a:p>
            <a:endParaRPr lang="es-CO" dirty="0"/>
          </a:p>
        </p:txBody>
      </p:sp>
      <p:sp>
        <p:nvSpPr>
          <p:cNvPr id="2" name="1 Rectángulo redondeado"/>
          <p:cNvSpPr/>
          <p:nvPr/>
        </p:nvSpPr>
        <p:spPr>
          <a:xfrm>
            <a:off x="4421874" y="2871451"/>
            <a:ext cx="7081267" cy="9689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4612943" y="3081590"/>
            <a:ext cx="6741993"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Al analizar las tres magnitudes físicas se puede concluir que, la corriente que circula en un circuito eléctrico es directamente proporcional a la diferencia de potencial y es inversamente proporcional a la resistencia.</a:t>
            </a:r>
          </a:p>
          <a:p>
            <a:endParaRPr lang="es-CO" dirty="0"/>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0106" y="2346170"/>
            <a:ext cx="1572336" cy="822565"/>
          </a:xfrm>
          <a:prstGeom prst="rect">
            <a:avLst/>
          </a:prstGeom>
        </p:spPr>
      </p:pic>
      <p:sp>
        <p:nvSpPr>
          <p:cNvPr id="12" name="11 CuadroTexto"/>
          <p:cNvSpPr txBox="1"/>
          <p:nvPr/>
        </p:nvSpPr>
        <p:spPr>
          <a:xfrm>
            <a:off x="4421874" y="4067809"/>
            <a:ext cx="7081267"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aplica la solución matemática de la  Ley de ohm, Clic en los botones para ampliar</a:t>
            </a:r>
            <a:endParaRPr lang="es-CO" sz="1400" dirty="0">
              <a:solidFill>
                <a:schemeClr val="tx1">
                  <a:lumMod val="75000"/>
                  <a:lumOff val="25000"/>
                </a:schemeClr>
              </a:solidFill>
              <a:latin typeface="Open Sans"/>
            </a:endParaRPr>
          </a:p>
        </p:txBody>
      </p:sp>
      <p:sp>
        <p:nvSpPr>
          <p:cNvPr id="13" name="12 Elipse"/>
          <p:cNvSpPr/>
          <p:nvPr/>
        </p:nvSpPr>
        <p:spPr>
          <a:xfrm>
            <a:off x="7178722"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6" name="15 Elipse"/>
          <p:cNvSpPr/>
          <p:nvPr/>
        </p:nvSpPr>
        <p:spPr>
          <a:xfrm>
            <a:off x="7796974" y="5165564"/>
            <a:ext cx="540000" cy="5392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7" name="16 Elipse"/>
          <p:cNvSpPr/>
          <p:nvPr/>
        </p:nvSpPr>
        <p:spPr>
          <a:xfrm>
            <a:off x="839383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9498" y="5435053"/>
            <a:ext cx="434340" cy="539422"/>
          </a:xfrm>
          <a:prstGeom prst="rect">
            <a:avLst/>
          </a:prstGeom>
        </p:spPr>
      </p:pic>
      <p:sp>
        <p:nvSpPr>
          <p:cNvPr id="19" name="18 CuadroTexto"/>
          <p:cNvSpPr txBox="1"/>
          <p:nvPr/>
        </p:nvSpPr>
        <p:spPr>
          <a:xfrm>
            <a:off x="7939789" y="4830491"/>
            <a:ext cx="891591"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Proceso</a:t>
            </a:r>
            <a:endParaRPr lang="es-CO" sz="1400" b="1" dirty="0">
              <a:solidFill>
                <a:schemeClr val="tx1">
                  <a:lumMod val="75000"/>
                  <a:lumOff val="25000"/>
                </a:schemeClr>
              </a:solidFill>
              <a:latin typeface="Open Sans"/>
            </a:endParaRPr>
          </a:p>
        </p:txBody>
      </p:sp>
      <p:sp>
        <p:nvSpPr>
          <p:cNvPr id="20" name="19 Elipse"/>
          <p:cNvSpPr/>
          <p:nvPr/>
        </p:nvSpPr>
        <p:spPr>
          <a:xfrm>
            <a:off x="898525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19959613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896673"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Despejar la formula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mc:AlternateContent xmlns:mc="http://schemas.openxmlformats.org/markup-compatibility/2006" xmlns:a14="http://schemas.microsoft.com/office/drawing/2010/main">
        <mc:Choice Requires="a14">
          <p:sp>
            <p:nvSpPr>
              <p:cNvPr id="11" name="10 CuadroTexto"/>
              <p:cNvSpPr txBox="1"/>
              <p:nvPr/>
            </p:nvSpPr>
            <p:spPr>
              <a:xfrm>
                <a:off x="1758455" y="3623004"/>
                <a:ext cx="9211133" cy="1810624"/>
              </a:xfrm>
              <a:prstGeom prst="rect">
                <a:avLst/>
              </a:prstGeom>
              <a:noFill/>
            </p:spPr>
            <p:txBody>
              <a:bodyPr wrap="square" rtlCol="0">
                <a:spAutoFit/>
              </a:bodyPr>
              <a:lstStyle/>
              <a:p>
                <a:pPr algn="just"/>
                <a:r>
                  <a:rPr lang="es-CO" sz="1400" dirty="0">
                    <a:latin typeface="Open Sans"/>
                  </a:rPr>
                  <a:t>De la formula anterior se puede despejar la diferencia de potencial o la resistencia y con esto se puede asumir que, conociendo el valor de dos variables, se puede encontrar la tercera variable. Estas serían las ecuaciones que saldrían:</a:t>
                </a:r>
              </a:p>
              <a:p>
                <a:pPr algn="ctr">
                  <a:lnSpc>
                    <a:spcPct val="200000"/>
                  </a:lnSpc>
                </a:pPr>
                <a14:m>
                  <m:oMath xmlns:m="http://schemas.openxmlformats.org/officeDocument/2006/math">
                    <m:r>
                      <a:rPr lang="es-CO" b="1" i="1">
                        <a:latin typeface="Cambria Math"/>
                      </a:rPr>
                      <m:t>𝑹</m:t>
                    </m:r>
                    <m:r>
                      <a:rPr lang="es-CO" b="1" i="1">
                        <a:latin typeface="Cambria Math"/>
                      </a:rPr>
                      <m:t>=</m:t>
                    </m:r>
                    <m:f>
                      <m:fPr>
                        <m:ctrlPr>
                          <a:rPr lang="es-CO" b="1" i="1">
                            <a:latin typeface="Cambria Math" panose="02040503050406030204" pitchFamily="18" charset="0"/>
                          </a:rPr>
                        </m:ctrlPr>
                      </m:fPr>
                      <m:num>
                        <m:r>
                          <a:rPr lang="es-CO" b="1" i="1">
                            <a:latin typeface="Cambria Math"/>
                          </a:rPr>
                          <m:t>𝑽</m:t>
                        </m:r>
                      </m:num>
                      <m:den>
                        <m:r>
                          <a:rPr lang="es-CO" b="1" i="1">
                            <a:latin typeface="Cambria Math"/>
                          </a:rPr>
                          <m:t>𝑰</m:t>
                        </m:r>
                      </m:den>
                    </m:f>
                  </m:oMath>
                </a14:m>
                <a:r>
                  <a:rPr lang="es-CO" b="1" dirty="0">
                    <a:latin typeface="Open Sans"/>
                  </a:rPr>
                  <a:t>        </a:t>
                </a:r>
                <a14:m>
                  <m:oMath xmlns:m="http://schemas.openxmlformats.org/officeDocument/2006/math">
                    <m:r>
                      <a:rPr lang="es-CO" b="1" i="1">
                        <a:latin typeface="Cambria Math"/>
                      </a:rPr>
                      <m:t>𝑽</m:t>
                    </m:r>
                    <m:r>
                      <a:rPr lang="es-CO" b="1" i="1">
                        <a:latin typeface="Cambria Math"/>
                      </a:rPr>
                      <m:t>=</m:t>
                    </m:r>
                    <m:r>
                      <a:rPr lang="es-CO" b="1" i="1">
                        <a:latin typeface="Cambria Math"/>
                      </a:rPr>
                      <m:t>𝑰</m:t>
                    </m:r>
                    <m:r>
                      <a:rPr lang="es-CO" b="1" i="1">
                        <a:latin typeface="Cambria Math"/>
                      </a:rPr>
                      <m:t>∗</m:t>
                    </m:r>
                    <m:r>
                      <a:rPr lang="es-CO" b="1" i="1">
                        <a:latin typeface="Cambria Math"/>
                      </a:rPr>
                      <m:t>𝑹</m:t>
                    </m:r>
                    <m:r>
                      <a:rPr lang="es-CO" b="1" i="1">
                        <a:latin typeface="Cambria Math"/>
                      </a:rPr>
                      <m:t> </m:t>
                    </m:r>
                  </m:oMath>
                </a14:m>
                <a:r>
                  <a:rPr lang="es-CO" b="1" dirty="0">
                    <a:latin typeface="Open Sans"/>
                  </a:rPr>
                  <a:t>     </a:t>
                </a:r>
                <a14:m>
                  <m:oMath xmlns:m="http://schemas.openxmlformats.org/officeDocument/2006/math">
                    <m:r>
                      <a:rPr lang="es-CO" b="1" i="1">
                        <a:latin typeface="Cambria Math"/>
                      </a:rPr>
                      <m:t>𝑰</m:t>
                    </m:r>
                    <m:r>
                      <a:rPr lang="es-CO" b="1" i="1">
                        <a:latin typeface="Cambria Math"/>
                      </a:rPr>
                      <m:t>=</m:t>
                    </m:r>
                    <m:f>
                      <m:fPr>
                        <m:ctrlPr>
                          <a:rPr lang="es-CO" b="1" i="1">
                            <a:latin typeface="Cambria Math" panose="02040503050406030204" pitchFamily="18" charset="0"/>
                          </a:rPr>
                        </m:ctrlPr>
                      </m:fPr>
                      <m:num>
                        <m:r>
                          <a:rPr lang="es-CO" b="1" i="1">
                            <a:latin typeface="Cambria Math"/>
                          </a:rPr>
                          <m:t>𝑽</m:t>
                        </m:r>
                      </m:num>
                      <m:den>
                        <m:r>
                          <a:rPr lang="es-CO" b="1" i="1">
                            <a:latin typeface="Cambria Math"/>
                          </a:rPr>
                          <m:t>𝑹</m:t>
                        </m:r>
                      </m:den>
                    </m:f>
                  </m:oMath>
                </a14:m>
                <a:endParaRPr lang="es-CO" b="1" dirty="0">
                  <a:latin typeface="Open Sans"/>
                </a:endParaRPr>
              </a:p>
              <a:p>
                <a:endParaRPr lang="es-CO" dirty="0"/>
              </a:p>
            </p:txBody>
          </p:sp>
        </mc:Choice>
        <mc:Fallback xmlns="">
          <p:sp>
            <p:nvSpPr>
              <p:cNvPr id="11" name="10 CuadroTexto"/>
              <p:cNvSpPr txBox="1">
                <a:spLocks noRot="1" noChangeAspect="1" noMove="1" noResize="1" noEditPoints="1" noAdjustHandles="1" noChangeArrowheads="1" noChangeShapeType="1" noTextEdit="1"/>
              </p:cNvSpPr>
              <p:nvPr/>
            </p:nvSpPr>
            <p:spPr>
              <a:xfrm>
                <a:off x="1758455" y="3623004"/>
                <a:ext cx="9211133" cy="1810624"/>
              </a:xfrm>
              <a:prstGeom prst="rect">
                <a:avLst/>
              </a:prstGeom>
              <a:blipFill rotWithShape="1">
                <a:blip r:embed="rId2"/>
                <a:stretch>
                  <a:fillRect l="-132" t="-673" r="-265"/>
                </a:stretch>
              </a:blipFill>
            </p:spPr>
            <p:txBody>
              <a:bodyPr/>
              <a:lstStyle/>
              <a:p>
                <a:r>
                  <a:rPr lang="es-CO">
                    <a:noFill/>
                  </a:rPr>
                  <a:t> </a:t>
                </a:r>
              </a:p>
            </p:txBody>
          </p:sp>
        </mc:Fallback>
      </mc:AlternateContent>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2418" y="2845223"/>
            <a:ext cx="434340" cy="539422"/>
          </a:xfrm>
          <a:prstGeom prst="rect">
            <a:avLst/>
          </a:prstGeom>
        </p:spPr>
      </p:pic>
    </p:spTree>
    <p:extLst>
      <p:ext uri="{BB962C8B-B14F-4D97-AF65-F5344CB8AC3E}">
        <p14:creationId xmlns:p14="http://schemas.microsoft.com/office/powerpoint/2010/main" val="263601659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6584079" y="4703233"/>
            <a:ext cx="3439236" cy="616887"/>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redondeado"/>
          <p:cNvSpPr/>
          <p:nvPr/>
        </p:nvSpPr>
        <p:spPr>
          <a:xfrm>
            <a:off x="832513" y="4503764"/>
            <a:ext cx="2606723" cy="6823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5391" y="2373464"/>
            <a:ext cx="1253120" cy="2198530"/>
          </a:xfrm>
          <a:prstGeom prst="rect">
            <a:avLst/>
          </a:prstGeom>
        </p:spPr>
      </p:pic>
      <p:sp>
        <p:nvSpPr>
          <p:cNvPr id="6" name="5 CuadroTexto"/>
          <p:cNvSpPr txBox="1"/>
          <p:nvPr/>
        </p:nvSpPr>
        <p:spPr>
          <a:xfrm>
            <a:off x="491320" y="4714140"/>
            <a:ext cx="3930555" cy="172354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Ley de ohm</a:t>
            </a:r>
          </a:p>
          <a:p>
            <a:pPr algn="just"/>
            <a:r>
              <a:rPr lang="es-CO" sz="1400" dirty="0">
                <a:solidFill>
                  <a:schemeClr val="tx1">
                    <a:lumMod val="75000"/>
                    <a:lumOff val="25000"/>
                  </a:schemeClr>
                </a:solidFill>
                <a:latin typeface="Open Sans"/>
              </a:rPr>
              <a:t>Se utiliza para determinar la relación que hay entre tensión, voltaje y resistencia. Esta ley fue creada por un científico llamado George </a:t>
            </a:r>
            <a:r>
              <a:rPr lang="es-CO" sz="1400" dirty="0" err="1">
                <a:solidFill>
                  <a:schemeClr val="tx1">
                    <a:lumMod val="75000"/>
                    <a:lumOff val="25000"/>
                  </a:schemeClr>
                </a:solidFill>
                <a:latin typeface="Open Sans"/>
              </a:rPr>
              <a:t>Simon</a:t>
            </a:r>
            <a:r>
              <a:rPr lang="es-CO" sz="1400" dirty="0">
                <a:solidFill>
                  <a:schemeClr val="tx1">
                    <a:lumMod val="75000"/>
                    <a:lumOff val="25000"/>
                  </a:schemeClr>
                </a:solidFill>
                <a:latin typeface="Open Sans"/>
              </a:rPr>
              <a:t> Ohm en 1827 y es considerada como una de las leyes fundamentales de la electrónica</a:t>
            </a:r>
            <a:r>
              <a:rPr lang="es-CO" dirty="0"/>
              <a:t>.</a:t>
            </a:r>
          </a:p>
          <a:p>
            <a:endParaRPr lang="es-CO" dirty="0"/>
          </a:p>
        </p:txBody>
      </p:sp>
      <p:sp>
        <p:nvSpPr>
          <p:cNvPr id="2" name="1 Rectángulo redondeado"/>
          <p:cNvSpPr/>
          <p:nvPr/>
        </p:nvSpPr>
        <p:spPr>
          <a:xfrm>
            <a:off x="4421874" y="2871451"/>
            <a:ext cx="7081267" cy="9689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4612943" y="3081590"/>
            <a:ext cx="6741993"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Al analizar las tres magnitudes físicas se puede concluir que, la corriente que circula en un circuito eléctrico es directamente proporcional a la diferencia de potencial y es inversamente proporcional a la resistencia.</a:t>
            </a:r>
          </a:p>
          <a:p>
            <a:endParaRPr lang="es-CO" dirty="0"/>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0106" y="2346170"/>
            <a:ext cx="1572336" cy="822565"/>
          </a:xfrm>
          <a:prstGeom prst="rect">
            <a:avLst/>
          </a:prstGeom>
        </p:spPr>
      </p:pic>
      <p:sp>
        <p:nvSpPr>
          <p:cNvPr id="12" name="11 CuadroTexto"/>
          <p:cNvSpPr txBox="1"/>
          <p:nvPr/>
        </p:nvSpPr>
        <p:spPr>
          <a:xfrm>
            <a:off x="4421874" y="4067809"/>
            <a:ext cx="7081267"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aplica la solución matemática de la  Ley de ohm, Clic en los botones para ampliar</a:t>
            </a:r>
            <a:endParaRPr lang="es-CO" sz="1400" dirty="0">
              <a:solidFill>
                <a:schemeClr val="tx1">
                  <a:lumMod val="75000"/>
                  <a:lumOff val="25000"/>
                </a:schemeClr>
              </a:solidFill>
              <a:latin typeface="Open Sans"/>
            </a:endParaRPr>
          </a:p>
        </p:txBody>
      </p:sp>
      <p:sp>
        <p:nvSpPr>
          <p:cNvPr id="13" name="12 Elipse"/>
          <p:cNvSpPr/>
          <p:nvPr/>
        </p:nvSpPr>
        <p:spPr>
          <a:xfrm>
            <a:off x="7178722"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6" name="15 Elipse"/>
          <p:cNvSpPr/>
          <p:nvPr/>
        </p:nvSpPr>
        <p:spPr>
          <a:xfrm>
            <a:off x="7796974"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7" name="16 Elipse"/>
          <p:cNvSpPr/>
          <p:nvPr/>
        </p:nvSpPr>
        <p:spPr>
          <a:xfrm>
            <a:off x="8393838" y="5165564"/>
            <a:ext cx="540000" cy="5392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533" y="5435164"/>
            <a:ext cx="434340" cy="539422"/>
          </a:xfrm>
          <a:prstGeom prst="rect">
            <a:avLst/>
          </a:prstGeom>
        </p:spPr>
      </p:pic>
      <p:sp>
        <p:nvSpPr>
          <p:cNvPr id="19" name="18 CuadroTexto"/>
          <p:cNvSpPr txBox="1"/>
          <p:nvPr/>
        </p:nvSpPr>
        <p:spPr>
          <a:xfrm>
            <a:off x="7939789" y="4830491"/>
            <a:ext cx="891591"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Proceso</a:t>
            </a:r>
            <a:endParaRPr lang="es-CO" sz="1400" b="1" dirty="0">
              <a:solidFill>
                <a:schemeClr val="tx1">
                  <a:lumMod val="75000"/>
                  <a:lumOff val="25000"/>
                </a:schemeClr>
              </a:solidFill>
              <a:latin typeface="Open Sans"/>
            </a:endParaRPr>
          </a:p>
        </p:txBody>
      </p:sp>
      <p:sp>
        <p:nvSpPr>
          <p:cNvPr id="20" name="19 Elipse"/>
          <p:cNvSpPr/>
          <p:nvPr/>
        </p:nvSpPr>
        <p:spPr>
          <a:xfrm>
            <a:off x="898525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18646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095" y="5420831"/>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6755" y="4987081"/>
            <a:ext cx="434340" cy="539422"/>
          </a:xfrm>
          <a:prstGeom prst="rect">
            <a:avLst/>
          </a:prstGeom>
        </p:spPr>
      </p:pic>
    </p:spTree>
    <p:extLst>
      <p:ext uri="{BB962C8B-B14F-4D97-AF65-F5344CB8AC3E}">
        <p14:creationId xmlns:p14="http://schemas.microsoft.com/office/powerpoint/2010/main" val="2572336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75535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Triangulo de Ohm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23004"/>
            <a:ext cx="9211133" cy="135421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Una nemotécnica que puede ayudar para recordar la ecuación sería el triangulo de la ley de Ohm que facilita la comprensión de esta.</a:t>
            </a:r>
          </a:p>
          <a:p>
            <a:pPr algn="ctr">
              <a:lnSpc>
                <a:spcPct val="200000"/>
              </a:lnSpc>
            </a:pPr>
            <a:endParaRPr lang="es-CO" b="1" dirty="0">
              <a:latin typeface="Open Sans"/>
            </a:endParaRPr>
          </a:p>
          <a:p>
            <a:endParaRPr lang="es-CO" dirty="0"/>
          </a:p>
        </p:txBody>
      </p:sp>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2418" y="2845223"/>
            <a:ext cx="434340" cy="539422"/>
          </a:xfrm>
          <a:prstGeom prst="rect">
            <a:avLst/>
          </a:prstGeom>
        </p:spPr>
      </p:pic>
      <p:pic>
        <p:nvPicPr>
          <p:cNvPr id="13" name="12 Imagen"/>
          <p:cNvPicPr/>
          <p:nvPr/>
        </p:nvPicPr>
        <p:blipFill>
          <a:blip r:embed="rId3"/>
          <a:stretch>
            <a:fillRect/>
          </a:stretch>
        </p:blipFill>
        <p:spPr>
          <a:xfrm>
            <a:off x="5001948" y="4018786"/>
            <a:ext cx="2217717" cy="1640823"/>
          </a:xfrm>
          <a:prstGeom prst="rect">
            <a:avLst/>
          </a:prstGeom>
        </p:spPr>
      </p:pic>
      <p:sp>
        <p:nvSpPr>
          <p:cNvPr id="2" name="1 CuadroTexto"/>
          <p:cNvSpPr txBox="1"/>
          <p:nvPr/>
        </p:nvSpPr>
        <p:spPr>
          <a:xfrm>
            <a:off x="1858781" y="4238555"/>
            <a:ext cx="2863344"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implementación de esta nemotécnica solo es tapar la variable que se desea calcular y así aparecerá la solución.</a:t>
            </a: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en las variables dentro del triangulo para ver función</a:t>
            </a:r>
            <a:endParaRPr lang="es-CO" sz="1400" dirty="0">
              <a:solidFill>
                <a:schemeClr val="tx1">
                  <a:lumMod val="75000"/>
                  <a:lumOff val="25000"/>
                </a:schemeClr>
              </a:solidFill>
              <a:latin typeface="Open Sans"/>
            </a:endParaRPr>
          </a:p>
          <a:p>
            <a:pPr algn="just"/>
            <a:endParaRPr lang="es-CO" dirty="0"/>
          </a:p>
        </p:txBody>
      </p:sp>
    </p:spTree>
    <p:extLst>
      <p:ext uri="{BB962C8B-B14F-4D97-AF65-F5344CB8AC3E}">
        <p14:creationId xmlns:p14="http://schemas.microsoft.com/office/powerpoint/2010/main" val="7989862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75535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Triangulo de Ohm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23004"/>
            <a:ext cx="9211133" cy="135421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Una nemotécnica que puede ayudar para recordar la ecuación sería el triangulo de la ley de Ohm que facilita la comprensión de esta.</a:t>
            </a:r>
          </a:p>
          <a:p>
            <a:pPr algn="ctr">
              <a:lnSpc>
                <a:spcPct val="200000"/>
              </a:lnSpc>
            </a:pPr>
            <a:endParaRPr lang="es-CO" b="1" dirty="0">
              <a:latin typeface="Open Sans"/>
            </a:endParaRPr>
          </a:p>
          <a:p>
            <a:endParaRPr lang="es-CO" dirty="0"/>
          </a:p>
        </p:txBody>
      </p:sp>
      <p:pic>
        <p:nvPicPr>
          <p:cNvPr id="13" name="12 Imagen"/>
          <p:cNvPicPr/>
          <p:nvPr/>
        </p:nvPicPr>
        <p:blipFill>
          <a:blip r:embed="rId2"/>
          <a:stretch>
            <a:fillRect/>
          </a:stretch>
        </p:blipFill>
        <p:spPr>
          <a:xfrm>
            <a:off x="5001948" y="4018786"/>
            <a:ext cx="2217717" cy="1640823"/>
          </a:xfrm>
          <a:prstGeom prst="rect">
            <a:avLst/>
          </a:prstGeom>
        </p:spPr>
      </p:pic>
      <p:sp>
        <p:nvSpPr>
          <p:cNvPr id="2" name="1 CuadroTexto"/>
          <p:cNvSpPr txBox="1"/>
          <p:nvPr/>
        </p:nvSpPr>
        <p:spPr>
          <a:xfrm>
            <a:off x="1858781" y="4238555"/>
            <a:ext cx="2863344"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implementación de esta nemotécnica solo es tapar la variable que se desea calcular y así aparecerá la solución.</a:t>
            </a: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en las variables dentro del triangulo para ver función</a:t>
            </a:r>
            <a:endParaRPr lang="es-CO" sz="1400" dirty="0">
              <a:solidFill>
                <a:schemeClr val="tx1">
                  <a:lumMod val="75000"/>
                  <a:lumOff val="25000"/>
                </a:schemeClr>
              </a:solidFill>
              <a:latin typeface="Open Sans"/>
            </a:endParaRPr>
          </a:p>
          <a:p>
            <a:pPr algn="just"/>
            <a:endParaRPr lang="es-CO" dirty="0"/>
          </a:p>
        </p:txBody>
      </p:sp>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992" y="4621141"/>
            <a:ext cx="434340" cy="539422"/>
          </a:xfrm>
          <a:prstGeom prst="rect">
            <a:avLst/>
          </a:prstGeom>
        </p:spPr>
      </p:pic>
      <p:sp>
        <p:nvSpPr>
          <p:cNvPr id="3" name="2 Elipse"/>
          <p:cNvSpPr/>
          <p:nvPr/>
        </p:nvSpPr>
        <p:spPr>
          <a:xfrm>
            <a:off x="5825677" y="4260401"/>
            <a:ext cx="540000" cy="540000"/>
          </a:xfrm>
          <a:prstGeom prst="ellipse">
            <a:avLst/>
          </a:prstGeom>
          <a:solidFill>
            <a:srgbClr val="2C538E"/>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V</a:t>
            </a:r>
            <a:endParaRPr lang="es-CO" b="1" dirty="0"/>
          </a:p>
        </p:txBody>
      </p:sp>
      <p:pic>
        <p:nvPicPr>
          <p:cNvPr id="14" name="13 Imagen"/>
          <p:cNvPicPr/>
          <p:nvPr/>
        </p:nvPicPr>
        <p:blipFill rotWithShape="1">
          <a:blip r:embed="rId4"/>
          <a:srcRect t="64549" r="62106"/>
          <a:stretch/>
        </p:blipFill>
        <p:spPr>
          <a:xfrm>
            <a:off x="7258332" y="4310682"/>
            <a:ext cx="2925169" cy="1244200"/>
          </a:xfrm>
          <a:prstGeom prst="rect">
            <a:avLst/>
          </a:prstGeom>
        </p:spPr>
      </p:pic>
    </p:spTree>
    <p:extLst>
      <p:ext uri="{BB962C8B-B14F-4D97-AF65-F5344CB8AC3E}">
        <p14:creationId xmlns:p14="http://schemas.microsoft.com/office/powerpoint/2010/main" val="35500867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75535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Triangulo de Ohm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23004"/>
            <a:ext cx="9211133" cy="135421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Una nemotécnica que puede ayudar para recordar la ecuación sería el triangulo de la ley de Ohm que facilita la comprensión de esta.</a:t>
            </a:r>
          </a:p>
          <a:p>
            <a:pPr algn="ctr">
              <a:lnSpc>
                <a:spcPct val="200000"/>
              </a:lnSpc>
            </a:pPr>
            <a:endParaRPr lang="es-CO" b="1" dirty="0">
              <a:latin typeface="Open Sans"/>
            </a:endParaRPr>
          </a:p>
          <a:p>
            <a:endParaRPr lang="es-CO" dirty="0"/>
          </a:p>
        </p:txBody>
      </p:sp>
      <p:pic>
        <p:nvPicPr>
          <p:cNvPr id="13" name="12 Imagen"/>
          <p:cNvPicPr/>
          <p:nvPr/>
        </p:nvPicPr>
        <p:blipFill>
          <a:blip r:embed="rId2"/>
          <a:stretch>
            <a:fillRect/>
          </a:stretch>
        </p:blipFill>
        <p:spPr>
          <a:xfrm>
            <a:off x="5001948" y="4018786"/>
            <a:ext cx="2217717" cy="1640823"/>
          </a:xfrm>
          <a:prstGeom prst="rect">
            <a:avLst/>
          </a:prstGeom>
        </p:spPr>
      </p:pic>
      <p:sp>
        <p:nvSpPr>
          <p:cNvPr id="2" name="1 CuadroTexto"/>
          <p:cNvSpPr txBox="1"/>
          <p:nvPr/>
        </p:nvSpPr>
        <p:spPr>
          <a:xfrm>
            <a:off x="1858781" y="4238555"/>
            <a:ext cx="2863344"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implementación de esta nemotécnica solo es tapar la variable que se desea calcular y así aparecerá la solución.</a:t>
            </a: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en las variables dentro del triangulo para ver función</a:t>
            </a:r>
            <a:endParaRPr lang="es-CO" sz="1400" dirty="0">
              <a:solidFill>
                <a:schemeClr val="tx1">
                  <a:lumMod val="75000"/>
                  <a:lumOff val="25000"/>
                </a:schemeClr>
              </a:solidFill>
              <a:latin typeface="Open Sans"/>
            </a:endParaRPr>
          </a:p>
          <a:p>
            <a:pPr algn="just"/>
            <a:endParaRPr lang="es-CO" dirty="0"/>
          </a:p>
        </p:txBody>
      </p:sp>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5828" y="5389898"/>
            <a:ext cx="434340" cy="539422"/>
          </a:xfrm>
          <a:prstGeom prst="rect">
            <a:avLst/>
          </a:prstGeom>
        </p:spPr>
      </p:pic>
      <p:sp>
        <p:nvSpPr>
          <p:cNvPr id="3" name="2 Elipse"/>
          <p:cNvSpPr/>
          <p:nvPr/>
        </p:nvSpPr>
        <p:spPr>
          <a:xfrm>
            <a:off x="5512782" y="4973283"/>
            <a:ext cx="540000" cy="540000"/>
          </a:xfrm>
          <a:prstGeom prst="ellipse">
            <a:avLst/>
          </a:prstGeom>
          <a:solidFill>
            <a:srgbClr val="2C538E"/>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Algerian" pitchFamily="82" charset="0"/>
              </a:rPr>
              <a:t>I</a:t>
            </a:r>
            <a:endParaRPr lang="es-CO" b="1" dirty="0">
              <a:latin typeface="Algerian" pitchFamily="82" charset="0"/>
            </a:endParaRPr>
          </a:p>
        </p:txBody>
      </p:sp>
      <p:pic>
        <p:nvPicPr>
          <p:cNvPr id="15" name="14 Imagen"/>
          <p:cNvPicPr/>
          <p:nvPr/>
        </p:nvPicPr>
        <p:blipFill rotWithShape="1">
          <a:blip r:embed="rId4"/>
          <a:srcRect l="33560" t="64123" r="33220"/>
          <a:stretch/>
        </p:blipFill>
        <p:spPr>
          <a:xfrm>
            <a:off x="7663862" y="4267683"/>
            <a:ext cx="2926800" cy="1245600"/>
          </a:xfrm>
          <a:prstGeom prst="rect">
            <a:avLst/>
          </a:prstGeom>
        </p:spPr>
      </p:pic>
    </p:spTree>
    <p:extLst>
      <p:ext uri="{BB962C8B-B14F-4D97-AF65-F5344CB8AC3E}">
        <p14:creationId xmlns:p14="http://schemas.microsoft.com/office/powerpoint/2010/main" val="5866803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5194023" y="2896385"/>
            <a:ext cx="175535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Triangulo de Ohm </a:t>
            </a:r>
            <a:endParaRPr lang="es-CO" sz="1400" b="1" dirty="0">
              <a:solidFill>
                <a:schemeClr val="tx1">
                  <a:lumMod val="75000"/>
                  <a:lumOff val="25000"/>
                </a:schemeClr>
              </a:solidFill>
              <a:latin typeface="Open Sans"/>
            </a:endParaRP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23004"/>
            <a:ext cx="9211133" cy="135421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Una nemotécnica que puede ayudar para recordar la ecuación sería el triangulo de la ley de Ohm que facilita la comprensión de esta.</a:t>
            </a:r>
          </a:p>
          <a:p>
            <a:pPr algn="ctr">
              <a:lnSpc>
                <a:spcPct val="200000"/>
              </a:lnSpc>
            </a:pPr>
            <a:endParaRPr lang="es-CO" b="1" dirty="0">
              <a:latin typeface="Open Sans"/>
            </a:endParaRPr>
          </a:p>
          <a:p>
            <a:endParaRPr lang="es-CO" dirty="0"/>
          </a:p>
        </p:txBody>
      </p:sp>
      <p:pic>
        <p:nvPicPr>
          <p:cNvPr id="13" name="12 Imagen"/>
          <p:cNvPicPr/>
          <p:nvPr/>
        </p:nvPicPr>
        <p:blipFill>
          <a:blip r:embed="rId2"/>
          <a:stretch>
            <a:fillRect/>
          </a:stretch>
        </p:blipFill>
        <p:spPr>
          <a:xfrm>
            <a:off x="5001948" y="4018786"/>
            <a:ext cx="2217717" cy="1640823"/>
          </a:xfrm>
          <a:prstGeom prst="rect">
            <a:avLst/>
          </a:prstGeom>
        </p:spPr>
      </p:pic>
      <p:sp>
        <p:nvSpPr>
          <p:cNvPr id="2" name="1 CuadroTexto"/>
          <p:cNvSpPr txBox="1"/>
          <p:nvPr/>
        </p:nvSpPr>
        <p:spPr>
          <a:xfrm>
            <a:off x="1858781" y="4238555"/>
            <a:ext cx="2863344"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implementación de esta nemotécnica solo es tapar la variable que se desea calcular y así aparecerá la solución.</a:t>
            </a: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en las variables dentro del triangulo para ver función</a:t>
            </a:r>
            <a:endParaRPr lang="es-CO" sz="1400" dirty="0">
              <a:solidFill>
                <a:schemeClr val="tx1">
                  <a:lumMod val="75000"/>
                  <a:lumOff val="25000"/>
                </a:schemeClr>
              </a:solidFill>
              <a:latin typeface="Open Sans"/>
            </a:endParaRPr>
          </a:p>
          <a:p>
            <a:pPr algn="just"/>
            <a:endParaRPr lang="es-CO" dirty="0"/>
          </a:p>
        </p:txBody>
      </p:sp>
      <p:sp>
        <p:nvSpPr>
          <p:cNvPr id="3" name="2 Elipse"/>
          <p:cNvSpPr/>
          <p:nvPr/>
        </p:nvSpPr>
        <p:spPr>
          <a:xfrm>
            <a:off x="6113469" y="4957754"/>
            <a:ext cx="540000" cy="540000"/>
          </a:xfrm>
          <a:prstGeom prst="ellipse">
            <a:avLst/>
          </a:prstGeom>
          <a:solidFill>
            <a:srgbClr val="2C538E"/>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R</a:t>
            </a:r>
            <a:endParaRPr lang="es-CO" b="1" dirty="0">
              <a:latin typeface="Open Sans"/>
            </a:endParaRPr>
          </a:p>
        </p:txBody>
      </p:sp>
      <p:pic>
        <p:nvPicPr>
          <p:cNvPr id="16" name="15 Imagen"/>
          <p:cNvPicPr/>
          <p:nvPr/>
        </p:nvPicPr>
        <p:blipFill rotWithShape="1">
          <a:blip r:embed="rId3"/>
          <a:srcRect l="63764" t="64374"/>
          <a:stretch/>
        </p:blipFill>
        <p:spPr>
          <a:xfrm>
            <a:off x="7590429" y="4408227"/>
            <a:ext cx="2926800" cy="1245600"/>
          </a:xfrm>
          <a:prstGeom prst="rect">
            <a:avLst/>
          </a:prstGeom>
        </p:spPr>
      </p:pic>
      <p:pic>
        <p:nvPicPr>
          <p:cNvPr id="1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2089" y="5315468"/>
            <a:ext cx="434340" cy="539422"/>
          </a:xfrm>
          <a:prstGeom prst="rect">
            <a:avLst/>
          </a:prstGeom>
        </p:spPr>
      </p:pic>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7749" y="2780562"/>
            <a:ext cx="434340" cy="539422"/>
          </a:xfrm>
          <a:prstGeom prst="rect">
            <a:avLst/>
          </a:prstGeom>
        </p:spPr>
      </p:pic>
    </p:spTree>
    <p:extLst>
      <p:ext uri="{BB962C8B-B14F-4D97-AF65-F5344CB8AC3E}">
        <p14:creationId xmlns:p14="http://schemas.microsoft.com/office/powerpoint/2010/main" val="2642845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6584079" y="4703233"/>
            <a:ext cx="3439236" cy="616887"/>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redondeado"/>
          <p:cNvSpPr/>
          <p:nvPr/>
        </p:nvSpPr>
        <p:spPr>
          <a:xfrm>
            <a:off x="832513" y="4503764"/>
            <a:ext cx="2606723" cy="6823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5391" y="2373464"/>
            <a:ext cx="1253120" cy="2198530"/>
          </a:xfrm>
          <a:prstGeom prst="rect">
            <a:avLst/>
          </a:prstGeom>
        </p:spPr>
      </p:pic>
      <p:sp>
        <p:nvSpPr>
          <p:cNvPr id="6" name="5 CuadroTexto"/>
          <p:cNvSpPr txBox="1"/>
          <p:nvPr/>
        </p:nvSpPr>
        <p:spPr>
          <a:xfrm>
            <a:off x="491320" y="4714140"/>
            <a:ext cx="3930555" cy="172354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Ley de ohm</a:t>
            </a:r>
          </a:p>
          <a:p>
            <a:pPr algn="just"/>
            <a:r>
              <a:rPr lang="es-CO" sz="1400" dirty="0">
                <a:solidFill>
                  <a:schemeClr val="tx1">
                    <a:lumMod val="75000"/>
                    <a:lumOff val="25000"/>
                  </a:schemeClr>
                </a:solidFill>
                <a:latin typeface="Open Sans"/>
              </a:rPr>
              <a:t>Se utiliza para determinar la relación que hay entre tensión, voltaje y resistencia. Esta ley fue creada por un científico llamado George </a:t>
            </a:r>
            <a:r>
              <a:rPr lang="es-CO" sz="1400" dirty="0" err="1">
                <a:solidFill>
                  <a:schemeClr val="tx1">
                    <a:lumMod val="75000"/>
                    <a:lumOff val="25000"/>
                  </a:schemeClr>
                </a:solidFill>
                <a:latin typeface="Open Sans"/>
              </a:rPr>
              <a:t>Simon</a:t>
            </a:r>
            <a:r>
              <a:rPr lang="es-CO" sz="1400" dirty="0">
                <a:solidFill>
                  <a:schemeClr val="tx1">
                    <a:lumMod val="75000"/>
                    <a:lumOff val="25000"/>
                  </a:schemeClr>
                </a:solidFill>
                <a:latin typeface="Open Sans"/>
              </a:rPr>
              <a:t> Ohm en 1827 y es considerada como una de las leyes fundamentales de la electrónica</a:t>
            </a:r>
            <a:r>
              <a:rPr lang="es-CO" dirty="0"/>
              <a:t>.</a:t>
            </a:r>
          </a:p>
          <a:p>
            <a:endParaRPr lang="es-CO" dirty="0"/>
          </a:p>
        </p:txBody>
      </p:sp>
      <p:sp>
        <p:nvSpPr>
          <p:cNvPr id="2" name="1 Rectángulo redondeado"/>
          <p:cNvSpPr/>
          <p:nvPr/>
        </p:nvSpPr>
        <p:spPr>
          <a:xfrm>
            <a:off x="4421874" y="2871451"/>
            <a:ext cx="7081267" cy="9689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4612943" y="3081590"/>
            <a:ext cx="6741993"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Al analizar las tres magnitudes físicas se puede concluir que, la corriente que circula en un circuito eléctrico es directamente proporcional a la diferencia de potencial y es inversamente proporcional a la resistencia.</a:t>
            </a:r>
          </a:p>
          <a:p>
            <a:endParaRPr lang="es-CO" dirty="0"/>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0106" y="2346170"/>
            <a:ext cx="1572336" cy="822565"/>
          </a:xfrm>
          <a:prstGeom prst="rect">
            <a:avLst/>
          </a:prstGeom>
        </p:spPr>
      </p:pic>
      <p:sp>
        <p:nvSpPr>
          <p:cNvPr id="12" name="11 CuadroTexto"/>
          <p:cNvSpPr txBox="1"/>
          <p:nvPr/>
        </p:nvSpPr>
        <p:spPr>
          <a:xfrm>
            <a:off x="4421874" y="4067809"/>
            <a:ext cx="7081267"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aplica la solución matemática de la  Ley de ohm, Clic en los botones para ampliar</a:t>
            </a:r>
            <a:endParaRPr lang="es-CO" sz="1400" dirty="0">
              <a:solidFill>
                <a:schemeClr val="tx1">
                  <a:lumMod val="75000"/>
                  <a:lumOff val="25000"/>
                </a:schemeClr>
              </a:solidFill>
              <a:latin typeface="Open Sans"/>
            </a:endParaRPr>
          </a:p>
        </p:txBody>
      </p:sp>
      <p:sp>
        <p:nvSpPr>
          <p:cNvPr id="13" name="12 Elipse"/>
          <p:cNvSpPr/>
          <p:nvPr/>
        </p:nvSpPr>
        <p:spPr>
          <a:xfrm>
            <a:off x="7178722"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6" name="15 Elipse"/>
          <p:cNvSpPr/>
          <p:nvPr/>
        </p:nvSpPr>
        <p:spPr>
          <a:xfrm>
            <a:off x="7796974"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7" name="16 Elipse"/>
          <p:cNvSpPr/>
          <p:nvPr/>
        </p:nvSpPr>
        <p:spPr>
          <a:xfrm>
            <a:off x="839383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19" name="18 CuadroTexto"/>
          <p:cNvSpPr txBox="1"/>
          <p:nvPr/>
        </p:nvSpPr>
        <p:spPr>
          <a:xfrm>
            <a:off x="7939789" y="4830491"/>
            <a:ext cx="891591"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Proceso</a:t>
            </a:r>
            <a:endParaRPr lang="es-CO" sz="1400" b="1" dirty="0">
              <a:solidFill>
                <a:schemeClr val="tx1">
                  <a:lumMod val="75000"/>
                  <a:lumOff val="25000"/>
                </a:schemeClr>
              </a:solidFill>
              <a:latin typeface="Open Sans"/>
            </a:endParaRPr>
          </a:p>
        </p:txBody>
      </p:sp>
      <p:sp>
        <p:nvSpPr>
          <p:cNvPr id="20" name="19 Elipse"/>
          <p:cNvSpPr/>
          <p:nvPr/>
        </p:nvSpPr>
        <p:spPr>
          <a:xfrm>
            <a:off x="8985258" y="5165564"/>
            <a:ext cx="540000" cy="5392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8667" y="5435164"/>
            <a:ext cx="434340" cy="539422"/>
          </a:xfrm>
          <a:prstGeom prst="rect">
            <a:avLst/>
          </a:prstGeom>
        </p:spPr>
      </p:pic>
    </p:spTree>
    <p:extLst>
      <p:ext uri="{BB962C8B-B14F-4D97-AF65-F5344CB8AC3E}">
        <p14:creationId xmlns:p14="http://schemas.microsoft.com/office/powerpoint/2010/main" val="19227612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4421186" y="2906971"/>
            <a:ext cx="37818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Aplicación de la ley de Ohm en un circuito</a:t>
            </a: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33001"/>
            <a:ext cx="9211133" cy="1138773"/>
          </a:xfrm>
          <a:prstGeom prst="rect">
            <a:avLst/>
          </a:prstGeom>
          <a:noFill/>
        </p:spPr>
        <p:txBody>
          <a:bodyPr wrap="square" rtlCol="0">
            <a:spAutoFit/>
          </a:bodyPr>
          <a:lstStyle/>
          <a:p>
            <a:r>
              <a:rPr lang="es-CO" sz="1400" dirty="0">
                <a:solidFill>
                  <a:schemeClr val="tx1">
                    <a:lumMod val="75000"/>
                    <a:lumOff val="25000"/>
                  </a:schemeClr>
                </a:solidFill>
                <a:latin typeface="Open Sans"/>
              </a:rPr>
              <a:t>Se tiene un circuito con una fuente de 110V y una corriente de 3A, calcular la resistencia (R).</a:t>
            </a:r>
          </a:p>
          <a:p>
            <a:pPr algn="ctr">
              <a:lnSpc>
                <a:spcPct val="200000"/>
              </a:lnSpc>
            </a:pPr>
            <a:endParaRPr lang="es-CO" b="1" dirty="0">
              <a:latin typeface="Open Sans"/>
            </a:endParaRPr>
          </a:p>
          <a:p>
            <a:endParaRPr lang="es-CO" dirty="0"/>
          </a:p>
        </p:txBody>
      </p:sp>
      <p:pic>
        <p:nvPicPr>
          <p:cNvPr id="18" name="17 Imagen"/>
          <p:cNvPicPr/>
          <p:nvPr/>
        </p:nvPicPr>
        <p:blipFill>
          <a:blip r:embed="rId2">
            <a:extLst>
              <a:ext uri="{28A0092B-C50C-407E-A947-70E740481C1C}">
                <a14:useLocalDpi xmlns:a14="http://schemas.microsoft.com/office/drawing/2010/main" val="0"/>
              </a:ext>
            </a:extLst>
          </a:blip>
          <a:srcRect/>
          <a:stretch>
            <a:fillRect/>
          </a:stretch>
        </p:blipFill>
        <p:spPr bwMode="auto">
          <a:xfrm>
            <a:off x="1953688" y="4041687"/>
            <a:ext cx="3169920" cy="1440180"/>
          </a:xfrm>
          <a:prstGeom prst="rect">
            <a:avLst/>
          </a:prstGeom>
          <a:noFill/>
          <a:ln>
            <a:noFill/>
          </a:ln>
        </p:spPr>
      </p:pic>
      <p:sp>
        <p:nvSpPr>
          <p:cNvPr id="15" name="14 CuadroTexto"/>
          <p:cNvSpPr txBox="1"/>
          <p:nvPr/>
        </p:nvSpPr>
        <p:spPr>
          <a:xfrm>
            <a:off x="5518436" y="4023787"/>
            <a:ext cx="5072226"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mostraran los pasos para la solución de este circuito, clic en los botones para ampliar</a:t>
            </a:r>
            <a:endParaRPr lang="es-CO" sz="1400" dirty="0">
              <a:solidFill>
                <a:schemeClr val="tx1">
                  <a:lumMod val="75000"/>
                  <a:lumOff val="25000"/>
                </a:schemeClr>
              </a:solidFill>
              <a:latin typeface="Open Sans"/>
            </a:endParaRPr>
          </a:p>
        </p:txBody>
      </p:sp>
      <p:sp>
        <p:nvSpPr>
          <p:cNvPr id="19" name="18 Elipse"/>
          <p:cNvSpPr/>
          <p:nvPr/>
        </p:nvSpPr>
        <p:spPr>
          <a:xfrm>
            <a:off x="6312088" y="4671867"/>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20" name="19 Elipse"/>
          <p:cNvSpPr/>
          <p:nvPr/>
        </p:nvSpPr>
        <p:spPr>
          <a:xfrm>
            <a:off x="6937052" y="4671867"/>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21" name="20 Elipse"/>
          <p:cNvSpPr/>
          <p:nvPr/>
        </p:nvSpPr>
        <p:spPr>
          <a:xfrm>
            <a:off x="7553571" y="4678312"/>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8876" y="4990912"/>
            <a:ext cx="434340" cy="539422"/>
          </a:xfrm>
          <a:prstGeom prst="rect">
            <a:avLst/>
          </a:prstGeom>
        </p:spPr>
      </p:pic>
      <p:sp>
        <p:nvSpPr>
          <p:cNvPr id="22" name="21 Elipse"/>
          <p:cNvSpPr/>
          <p:nvPr/>
        </p:nvSpPr>
        <p:spPr>
          <a:xfrm>
            <a:off x="8164181" y="4670289"/>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26827294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5123608" y="4983022"/>
            <a:ext cx="4266052" cy="66714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4421186" y="2906971"/>
            <a:ext cx="37818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Aplicación de la ley de Ohm en un circuito</a:t>
            </a: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33001"/>
            <a:ext cx="9211133" cy="1138773"/>
          </a:xfrm>
          <a:prstGeom prst="rect">
            <a:avLst/>
          </a:prstGeom>
          <a:noFill/>
        </p:spPr>
        <p:txBody>
          <a:bodyPr wrap="square" rtlCol="0">
            <a:spAutoFit/>
          </a:bodyPr>
          <a:lstStyle/>
          <a:p>
            <a:r>
              <a:rPr lang="es-CO" sz="1400" dirty="0">
                <a:solidFill>
                  <a:schemeClr val="tx1">
                    <a:lumMod val="75000"/>
                    <a:lumOff val="25000"/>
                  </a:schemeClr>
                </a:solidFill>
                <a:latin typeface="Open Sans"/>
              </a:rPr>
              <a:t>Se tiene un circuito con una fuente de 110V y una corriente de 3A, calcular la resistencia (R).</a:t>
            </a:r>
          </a:p>
          <a:p>
            <a:pPr algn="ctr">
              <a:lnSpc>
                <a:spcPct val="200000"/>
              </a:lnSpc>
            </a:pPr>
            <a:endParaRPr lang="es-CO" b="1" dirty="0">
              <a:latin typeface="Open Sans"/>
            </a:endParaRPr>
          </a:p>
          <a:p>
            <a:endParaRPr lang="es-CO" dirty="0"/>
          </a:p>
        </p:txBody>
      </p:sp>
      <p:pic>
        <p:nvPicPr>
          <p:cNvPr id="18" name="17 Imagen"/>
          <p:cNvPicPr/>
          <p:nvPr/>
        </p:nvPicPr>
        <p:blipFill>
          <a:blip r:embed="rId2">
            <a:extLst>
              <a:ext uri="{28A0092B-C50C-407E-A947-70E740481C1C}">
                <a14:useLocalDpi xmlns:a14="http://schemas.microsoft.com/office/drawing/2010/main" val="0"/>
              </a:ext>
            </a:extLst>
          </a:blip>
          <a:srcRect/>
          <a:stretch>
            <a:fillRect/>
          </a:stretch>
        </p:blipFill>
        <p:spPr bwMode="auto">
          <a:xfrm>
            <a:off x="1953688" y="4041687"/>
            <a:ext cx="3169920" cy="1440180"/>
          </a:xfrm>
          <a:prstGeom prst="rect">
            <a:avLst/>
          </a:prstGeom>
          <a:noFill/>
          <a:ln>
            <a:noFill/>
          </a:ln>
        </p:spPr>
      </p:pic>
      <p:sp>
        <p:nvSpPr>
          <p:cNvPr id="15" name="14 CuadroTexto"/>
          <p:cNvSpPr txBox="1"/>
          <p:nvPr/>
        </p:nvSpPr>
        <p:spPr>
          <a:xfrm>
            <a:off x="5518436" y="4023787"/>
            <a:ext cx="5072226"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mostraran los pasos para la solución de este circuito, clic en los botones para ampliar</a:t>
            </a:r>
            <a:endParaRPr lang="es-CO" sz="1400" dirty="0">
              <a:solidFill>
                <a:schemeClr val="tx1">
                  <a:lumMod val="75000"/>
                  <a:lumOff val="25000"/>
                </a:schemeClr>
              </a:solidFill>
              <a:latin typeface="Open Sans"/>
            </a:endParaRPr>
          </a:p>
        </p:txBody>
      </p:sp>
      <p:sp>
        <p:nvSpPr>
          <p:cNvPr id="19" name="18 Elipse"/>
          <p:cNvSpPr/>
          <p:nvPr/>
        </p:nvSpPr>
        <p:spPr>
          <a:xfrm>
            <a:off x="6312088" y="4671867"/>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20" name="19 Elipse"/>
          <p:cNvSpPr/>
          <p:nvPr/>
        </p:nvSpPr>
        <p:spPr>
          <a:xfrm>
            <a:off x="6937052" y="4671867"/>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21" name="20 Elipse"/>
          <p:cNvSpPr/>
          <p:nvPr/>
        </p:nvSpPr>
        <p:spPr>
          <a:xfrm>
            <a:off x="7553571" y="4678312"/>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8876" y="4758896"/>
            <a:ext cx="434340" cy="539422"/>
          </a:xfrm>
          <a:prstGeom prst="rect">
            <a:avLst/>
          </a:prstGeom>
        </p:spPr>
      </p:pic>
      <p:sp>
        <p:nvSpPr>
          <p:cNvPr id="3" name="2 CuadroTexto"/>
          <p:cNvSpPr txBox="1"/>
          <p:nvPr/>
        </p:nvSpPr>
        <p:spPr>
          <a:xfrm>
            <a:off x="5113902" y="5189479"/>
            <a:ext cx="4373313" cy="584775"/>
          </a:xfrm>
          <a:prstGeom prst="rect">
            <a:avLst/>
          </a:prstGeom>
          <a:noFill/>
        </p:spPr>
        <p:txBody>
          <a:bodyPr wrap="none" rtlCol="0">
            <a:spAutoFit/>
          </a:bodyPr>
          <a:lstStyle/>
          <a:p>
            <a:pPr lvl="0"/>
            <a:r>
              <a:rPr lang="es-CO" sz="1400" b="1" dirty="0">
                <a:solidFill>
                  <a:schemeClr val="tx1">
                    <a:lumMod val="75000"/>
                    <a:lumOff val="25000"/>
                  </a:schemeClr>
                </a:solidFill>
                <a:latin typeface="Open Sans"/>
              </a:rPr>
              <a:t>1</a:t>
            </a:r>
            <a:r>
              <a:rPr lang="es-CO" sz="1400" dirty="0">
                <a:solidFill>
                  <a:schemeClr val="tx1">
                    <a:lumMod val="75000"/>
                    <a:lumOff val="25000"/>
                  </a:schemeClr>
                </a:solidFill>
                <a:latin typeface="Open Sans"/>
              </a:rPr>
              <a:t>. Analizar los componentes que hay en este circuito.</a:t>
            </a:r>
          </a:p>
          <a:p>
            <a:endParaRPr lang="es-CO" dirty="0"/>
          </a:p>
        </p:txBody>
      </p:sp>
      <p:sp>
        <p:nvSpPr>
          <p:cNvPr id="22" name="21 Elipse"/>
          <p:cNvSpPr/>
          <p:nvPr/>
        </p:nvSpPr>
        <p:spPr>
          <a:xfrm>
            <a:off x="8164181" y="4670289"/>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31885171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5123608" y="4983022"/>
            <a:ext cx="4266052" cy="66714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4421186" y="2906971"/>
            <a:ext cx="37818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Aplicación de la ley de Ohm en un circuito</a:t>
            </a: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33001"/>
            <a:ext cx="9211133" cy="1138773"/>
          </a:xfrm>
          <a:prstGeom prst="rect">
            <a:avLst/>
          </a:prstGeom>
          <a:noFill/>
        </p:spPr>
        <p:txBody>
          <a:bodyPr wrap="square" rtlCol="0">
            <a:spAutoFit/>
          </a:bodyPr>
          <a:lstStyle/>
          <a:p>
            <a:r>
              <a:rPr lang="es-CO" sz="1400" dirty="0">
                <a:solidFill>
                  <a:schemeClr val="tx1">
                    <a:lumMod val="75000"/>
                    <a:lumOff val="25000"/>
                  </a:schemeClr>
                </a:solidFill>
                <a:latin typeface="Open Sans"/>
              </a:rPr>
              <a:t>Se tiene un circuito con una fuente de 110V y una corriente de 3A, calcular la resistencia (R).</a:t>
            </a:r>
          </a:p>
          <a:p>
            <a:pPr algn="ctr">
              <a:lnSpc>
                <a:spcPct val="200000"/>
              </a:lnSpc>
            </a:pPr>
            <a:endParaRPr lang="es-CO" b="1" dirty="0">
              <a:latin typeface="Open Sans"/>
            </a:endParaRPr>
          </a:p>
          <a:p>
            <a:endParaRPr lang="es-CO" dirty="0"/>
          </a:p>
        </p:txBody>
      </p:sp>
      <p:pic>
        <p:nvPicPr>
          <p:cNvPr id="18" name="17 Imagen"/>
          <p:cNvPicPr/>
          <p:nvPr/>
        </p:nvPicPr>
        <p:blipFill>
          <a:blip r:embed="rId2">
            <a:extLst>
              <a:ext uri="{28A0092B-C50C-407E-A947-70E740481C1C}">
                <a14:useLocalDpi xmlns:a14="http://schemas.microsoft.com/office/drawing/2010/main" val="0"/>
              </a:ext>
            </a:extLst>
          </a:blip>
          <a:srcRect/>
          <a:stretch>
            <a:fillRect/>
          </a:stretch>
        </p:blipFill>
        <p:spPr bwMode="auto">
          <a:xfrm>
            <a:off x="1953688" y="4041687"/>
            <a:ext cx="3169920" cy="1440180"/>
          </a:xfrm>
          <a:prstGeom prst="rect">
            <a:avLst/>
          </a:prstGeom>
          <a:noFill/>
          <a:ln>
            <a:noFill/>
          </a:ln>
        </p:spPr>
      </p:pic>
      <p:sp>
        <p:nvSpPr>
          <p:cNvPr id="15" name="14 CuadroTexto"/>
          <p:cNvSpPr txBox="1"/>
          <p:nvPr/>
        </p:nvSpPr>
        <p:spPr>
          <a:xfrm>
            <a:off x="5518436" y="4023787"/>
            <a:ext cx="5072226"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mostraran los pasos para la solución de este circuito, clic en los botones para ampliar</a:t>
            </a:r>
            <a:endParaRPr lang="es-CO" sz="1400" dirty="0">
              <a:solidFill>
                <a:schemeClr val="tx1">
                  <a:lumMod val="75000"/>
                  <a:lumOff val="25000"/>
                </a:schemeClr>
              </a:solidFill>
              <a:latin typeface="Open Sans"/>
            </a:endParaRPr>
          </a:p>
        </p:txBody>
      </p:sp>
      <p:sp>
        <p:nvSpPr>
          <p:cNvPr id="19" name="18 Elipse"/>
          <p:cNvSpPr/>
          <p:nvPr/>
        </p:nvSpPr>
        <p:spPr>
          <a:xfrm>
            <a:off x="6312088" y="4671867"/>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20" name="19 Elipse"/>
          <p:cNvSpPr/>
          <p:nvPr/>
        </p:nvSpPr>
        <p:spPr>
          <a:xfrm>
            <a:off x="6937052" y="4671867"/>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21" name="20 Elipse"/>
          <p:cNvSpPr/>
          <p:nvPr/>
        </p:nvSpPr>
        <p:spPr>
          <a:xfrm>
            <a:off x="7553571" y="4678312"/>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9231" y="4771774"/>
            <a:ext cx="434340" cy="539422"/>
          </a:xfrm>
          <a:prstGeom prst="rect">
            <a:avLst/>
          </a:prstGeom>
        </p:spPr>
      </p:pic>
      <p:sp>
        <p:nvSpPr>
          <p:cNvPr id="3" name="2 CuadroTexto"/>
          <p:cNvSpPr txBox="1"/>
          <p:nvPr/>
        </p:nvSpPr>
        <p:spPr>
          <a:xfrm>
            <a:off x="5415692" y="5189478"/>
            <a:ext cx="4275758"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2. </a:t>
            </a:r>
            <a:r>
              <a:rPr lang="es-CO" sz="1400" dirty="0">
                <a:solidFill>
                  <a:schemeClr val="tx1">
                    <a:lumMod val="75000"/>
                    <a:lumOff val="25000"/>
                  </a:schemeClr>
                </a:solidFill>
                <a:latin typeface="Open Sans"/>
              </a:rPr>
              <a:t>Determinar cuál es la variable para calcular </a:t>
            </a:r>
          </a:p>
          <a:p>
            <a:endParaRPr lang="es-CO" dirty="0"/>
          </a:p>
        </p:txBody>
      </p:sp>
      <p:sp>
        <p:nvSpPr>
          <p:cNvPr id="22" name="21 Elipse"/>
          <p:cNvSpPr/>
          <p:nvPr/>
        </p:nvSpPr>
        <p:spPr>
          <a:xfrm>
            <a:off x="8164181" y="4670289"/>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10153807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5123608" y="4983022"/>
            <a:ext cx="4266052" cy="66714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4421186" y="2906971"/>
            <a:ext cx="37818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Aplicación de la ley de Ohm en un circuito</a:t>
            </a: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33001"/>
            <a:ext cx="9211133" cy="1138773"/>
          </a:xfrm>
          <a:prstGeom prst="rect">
            <a:avLst/>
          </a:prstGeom>
          <a:noFill/>
        </p:spPr>
        <p:txBody>
          <a:bodyPr wrap="square" rtlCol="0">
            <a:spAutoFit/>
          </a:bodyPr>
          <a:lstStyle/>
          <a:p>
            <a:r>
              <a:rPr lang="es-CO" sz="1400" dirty="0">
                <a:solidFill>
                  <a:schemeClr val="tx1">
                    <a:lumMod val="75000"/>
                    <a:lumOff val="25000"/>
                  </a:schemeClr>
                </a:solidFill>
                <a:latin typeface="Open Sans"/>
              </a:rPr>
              <a:t>Se tiene un circuito con una fuente de 110V y una corriente de 3A, calcular la resistencia (R).</a:t>
            </a:r>
          </a:p>
          <a:p>
            <a:pPr algn="ctr">
              <a:lnSpc>
                <a:spcPct val="200000"/>
              </a:lnSpc>
            </a:pPr>
            <a:endParaRPr lang="es-CO" b="1" dirty="0">
              <a:latin typeface="Open Sans"/>
            </a:endParaRPr>
          </a:p>
          <a:p>
            <a:endParaRPr lang="es-CO" dirty="0"/>
          </a:p>
        </p:txBody>
      </p:sp>
      <p:pic>
        <p:nvPicPr>
          <p:cNvPr id="18" name="17 Imagen"/>
          <p:cNvPicPr/>
          <p:nvPr/>
        </p:nvPicPr>
        <p:blipFill>
          <a:blip r:embed="rId2">
            <a:extLst>
              <a:ext uri="{28A0092B-C50C-407E-A947-70E740481C1C}">
                <a14:useLocalDpi xmlns:a14="http://schemas.microsoft.com/office/drawing/2010/main" val="0"/>
              </a:ext>
            </a:extLst>
          </a:blip>
          <a:srcRect/>
          <a:stretch>
            <a:fillRect/>
          </a:stretch>
        </p:blipFill>
        <p:spPr bwMode="auto">
          <a:xfrm>
            <a:off x="1953688" y="4041687"/>
            <a:ext cx="3169920" cy="1440180"/>
          </a:xfrm>
          <a:prstGeom prst="rect">
            <a:avLst/>
          </a:prstGeom>
          <a:noFill/>
          <a:ln>
            <a:noFill/>
          </a:ln>
        </p:spPr>
      </p:pic>
      <p:sp>
        <p:nvSpPr>
          <p:cNvPr id="15" name="14 CuadroTexto"/>
          <p:cNvSpPr txBox="1"/>
          <p:nvPr/>
        </p:nvSpPr>
        <p:spPr>
          <a:xfrm>
            <a:off x="5518436" y="4023787"/>
            <a:ext cx="5072226"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mostraran los pasos para la solución de este circuito, clic en los botones para ampliar</a:t>
            </a:r>
            <a:endParaRPr lang="es-CO" sz="1400" dirty="0">
              <a:solidFill>
                <a:schemeClr val="tx1">
                  <a:lumMod val="75000"/>
                  <a:lumOff val="25000"/>
                </a:schemeClr>
              </a:solidFill>
              <a:latin typeface="Open Sans"/>
            </a:endParaRPr>
          </a:p>
        </p:txBody>
      </p:sp>
      <p:sp>
        <p:nvSpPr>
          <p:cNvPr id="19" name="18 Elipse"/>
          <p:cNvSpPr/>
          <p:nvPr/>
        </p:nvSpPr>
        <p:spPr>
          <a:xfrm>
            <a:off x="6312088" y="4671867"/>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20" name="19 Elipse"/>
          <p:cNvSpPr/>
          <p:nvPr/>
        </p:nvSpPr>
        <p:spPr>
          <a:xfrm>
            <a:off x="6937052" y="4671867"/>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21" name="20 Elipse"/>
          <p:cNvSpPr/>
          <p:nvPr/>
        </p:nvSpPr>
        <p:spPr>
          <a:xfrm>
            <a:off x="7553571" y="4678312"/>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500" y="4802398"/>
            <a:ext cx="434340" cy="539422"/>
          </a:xfrm>
          <a:prstGeom prst="rect">
            <a:avLst/>
          </a:prstGeom>
        </p:spPr>
      </p:pic>
      <mc:AlternateContent xmlns:mc="http://schemas.openxmlformats.org/markup-compatibility/2006" xmlns:a14="http://schemas.microsoft.com/office/drawing/2010/main">
        <mc:Choice Requires="a14">
          <p:sp>
            <p:nvSpPr>
              <p:cNvPr id="3" name="2 CuadroTexto"/>
              <p:cNvSpPr txBox="1"/>
              <p:nvPr/>
            </p:nvSpPr>
            <p:spPr>
              <a:xfrm>
                <a:off x="5415692" y="5189478"/>
                <a:ext cx="4275758" cy="893899"/>
              </a:xfrm>
              <a:prstGeom prst="rect">
                <a:avLst/>
              </a:prstGeom>
              <a:noFill/>
            </p:spPr>
            <p:txBody>
              <a:bodyPr wrap="square" rtlCol="0">
                <a:spAutoFit/>
              </a:bodyPr>
              <a:lstStyle/>
              <a:p>
                <a:pPr lvl="0"/>
                <a:r>
                  <a:rPr lang="es-CO" sz="1400" b="1" dirty="0">
                    <a:solidFill>
                      <a:schemeClr val="tx1">
                        <a:lumMod val="75000"/>
                        <a:lumOff val="25000"/>
                      </a:schemeClr>
                    </a:solidFill>
                    <a:latin typeface="Open Sans"/>
                  </a:rPr>
                  <a:t>3. </a:t>
                </a:r>
                <a:r>
                  <a:rPr lang="es-CO" sz="1400" dirty="0">
                    <a:solidFill>
                      <a:schemeClr val="tx1">
                        <a:lumMod val="75000"/>
                        <a:lumOff val="25000"/>
                      </a:schemeClr>
                    </a:solidFill>
                    <a:latin typeface="Open Sans"/>
                  </a:rPr>
                  <a:t>Hacer aplicación de la ley de ohm,  </a:t>
                </a:r>
                <a14:m>
                  <m:oMath xmlns:m="http://schemas.openxmlformats.org/officeDocument/2006/math">
                    <m:r>
                      <a:rPr lang="es-CO" sz="1400" i="1">
                        <a:solidFill>
                          <a:schemeClr val="tx1">
                            <a:lumMod val="75000"/>
                            <a:lumOff val="25000"/>
                          </a:schemeClr>
                        </a:solidFill>
                        <a:latin typeface="Cambria Math"/>
                      </a:rPr>
                      <m:t>𝑅</m:t>
                    </m:r>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𝐼</m:t>
                        </m:r>
                      </m:den>
                    </m:f>
                  </m:oMath>
                </a14:m>
                <a:endParaRPr lang="es-CO" sz="1400" dirty="0">
                  <a:latin typeface="Open Sans"/>
                </a:endParaRPr>
              </a:p>
              <a:p>
                <a:endParaRPr lang="es-CO" sz="1400" dirty="0">
                  <a:solidFill>
                    <a:schemeClr val="tx1">
                      <a:lumMod val="75000"/>
                      <a:lumOff val="25000"/>
                    </a:schemeClr>
                  </a:solidFill>
                  <a:latin typeface="Open Sans"/>
                </a:endParaRPr>
              </a:p>
              <a:p>
                <a:endParaRPr lang="es-CO" dirty="0"/>
              </a:p>
            </p:txBody>
          </p:sp>
        </mc:Choice>
        <mc:Fallback xmlns="">
          <p:sp>
            <p:nvSpPr>
              <p:cNvPr id="3" name="2 CuadroTexto"/>
              <p:cNvSpPr txBox="1">
                <a:spLocks noRot="1" noChangeAspect="1" noMove="1" noResize="1" noEditPoints="1" noAdjustHandles="1" noChangeArrowheads="1" noChangeShapeType="1" noTextEdit="1"/>
              </p:cNvSpPr>
              <p:nvPr/>
            </p:nvSpPr>
            <p:spPr>
              <a:xfrm>
                <a:off x="5415692" y="5189478"/>
                <a:ext cx="4275758" cy="893899"/>
              </a:xfrm>
              <a:prstGeom prst="rect">
                <a:avLst/>
              </a:prstGeom>
              <a:blipFill rotWithShape="1">
                <a:blip r:embed="rId4"/>
                <a:stretch>
                  <a:fillRect l="-285"/>
                </a:stretch>
              </a:blipFill>
            </p:spPr>
            <p:txBody>
              <a:bodyPr/>
              <a:lstStyle/>
              <a:p>
                <a:r>
                  <a:rPr lang="es-CO">
                    <a:noFill/>
                  </a:rPr>
                  <a:t> </a:t>
                </a:r>
              </a:p>
            </p:txBody>
          </p:sp>
        </mc:Fallback>
      </mc:AlternateContent>
      <p:sp>
        <p:nvSpPr>
          <p:cNvPr id="23" name="22 Elipse"/>
          <p:cNvSpPr/>
          <p:nvPr/>
        </p:nvSpPr>
        <p:spPr>
          <a:xfrm>
            <a:off x="8164181" y="4670289"/>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Tree>
    <p:extLst>
      <p:ext uri="{BB962C8B-B14F-4D97-AF65-F5344CB8AC3E}">
        <p14:creationId xmlns:p14="http://schemas.microsoft.com/office/powerpoint/2010/main" val="2399494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5123608" y="4983022"/>
            <a:ext cx="4266052" cy="66714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6" name="5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7" name="6 Rectángulo redondeado"/>
          <p:cNvSpPr/>
          <p:nvPr/>
        </p:nvSpPr>
        <p:spPr>
          <a:xfrm>
            <a:off x="1392072" y="2715904"/>
            <a:ext cx="9840035" cy="313898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780429" y="2715904"/>
            <a:ext cx="4804012" cy="66874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CuadroTexto"/>
          <p:cNvSpPr txBox="1"/>
          <p:nvPr/>
        </p:nvSpPr>
        <p:spPr>
          <a:xfrm>
            <a:off x="4421186" y="2906971"/>
            <a:ext cx="3781805"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Aplicación de la ley de Ohm en un circuito</a:t>
            </a:r>
          </a:p>
        </p:txBody>
      </p:sp>
      <p:sp>
        <p:nvSpPr>
          <p:cNvPr id="10" name="9 Elipse"/>
          <p:cNvSpPr/>
          <p:nvPr/>
        </p:nvSpPr>
        <p:spPr>
          <a:xfrm>
            <a:off x="10590662" y="2483893"/>
            <a:ext cx="540000" cy="540000"/>
          </a:xfrm>
          <a:prstGeom prst="ellipse">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11" name="10 CuadroTexto"/>
          <p:cNvSpPr txBox="1"/>
          <p:nvPr/>
        </p:nvSpPr>
        <p:spPr>
          <a:xfrm>
            <a:off x="1758455" y="3633001"/>
            <a:ext cx="9211133" cy="1138773"/>
          </a:xfrm>
          <a:prstGeom prst="rect">
            <a:avLst/>
          </a:prstGeom>
          <a:noFill/>
        </p:spPr>
        <p:txBody>
          <a:bodyPr wrap="square" rtlCol="0">
            <a:spAutoFit/>
          </a:bodyPr>
          <a:lstStyle/>
          <a:p>
            <a:r>
              <a:rPr lang="es-CO" sz="1400" dirty="0">
                <a:solidFill>
                  <a:schemeClr val="tx1">
                    <a:lumMod val="75000"/>
                    <a:lumOff val="25000"/>
                  </a:schemeClr>
                </a:solidFill>
                <a:latin typeface="Open Sans"/>
              </a:rPr>
              <a:t>Se tiene un circuito con una fuente de 110V y una corriente de 3A, calcular la resistencia (R).</a:t>
            </a:r>
          </a:p>
          <a:p>
            <a:pPr algn="ctr">
              <a:lnSpc>
                <a:spcPct val="200000"/>
              </a:lnSpc>
            </a:pPr>
            <a:endParaRPr lang="es-CO" b="1" dirty="0">
              <a:latin typeface="Open Sans"/>
            </a:endParaRPr>
          </a:p>
          <a:p>
            <a:endParaRPr lang="es-CO" dirty="0"/>
          </a:p>
        </p:txBody>
      </p:sp>
      <p:pic>
        <p:nvPicPr>
          <p:cNvPr id="18" name="17 Imagen"/>
          <p:cNvPicPr/>
          <p:nvPr/>
        </p:nvPicPr>
        <p:blipFill>
          <a:blip r:embed="rId2">
            <a:extLst>
              <a:ext uri="{28A0092B-C50C-407E-A947-70E740481C1C}">
                <a14:useLocalDpi xmlns:a14="http://schemas.microsoft.com/office/drawing/2010/main" val="0"/>
              </a:ext>
            </a:extLst>
          </a:blip>
          <a:srcRect/>
          <a:stretch>
            <a:fillRect/>
          </a:stretch>
        </p:blipFill>
        <p:spPr bwMode="auto">
          <a:xfrm>
            <a:off x="1953688" y="4041687"/>
            <a:ext cx="3169920" cy="1440180"/>
          </a:xfrm>
          <a:prstGeom prst="rect">
            <a:avLst/>
          </a:prstGeom>
          <a:noFill/>
          <a:ln>
            <a:noFill/>
          </a:ln>
        </p:spPr>
      </p:pic>
      <p:sp>
        <p:nvSpPr>
          <p:cNvPr id="15" name="14 CuadroTexto"/>
          <p:cNvSpPr txBox="1"/>
          <p:nvPr/>
        </p:nvSpPr>
        <p:spPr>
          <a:xfrm>
            <a:off x="5518436" y="4023787"/>
            <a:ext cx="5072226"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mostraran los pasos para la solución de este circuito, clic en los botones para ampliar</a:t>
            </a:r>
            <a:endParaRPr lang="es-CO" sz="1400" dirty="0">
              <a:solidFill>
                <a:schemeClr val="tx1">
                  <a:lumMod val="75000"/>
                  <a:lumOff val="25000"/>
                </a:schemeClr>
              </a:solidFill>
              <a:latin typeface="Open Sans"/>
            </a:endParaRPr>
          </a:p>
        </p:txBody>
      </p:sp>
      <p:sp>
        <p:nvSpPr>
          <p:cNvPr id="19" name="18 Elipse"/>
          <p:cNvSpPr/>
          <p:nvPr/>
        </p:nvSpPr>
        <p:spPr>
          <a:xfrm>
            <a:off x="6312088" y="4671867"/>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20" name="19 Elipse"/>
          <p:cNvSpPr/>
          <p:nvPr/>
        </p:nvSpPr>
        <p:spPr>
          <a:xfrm>
            <a:off x="6937052" y="4671867"/>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21" name="20 Elipse"/>
          <p:cNvSpPr/>
          <p:nvPr/>
        </p:nvSpPr>
        <p:spPr>
          <a:xfrm>
            <a:off x="7553571" y="4678312"/>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mc:AlternateContent xmlns:mc="http://schemas.openxmlformats.org/markup-compatibility/2006" xmlns:a14="http://schemas.microsoft.com/office/drawing/2010/main">
        <mc:Choice Requires="a14">
          <p:sp>
            <p:nvSpPr>
              <p:cNvPr id="3" name="2 CuadroTexto"/>
              <p:cNvSpPr txBox="1"/>
              <p:nvPr/>
            </p:nvSpPr>
            <p:spPr>
              <a:xfrm>
                <a:off x="5063316" y="5230422"/>
                <a:ext cx="4450710" cy="895951"/>
              </a:xfrm>
              <a:prstGeom prst="rect">
                <a:avLst/>
              </a:prstGeom>
              <a:noFill/>
            </p:spPr>
            <p:txBody>
              <a:bodyPr wrap="square" rtlCol="0">
                <a:spAutoFit/>
              </a:bodyPr>
              <a:lstStyle/>
              <a:p>
                <a:pPr lvl="0"/>
                <a:r>
                  <a:rPr lang="es-CO" sz="1400" b="1" dirty="0">
                    <a:solidFill>
                      <a:schemeClr val="tx1">
                        <a:lumMod val="75000"/>
                        <a:lumOff val="25000"/>
                      </a:schemeClr>
                    </a:solidFill>
                    <a:latin typeface="Open Sans"/>
                  </a:rPr>
                  <a:t>4. </a:t>
                </a:r>
                <a:r>
                  <a:rPr lang="es-CO" sz="1400" dirty="0">
                    <a:solidFill>
                      <a:schemeClr val="tx1">
                        <a:lumMod val="75000"/>
                        <a:lumOff val="25000"/>
                      </a:schemeClr>
                    </a:solidFill>
                    <a:latin typeface="Open Sans"/>
                  </a:rPr>
                  <a:t>Se hacen los respectivos cálculos </a:t>
                </a:r>
                <a14:m>
                  <m:oMath xmlns:m="http://schemas.openxmlformats.org/officeDocument/2006/math">
                    <m:r>
                      <a:rPr lang="es-CO" sz="1400" i="1">
                        <a:solidFill>
                          <a:schemeClr val="tx1">
                            <a:lumMod val="75000"/>
                            <a:lumOff val="25000"/>
                          </a:schemeClr>
                        </a:solidFill>
                        <a:latin typeface="Cambria Math"/>
                      </a:rPr>
                      <m:t>𝑅</m:t>
                    </m:r>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110</m:t>
                        </m:r>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3</m:t>
                        </m:r>
                        <m:r>
                          <a:rPr lang="es-CO" sz="1400" i="1">
                            <a:solidFill>
                              <a:schemeClr val="tx1">
                                <a:lumMod val="75000"/>
                                <a:lumOff val="25000"/>
                              </a:schemeClr>
                            </a:solidFill>
                            <a:latin typeface="Cambria Math"/>
                          </a:rPr>
                          <m:t>𝐴</m:t>
                        </m:r>
                      </m:den>
                    </m:f>
                    <m:r>
                      <a:rPr lang="es-CO" sz="1400" i="1">
                        <a:solidFill>
                          <a:schemeClr val="tx1">
                            <a:lumMod val="75000"/>
                            <a:lumOff val="25000"/>
                          </a:schemeClr>
                        </a:solidFill>
                        <a:latin typeface="Cambria Math"/>
                      </a:rPr>
                      <m:t>=36.6</m:t>
                    </m:r>
                    <m:r>
                      <m:rPr>
                        <m:sty m:val="p"/>
                      </m:rPr>
                      <a:rPr lang="es-CO" sz="1400">
                        <a:solidFill>
                          <a:schemeClr val="tx1">
                            <a:lumMod val="75000"/>
                            <a:lumOff val="25000"/>
                          </a:schemeClr>
                        </a:solidFill>
                        <a:latin typeface="Cambria Math"/>
                        <a:hlinkClick r:id="" action="ppaction://noaction"/>
                      </a:rPr>
                      <m:t>Ω</m:t>
                    </m:r>
                  </m:oMath>
                </a14:m>
                <a:endParaRPr lang="es-CO" sz="1400" dirty="0">
                  <a:solidFill>
                    <a:schemeClr val="tx1">
                      <a:lumMod val="75000"/>
                      <a:lumOff val="25000"/>
                    </a:schemeClr>
                  </a:solidFill>
                  <a:latin typeface="Open Sans"/>
                </a:endParaRPr>
              </a:p>
              <a:p>
                <a:endParaRPr lang="es-CO" sz="1400" dirty="0">
                  <a:solidFill>
                    <a:schemeClr val="tx1">
                      <a:lumMod val="75000"/>
                      <a:lumOff val="25000"/>
                    </a:schemeClr>
                  </a:solidFill>
                  <a:latin typeface="Open Sans"/>
                </a:endParaRPr>
              </a:p>
              <a:p>
                <a:endParaRPr lang="es-CO" dirty="0"/>
              </a:p>
            </p:txBody>
          </p:sp>
        </mc:Choice>
        <mc:Fallback xmlns="">
          <p:sp>
            <p:nvSpPr>
              <p:cNvPr id="3" name="2 CuadroTexto"/>
              <p:cNvSpPr txBox="1">
                <a:spLocks noRot="1" noChangeAspect="1" noMove="1" noResize="1" noEditPoints="1" noAdjustHandles="1" noChangeArrowheads="1" noChangeShapeType="1" noTextEdit="1"/>
              </p:cNvSpPr>
              <p:nvPr/>
            </p:nvSpPr>
            <p:spPr>
              <a:xfrm>
                <a:off x="5063316" y="5230422"/>
                <a:ext cx="4450710" cy="895951"/>
              </a:xfrm>
              <a:prstGeom prst="rect">
                <a:avLst/>
              </a:prstGeom>
              <a:blipFill rotWithShape="1">
                <a:blip r:embed="rId3"/>
                <a:stretch>
                  <a:fillRect l="-411"/>
                </a:stretch>
              </a:blipFill>
            </p:spPr>
            <p:txBody>
              <a:bodyPr/>
              <a:lstStyle/>
              <a:p>
                <a:r>
                  <a:rPr lang="es-CO">
                    <a:noFill/>
                  </a:rPr>
                  <a:t> </a:t>
                </a:r>
              </a:p>
            </p:txBody>
          </p:sp>
        </mc:Fallback>
      </mc:AlternateContent>
      <p:pic>
        <p:nvPicPr>
          <p:cNvPr id="22"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4179" y="2760176"/>
            <a:ext cx="434340" cy="539422"/>
          </a:xfrm>
          <a:prstGeom prst="rect">
            <a:avLst/>
          </a:prstGeom>
        </p:spPr>
      </p:pic>
      <p:sp>
        <p:nvSpPr>
          <p:cNvPr id="23" name="22 Elipse"/>
          <p:cNvSpPr/>
          <p:nvPr/>
        </p:nvSpPr>
        <p:spPr>
          <a:xfrm>
            <a:off x="8164181" y="4670289"/>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6551" y="4777174"/>
            <a:ext cx="434340" cy="539422"/>
          </a:xfrm>
          <a:prstGeom prst="rect">
            <a:avLst/>
          </a:prstGeom>
        </p:spPr>
      </p:pic>
    </p:spTree>
    <p:extLst>
      <p:ext uri="{BB962C8B-B14F-4D97-AF65-F5344CB8AC3E}">
        <p14:creationId xmlns:p14="http://schemas.microsoft.com/office/powerpoint/2010/main" val="351724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547572" y="2519136"/>
            <a:ext cx="5807366" cy="2569934"/>
          </a:xfrm>
          <a:prstGeom prst="rect">
            <a:avLst/>
          </a:prstGeom>
          <a:noFill/>
        </p:spPr>
        <p:txBody>
          <a:bodyPr wrap="square" rtlCol="0">
            <a:spAutoFit/>
          </a:bodyPr>
          <a:lstStyle/>
          <a:p>
            <a:pPr algn="just"/>
            <a:r>
              <a:rPr lang="es-CO" sz="1300" b="1" dirty="0">
                <a:solidFill>
                  <a:schemeClr val="bg1"/>
                </a:solidFill>
                <a:latin typeface="Open Sans"/>
              </a:rPr>
              <a:t>Falla por el encapsulado: </a:t>
            </a:r>
            <a:r>
              <a:rPr lang="es-CO" sz="1300" dirty="0">
                <a:solidFill>
                  <a:schemeClr val="bg1"/>
                </a:solidFill>
                <a:latin typeface="Open Sans"/>
              </a:rPr>
              <a:t>El encapsulado es el proceso final para los sistemas que tienen semiconductores o un circuito integrado donde se ubica un protector o carcasa que protege a los componentes de daño físico, pero este tiene muchos riesgos porque es muy susceptible a los factores ambientales y la expansión térmica podría producir tensiones mecánicas, también la humedad y los productos químicos agresivos tiene un factor negativo ya que puede provocar la corrosión del encapsulado y las terminales, posiblemente rompiéndolos y dañando los componentes internos. En el proceso de encapsulado los cables de conexión se pueden cortar o cortocircuitar comprometiendo todo el sistema, lo que puede llevar a las fallas eléctricas.</a:t>
            </a:r>
            <a:endParaRPr lang="es-CO" sz="1300" b="1" dirty="0">
              <a:solidFill>
                <a:schemeClr val="bg1"/>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0723" y="2743204"/>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6755" y="4987081"/>
            <a:ext cx="434340" cy="539422"/>
          </a:xfrm>
          <a:prstGeom prst="rect">
            <a:avLst/>
          </a:prstGeom>
        </p:spPr>
      </p:pic>
    </p:spTree>
    <p:extLst>
      <p:ext uri="{BB962C8B-B14F-4D97-AF65-F5344CB8AC3E}">
        <p14:creationId xmlns:p14="http://schemas.microsoft.com/office/powerpoint/2010/main" val="28355302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redondeado"/>
          <p:cNvSpPr/>
          <p:nvPr/>
        </p:nvSpPr>
        <p:spPr>
          <a:xfrm>
            <a:off x="6584079" y="4703233"/>
            <a:ext cx="3439236" cy="616887"/>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6 Rectángulo redondeado"/>
          <p:cNvSpPr/>
          <p:nvPr/>
        </p:nvSpPr>
        <p:spPr>
          <a:xfrm>
            <a:off x="832513" y="4503764"/>
            <a:ext cx="2606723" cy="6823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pic>
        <p:nvPicPr>
          <p:cNvPr id="5" name="4 Imagen"/>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5391" y="2373464"/>
            <a:ext cx="1253120" cy="2198530"/>
          </a:xfrm>
          <a:prstGeom prst="rect">
            <a:avLst/>
          </a:prstGeom>
        </p:spPr>
      </p:pic>
      <p:sp>
        <p:nvSpPr>
          <p:cNvPr id="6" name="5 CuadroTexto"/>
          <p:cNvSpPr txBox="1"/>
          <p:nvPr/>
        </p:nvSpPr>
        <p:spPr>
          <a:xfrm>
            <a:off x="491320" y="4714140"/>
            <a:ext cx="3930555" cy="172354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Ley de ohm</a:t>
            </a:r>
          </a:p>
          <a:p>
            <a:pPr algn="just"/>
            <a:r>
              <a:rPr lang="es-CO" sz="1400" dirty="0">
                <a:solidFill>
                  <a:schemeClr val="tx1">
                    <a:lumMod val="75000"/>
                    <a:lumOff val="25000"/>
                  </a:schemeClr>
                </a:solidFill>
                <a:latin typeface="Open Sans"/>
              </a:rPr>
              <a:t>Se utiliza para determinar la relación que hay entre tensión, voltaje y resistencia. Esta ley fue creada por un científico llamado George </a:t>
            </a:r>
            <a:r>
              <a:rPr lang="es-CO" sz="1400" dirty="0" err="1">
                <a:solidFill>
                  <a:schemeClr val="tx1">
                    <a:lumMod val="75000"/>
                    <a:lumOff val="25000"/>
                  </a:schemeClr>
                </a:solidFill>
                <a:latin typeface="Open Sans"/>
              </a:rPr>
              <a:t>Simon</a:t>
            </a:r>
            <a:r>
              <a:rPr lang="es-CO" sz="1400" dirty="0">
                <a:solidFill>
                  <a:schemeClr val="tx1">
                    <a:lumMod val="75000"/>
                    <a:lumOff val="25000"/>
                  </a:schemeClr>
                </a:solidFill>
                <a:latin typeface="Open Sans"/>
              </a:rPr>
              <a:t> Ohm en 1827 y es considerada como una de las leyes fundamentales de la electrónica</a:t>
            </a:r>
            <a:r>
              <a:rPr lang="es-CO" dirty="0"/>
              <a:t>.</a:t>
            </a:r>
          </a:p>
          <a:p>
            <a:endParaRPr lang="es-CO" dirty="0"/>
          </a:p>
        </p:txBody>
      </p:sp>
      <p:sp>
        <p:nvSpPr>
          <p:cNvPr id="2" name="1 Rectángulo redondeado"/>
          <p:cNvSpPr/>
          <p:nvPr/>
        </p:nvSpPr>
        <p:spPr>
          <a:xfrm>
            <a:off x="4421874" y="2871451"/>
            <a:ext cx="7081267" cy="9689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4612943" y="3081590"/>
            <a:ext cx="6741993"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Al analizar las tres magnitudes físicas se puede concluir que, la corriente que circula en un circuito eléctrico es directamente proporcional a la diferencia de potencial y es inversamente proporcional a la resistencia.</a:t>
            </a:r>
          </a:p>
          <a:p>
            <a:endParaRPr lang="es-CO" dirty="0"/>
          </a:p>
        </p:txBody>
      </p:sp>
      <p:pic>
        <p:nvPicPr>
          <p:cNvPr id="8" name="7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0106" y="2346170"/>
            <a:ext cx="1572336" cy="822565"/>
          </a:xfrm>
          <a:prstGeom prst="rect">
            <a:avLst/>
          </a:prstGeom>
        </p:spPr>
      </p:pic>
      <p:sp>
        <p:nvSpPr>
          <p:cNvPr id="12" name="11 CuadroTexto"/>
          <p:cNvSpPr txBox="1"/>
          <p:nvPr/>
        </p:nvSpPr>
        <p:spPr>
          <a:xfrm>
            <a:off x="4421874" y="4067809"/>
            <a:ext cx="7081267"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aplica la solución matemática de la  Ley de ohm, Clic en los botones para ampliar</a:t>
            </a:r>
            <a:endParaRPr lang="es-CO" sz="1400" dirty="0">
              <a:solidFill>
                <a:schemeClr val="tx1">
                  <a:lumMod val="75000"/>
                  <a:lumOff val="25000"/>
                </a:schemeClr>
              </a:solidFill>
              <a:latin typeface="Open Sans"/>
            </a:endParaRPr>
          </a:p>
        </p:txBody>
      </p:sp>
      <p:sp>
        <p:nvSpPr>
          <p:cNvPr id="13" name="12 Elipse"/>
          <p:cNvSpPr/>
          <p:nvPr/>
        </p:nvSpPr>
        <p:spPr>
          <a:xfrm>
            <a:off x="7178722"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6" name="15 Elipse"/>
          <p:cNvSpPr/>
          <p:nvPr/>
        </p:nvSpPr>
        <p:spPr>
          <a:xfrm>
            <a:off x="7796974"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7" name="16 Elipse"/>
          <p:cNvSpPr/>
          <p:nvPr/>
        </p:nvSpPr>
        <p:spPr>
          <a:xfrm>
            <a:off x="839383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19" name="18 CuadroTexto"/>
          <p:cNvSpPr txBox="1"/>
          <p:nvPr/>
        </p:nvSpPr>
        <p:spPr>
          <a:xfrm>
            <a:off x="7939789" y="4830491"/>
            <a:ext cx="891591"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Proceso</a:t>
            </a:r>
            <a:endParaRPr lang="es-CO" sz="1400" b="1" dirty="0">
              <a:solidFill>
                <a:schemeClr val="tx1">
                  <a:lumMod val="75000"/>
                  <a:lumOff val="25000"/>
                </a:schemeClr>
              </a:solidFill>
              <a:latin typeface="Open Sans"/>
            </a:endParaRPr>
          </a:p>
        </p:txBody>
      </p:sp>
      <p:sp>
        <p:nvSpPr>
          <p:cNvPr id="20" name="19 Elipse"/>
          <p:cNvSpPr/>
          <p:nvPr/>
        </p:nvSpPr>
        <p:spPr>
          <a:xfrm>
            <a:off x="8985258" y="5165564"/>
            <a:ext cx="540000" cy="5392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4382" y="6318578"/>
            <a:ext cx="434340" cy="539422"/>
          </a:xfrm>
          <a:prstGeom prst="rect">
            <a:avLst/>
          </a:prstGeom>
        </p:spPr>
      </p:pic>
    </p:spTree>
    <p:extLst>
      <p:ext uri="{BB962C8B-B14F-4D97-AF65-F5344CB8AC3E}">
        <p14:creationId xmlns:p14="http://schemas.microsoft.com/office/powerpoint/2010/main" val="7161632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75" y="3673653"/>
            <a:ext cx="540000" cy="540000"/>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4" name="2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547" y="2434963"/>
            <a:ext cx="6714698" cy="3645019"/>
          </a:xfrm>
          <a:prstGeom prst="rect">
            <a:avLst/>
          </a:prstGeom>
        </p:spPr>
      </p:pic>
    </p:spTree>
    <p:extLst>
      <p:ext uri="{BB962C8B-B14F-4D97-AF65-F5344CB8AC3E}">
        <p14:creationId xmlns:p14="http://schemas.microsoft.com/office/powerpoint/2010/main" val="268450863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362234" y="3492142"/>
            <a:ext cx="6103219"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circuito en serie se clasifica así porque tiene las conexiones de los componentes que lo conforman consecutivamente conectadas, es decir que la salida de un componente está conectada con la entrada del otro componente.</a:t>
            </a:r>
          </a:p>
          <a:p>
            <a:endParaRPr lang="es-CO" dirty="0"/>
          </a:p>
        </p:txBody>
      </p:sp>
      <p:pic>
        <p:nvPicPr>
          <p:cNvPr id="20" name="19 Imagen"/>
          <p:cNvPicPr/>
          <p:nvPr/>
        </p:nvPicPr>
        <p:blipFill>
          <a:blip r:embed="rId6">
            <a:extLst>
              <a:ext uri="{28A0092B-C50C-407E-A947-70E740481C1C}">
                <a14:useLocalDpi xmlns:a14="http://schemas.microsoft.com/office/drawing/2010/main" val="0"/>
              </a:ext>
            </a:extLst>
          </a:blip>
          <a:srcRect/>
          <a:stretch>
            <a:fillRect/>
          </a:stretch>
        </p:blipFill>
        <p:spPr bwMode="auto">
          <a:xfrm>
            <a:off x="7141305" y="4187722"/>
            <a:ext cx="2545080" cy="1798320"/>
          </a:xfrm>
          <a:prstGeom prst="rect">
            <a:avLst/>
          </a:prstGeom>
          <a:noFill/>
          <a:ln>
            <a:noFill/>
          </a:ln>
        </p:spPr>
      </p:pic>
      <p:sp>
        <p:nvSpPr>
          <p:cNvPr id="11" name="10 CuadroTexto"/>
          <p:cNvSpPr txBox="1"/>
          <p:nvPr/>
        </p:nvSpPr>
        <p:spPr>
          <a:xfrm>
            <a:off x="5474194" y="5915602"/>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sp>
        <p:nvSpPr>
          <p:cNvPr id="12" name="11 Botón de acción: Final">
            <a:hlinkClick r:id="" action="ppaction://hlinkshowjump?jump=lastslide" highlightClick="1"/>
          </p:cNvPr>
          <p:cNvSpPr/>
          <p:nvPr/>
        </p:nvSpPr>
        <p:spPr>
          <a:xfrm>
            <a:off x="10972800" y="5710361"/>
            <a:ext cx="36849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1113" y="5866106"/>
            <a:ext cx="434340" cy="539422"/>
          </a:xfrm>
          <a:prstGeom prst="rect">
            <a:avLst/>
          </a:prstGeom>
        </p:spPr>
      </p:pic>
      <p:sp>
        <p:nvSpPr>
          <p:cNvPr id="29" name="28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33330164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8" name="7 CuadroTexto"/>
              <p:cNvSpPr txBox="1"/>
              <p:nvPr/>
            </p:nvSpPr>
            <p:spPr>
              <a:xfrm>
                <a:off x="5362234" y="3999973"/>
                <a:ext cx="6103219"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análisis de este tipo de circuitos se debe tener claro que la resistencia equivalente es la suma de todas las resistencias que hay en el circuito. </a:t>
                </a:r>
                <a14:m>
                  <m:oMath xmlns:m="http://schemas.openxmlformats.org/officeDocument/2006/math">
                    <m:r>
                      <a:rPr lang="es-CO" sz="1400" b="1" i="1">
                        <a:solidFill>
                          <a:schemeClr val="tx1">
                            <a:lumMod val="75000"/>
                            <a:lumOff val="25000"/>
                          </a:schemeClr>
                        </a:solidFill>
                        <a:latin typeface="Cambria Math"/>
                      </a:rPr>
                      <m:t>𝑹𝒕</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𝟑</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𝑹𝒏</m:t>
                    </m:r>
                    <m:r>
                      <a:rPr lang="es-CO" sz="1400" b="1" i="1">
                        <a:solidFill>
                          <a:schemeClr val="tx1">
                            <a:lumMod val="75000"/>
                            <a:lumOff val="25000"/>
                          </a:schemeClr>
                        </a:solidFill>
                        <a:latin typeface="Cambria Math"/>
                      </a:rPr>
                      <m:t>…</m:t>
                    </m:r>
                  </m:oMath>
                </a14:m>
                <a:endParaRPr lang="es-CO" sz="1400" b="1" dirty="0">
                  <a:solidFill>
                    <a:schemeClr val="tx1">
                      <a:lumMod val="75000"/>
                      <a:lumOff val="25000"/>
                    </a:schemeClr>
                  </a:solidFill>
                  <a:latin typeface="Open Sans"/>
                </a:endParaRPr>
              </a:p>
              <a:p>
                <a:endParaRPr lang="es-CO" dirty="0"/>
              </a:p>
            </p:txBody>
          </p:sp>
        </mc:Choice>
        <mc:Fallback xmlns="">
          <p:sp>
            <p:nvSpPr>
              <p:cNvPr id="8" name="7 CuadroTexto"/>
              <p:cNvSpPr txBox="1">
                <a:spLocks noRot="1" noChangeAspect="1" noMove="1" noResize="1" noEditPoints="1" noAdjustHandles="1" noChangeArrowheads="1" noChangeShapeType="1" noTextEdit="1"/>
              </p:cNvSpPr>
              <p:nvPr/>
            </p:nvSpPr>
            <p:spPr>
              <a:xfrm>
                <a:off x="5362234" y="3999973"/>
                <a:ext cx="6103219" cy="1015663"/>
              </a:xfrm>
              <a:prstGeom prst="rect">
                <a:avLst/>
              </a:prstGeom>
              <a:blipFill rotWithShape="1">
                <a:blip r:embed="rId6"/>
                <a:stretch>
                  <a:fillRect l="-300" t="-1198" r="-300"/>
                </a:stretch>
              </a:blipFill>
            </p:spPr>
            <p:txBody>
              <a:bodyPr/>
              <a:lstStyle/>
              <a:p>
                <a:r>
                  <a:rPr lang="es-CO">
                    <a:noFill/>
                  </a:rPr>
                  <a:t> </a:t>
                </a:r>
              </a:p>
            </p:txBody>
          </p:sp>
        </mc:Fallback>
      </mc:AlternateContent>
      <p:sp>
        <p:nvSpPr>
          <p:cNvPr id="11" name="10 CuadroTexto"/>
          <p:cNvSpPr txBox="1"/>
          <p:nvPr/>
        </p:nvSpPr>
        <p:spPr>
          <a:xfrm>
            <a:off x="5474194" y="5915602"/>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sp>
        <p:nvSpPr>
          <p:cNvPr id="12" name="11 Botón de acción: Final">
            <a:hlinkClick r:id="" action="ppaction://hlinkshowjump?jump=lastslide" highlightClick="1"/>
          </p:cNvPr>
          <p:cNvSpPr/>
          <p:nvPr/>
        </p:nvSpPr>
        <p:spPr>
          <a:xfrm>
            <a:off x="10972800" y="5710361"/>
            <a:ext cx="36849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1113" y="5866106"/>
            <a:ext cx="434340" cy="539422"/>
          </a:xfrm>
          <a:prstGeom prst="rect">
            <a:avLst/>
          </a:prstGeom>
        </p:spPr>
      </p:pic>
      <p:sp>
        <p:nvSpPr>
          <p:cNvPr id="23" name="2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29042166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22 Imagen"/>
          <p:cNvPicPr/>
          <p:nvPr/>
        </p:nvPicPr>
        <p:blipFill>
          <a:blip r:embed="rId2"/>
          <a:stretch>
            <a:fillRect/>
          </a:stretch>
        </p:blipFill>
        <p:spPr>
          <a:xfrm>
            <a:off x="7206018" y="3499162"/>
            <a:ext cx="2661954" cy="2327646"/>
          </a:xfrm>
          <a:prstGeom prst="rect">
            <a:avLst/>
          </a:prstGeom>
        </p:spPr>
      </p:pic>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dirty="0">
                <a:solidFill>
                  <a:schemeClr val="tx1">
                    <a:lumMod val="75000"/>
                    <a:lumOff val="25000"/>
                  </a:schemeClr>
                </a:solidFill>
                <a:latin typeface="Open Sans"/>
              </a:rPr>
              <a:t>A continuación, se ve un ejemplo de una solución de circuito en serie.</a:t>
            </a:r>
          </a:p>
          <a:p>
            <a:endParaRPr lang="es-CO" dirty="0"/>
          </a:p>
        </p:txBody>
      </p:sp>
      <p:sp>
        <p:nvSpPr>
          <p:cNvPr id="11" name="10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sp>
        <p:nvSpPr>
          <p:cNvPr id="12" name="11 Botón de acción: Final">
            <a:hlinkClick r:id="" action="ppaction://hlinkshowjump?jump=lastslide" highlightClick="1"/>
          </p:cNvPr>
          <p:cNvSpPr/>
          <p:nvPr/>
        </p:nvSpPr>
        <p:spPr>
          <a:xfrm>
            <a:off x="10972800" y="5710361"/>
            <a:ext cx="36849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1113" y="5866106"/>
            <a:ext cx="434340" cy="539422"/>
          </a:xfrm>
          <a:prstGeom prst="rect">
            <a:avLst/>
          </a:prstGeom>
        </p:spPr>
      </p:pic>
      <p:sp>
        <p:nvSpPr>
          <p:cNvPr id="24" name="23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38319828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2" name="11 Botón de acción: Final">
            <a:hlinkClick r:id="" action="ppaction://hlinkshowjump?jump=lastslide" highlightClick="1"/>
          </p:cNvPr>
          <p:cNvSpPr/>
          <p:nvPr/>
        </p:nvSpPr>
        <p:spPr>
          <a:xfrm flipH="1">
            <a:off x="10768083" y="5710361"/>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CuadroTexto"/>
          <p:cNvSpPr txBox="1"/>
          <p:nvPr/>
        </p:nvSpPr>
        <p:spPr>
          <a:xfrm>
            <a:off x="7675607" y="3819330"/>
            <a:ext cx="3965934" cy="1985159"/>
          </a:xfrm>
          <a:prstGeom prst="rect">
            <a:avLst/>
          </a:prstGeom>
          <a:noFill/>
        </p:spPr>
        <p:txBody>
          <a:bodyPr wrap="square" rtlCol="0">
            <a:spAutoFit/>
          </a:bodyPr>
          <a:lstStyle/>
          <a:p>
            <a:pPr marL="285750" indent="-285750" algn="just">
              <a:lnSpc>
                <a:spcPct val="150000"/>
              </a:lnSpc>
              <a:buFont typeface="Wingdings" pitchFamily="2" charset="2"/>
              <a:buChar char="§"/>
            </a:pPr>
            <a:r>
              <a:rPr lang="es-CO" sz="1400" dirty="0">
                <a:solidFill>
                  <a:schemeClr val="tx1">
                    <a:lumMod val="75000"/>
                    <a:lumOff val="25000"/>
                  </a:schemeClr>
                </a:solidFill>
                <a:latin typeface="Open Sans"/>
              </a:rPr>
              <a:t>Para la solución de este circuito se debe de:</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Identificar qué variables nos están pidiendo </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eléctrica tota</a:t>
            </a:r>
            <a:r>
              <a:rPr lang="es-CO" b="1" dirty="0">
                <a:solidFill>
                  <a:schemeClr val="tx1">
                    <a:lumMod val="75000"/>
                    <a:lumOff val="25000"/>
                  </a:schemeClr>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618" y="4662985"/>
            <a:ext cx="434340" cy="539422"/>
          </a:xfrm>
          <a:prstGeom prst="rect">
            <a:avLst/>
          </a:prstGeom>
        </p:spPr>
      </p:pic>
      <p:sp>
        <p:nvSpPr>
          <p:cNvPr id="32" name="31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11853292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bg1"/>
                </a:solidFill>
                <a:latin typeface="Open Sans"/>
              </a:rPr>
              <a:t>a) Calcule la corriente eléctrica tota</a:t>
            </a:r>
            <a:r>
              <a:rPr lang="es-CO" b="1" dirty="0">
                <a:solidFill>
                  <a:schemeClr val="bg1"/>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618" y="4662985"/>
            <a:ext cx="434340" cy="539422"/>
          </a:xfrm>
          <a:prstGeom prst="rect">
            <a:avLst/>
          </a:prstGeom>
        </p:spPr>
      </p:pic>
      <p:sp>
        <p:nvSpPr>
          <p:cNvPr id="17" name="16 Elipse"/>
          <p:cNvSpPr/>
          <p:nvPr/>
        </p:nvSpPr>
        <p:spPr>
          <a:xfrm>
            <a:off x="9091279" y="32654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32" name="31 Elipse"/>
          <p:cNvSpPr/>
          <p:nvPr/>
        </p:nvSpPr>
        <p:spPr>
          <a:xfrm>
            <a:off x="9678533" y="324735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19" name="18 CuadroTexto"/>
          <p:cNvSpPr txBox="1"/>
          <p:nvPr/>
        </p:nvSpPr>
        <p:spPr>
          <a:xfrm>
            <a:off x="8117430" y="4192553"/>
            <a:ext cx="3385711" cy="86177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Solución para el punto a</a:t>
            </a:r>
            <a:r>
              <a:rPr lang="es-CO" dirty="0"/>
              <a:t>; </a:t>
            </a:r>
            <a:r>
              <a:rPr lang="es-CO" sz="1400" dirty="0">
                <a:solidFill>
                  <a:schemeClr val="tx1">
                    <a:lumMod val="75000"/>
                    <a:lumOff val="25000"/>
                  </a:schemeClr>
                </a:solidFill>
                <a:latin typeface="Open Sans"/>
              </a:rPr>
              <a:t>da clic en los números para ver paso a paso</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4193" y="3542661"/>
            <a:ext cx="434340" cy="539422"/>
          </a:xfrm>
          <a:prstGeom prst="rect">
            <a:avLst/>
          </a:prstGeom>
        </p:spPr>
      </p:pic>
      <p:sp>
        <p:nvSpPr>
          <p:cNvPr id="35" name="34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30190596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bg1"/>
                </a:solidFill>
                <a:latin typeface="Open Sans"/>
              </a:rPr>
              <a:t>a) Calcule la corriente eléctrica tota</a:t>
            </a:r>
            <a:r>
              <a:rPr lang="es-CO" b="1" dirty="0">
                <a:solidFill>
                  <a:schemeClr val="bg1"/>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618" y="4662985"/>
            <a:ext cx="434340" cy="539422"/>
          </a:xfrm>
          <a:prstGeom prst="rect">
            <a:avLst/>
          </a:prstGeom>
        </p:spPr>
      </p:pic>
      <p:sp>
        <p:nvSpPr>
          <p:cNvPr id="17" name="16 Elipse"/>
          <p:cNvSpPr/>
          <p:nvPr/>
        </p:nvSpPr>
        <p:spPr>
          <a:xfrm>
            <a:off x="9091279" y="326543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1</a:t>
            </a:r>
            <a:endParaRPr lang="es-CO" b="1" dirty="0">
              <a:solidFill>
                <a:schemeClr val="bg1"/>
              </a:solidFill>
            </a:endParaRPr>
          </a:p>
        </p:txBody>
      </p:sp>
      <p:sp>
        <p:nvSpPr>
          <p:cNvPr id="32" name="31 Elipse"/>
          <p:cNvSpPr/>
          <p:nvPr/>
        </p:nvSpPr>
        <p:spPr>
          <a:xfrm>
            <a:off x="9678533" y="324735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9" name="18 CuadroTexto"/>
              <p:cNvSpPr txBox="1"/>
              <p:nvPr/>
            </p:nvSpPr>
            <p:spPr>
              <a:xfrm>
                <a:off x="7759416" y="4135396"/>
                <a:ext cx="3854829" cy="1877437"/>
              </a:xfrm>
              <a:prstGeom prst="rect">
                <a:avLst/>
              </a:prstGeom>
              <a:noFill/>
            </p:spPr>
            <p:txBody>
              <a:bodyPr wrap="square" rtlCol="0">
                <a:spAutoFit/>
              </a:bodyPr>
              <a:lstStyle/>
              <a:p>
                <a:r>
                  <a:rPr lang="es-CO" sz="1400" dirty="0">
                    <a:solidFill>
                      <a:schemeClr val="tx1">
                        <a:lumMod val="75000"/>
                        <a:lumOff val="25000"/>
                      </a:schemeClr>
                    </a:solidFill>
                    <a:latin typeface="Open Sans"/>
                  </a:rPr>
                  <a:t>Primero se hace la suma de las resistencias para encontrar la resistencia equivalente.</a:t>
                </a:r>
              </a:p>
              <a:p>
                <a:pPr algn="ctr"/>
                <a:r>
                  <a:rPr lang="es-CO" sz="1400" b="1" dirty="0">
                    <a:solidFill>
                      <a:schemeClr val="tx1">
                        <a:lumMod val="75000"/>
                        <a:lumOff val="25000"/>
                      </a:schemeClr>
                    </a:solidFill>
                    <a:latin typeface="Open Sans"/>
                  </a:rPr>
                  <a:t>R1= 80 Ω</a:t>
                </a:r>
              </a:p>
              <a:p>
                <a:pPr algn="ctr"/>
                <a:r>
                  <a:rPr lang="es-CO" sz="1400" b="1" dirty="0">
                    <a:solidFill>
                      <a:schemeClr val="tx1">
                        <a:lumMod val="75000"/>
                        <a:lumOff val="25000"/>
                      </a:schemeClr>
                    </a:solidFill>
                    <a:latin typeface="Open Sans"/>
                  </a:rPr>
                  <a:t>R2=120 Ω</a:t>
                </a:r>
              </a:p>
              <a:p>
                <a:pPr algn="ctr"/>
                <a:r>
                  <a:rPr lang="es-CO" sz="1400" b="1" dirty="0">
                    <a:solidFill>
                      <a:schemeClr val="tx1">
                        <a:lumMod val="75000"/>
                        <a:lumOff val="25000"/>
                      </a:schemeClr>
                    </a:solidFill>
                    <a:latin typeface="Open Sans"/>
                  </a:rPr>
                  <a:t>R3=12 Ω</a:t>
                </a:r>
              </a:p>
              <a:p>
                <a:pPr algn="ctr"/>
                <a:r>
                  <a:rPr lang="es-CO" sz="1400" b="1" dirty="0" err="1">
                    <a:solidFill>
                      <a:schemeClr val="tx1">
                        <a:lumMod val="75000"/>
                        <a:lumOff val="25000"/>
                      </a:schemeClr>
                    </a:solidFill>
                    <a:latin typeface="Open Sans"/>
                  </a:rPr>
                  <a:t>Rt</a:t>
                </a:r>
                <a:r>
                  <a:rPr lang="es-CO" sz="1400" b="1" dirty="0">
                    <a:solidFill>
                      <a:schemeClr val="tx1">
                        <a:lumMod val="75000"/>
                        <a:lumOff val="25000"/>
                      </a:schemeClr>
                    </a:solidFill>
                    <a:latin typeface="Open Sans"/>
                  </a:rPr>
                  <a:t>=R1+R2+R3   </a:t>
                </a:r>
              </a:p>
              <a:p>
                <a:pPr algn="ctr"/>
                <a:r>
                  <a:rPr lang="es-CO" sz="1400" b="1" dirty="0" err="1">
                    <a:solidFill>
                      <a:schemeClr val="tx1">
                        <a:lumMod val="75000"/>
                        <a:lumOff val="25000"/>
                      </a:schemeClr>
                    </a:solidFill>
                    <a:latin typeface="Open Sans"/>
                  </a:rPr>
                  <a:t>Rt</a:t>
                </a:r>
                <a:r>
                  <a:rPr lang="es-CO" sz="1400" b="1" dirty="0">
                    <a:solidFill>
                      <a:schemeClr val="tx1">
                        <a:lumMod val="75000"/>
                        <a:lumOff val="25000"/>
                      </a:schemeClr>
                    </a:solidFill>
                    <a:latin typeface="Open Sans"/>
                  </a:rPr>
                  <a:t>=80</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𝛀</m:t>
                    </m:r>
                  </m:oMath>
                </a14:m>
                <a:r>
                  <a:rPr lang="es-CO" sz="1400" b="1" dirty="0">
                    <a:solidFill>
                      <a:schemeClr val="tx1">
                        <a:lumMod val="75000"/>
                        <a:lumOff val="25000"/>
                      </a:schemeClr>
                    </a:solidFill>
                    <a:latin typeface="Open Sans"/>
                  </a:rPr>
                  <a:t>+120</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𝛀</m:t>
                    </m:r>
                  </m:oMath>
                </a14:m>
                <a:r>
                  <a:rPr lang="es-CO" sz="1400" b="1" dirty="0">
                    <a:solidFill>
                      <a:schemeClr val="tx1">
                        <a:lumMod val="75000"/>
                        <a:lumOff val="25000"/>
                      </a:schemeClr>
                    </a:solidFill>
                    <a:latin typeface="Open Sans"/>
                  </a:rPr>
                  <a:t>+12</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𝛀</m:t>
                    </m:r>
                  </m:oMath>
                </a14:m>
                <a:r>
                  <a:rPr lang="es-CO" sz="1400" b="1" dirty="0">
                    <a:solidFill>
                      <a:schemeClr val="tx1">
                        <a:lumMod val="75000"/>
                        <a:lumOff val="25000"/>
                      </a:schemeClr>
                    </a:solidFill>
                    <a:latin typeface="Open Sans"/>
                  </a:rPr>
                  <a:t> = 212</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𝛀</m:t>
                    </m:r>
                  </m:oMath>
                </a14:m>
                <a:endParaRPr lang="es-CO" sz="1400" b="1" dirty="0">
                  <a:solidFill>
                    <a:schemeClr val="tx1">
                      <a:lumMod val="75000"/>
                      <a:lumOff val="25000"/>
                    </a:schemeClr>
                  </a:solidFill>
                  <a:latin typeface="Open Sans"/>
                </a:endParaRPr>
              </a:p>
              <a:p>
                <a:endParaRPr lang="es-CO"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7759416" y="4135396"/>
                <a:ext cx="3854829" cy="1877437"/>
              </a:xfrm>
              <a:prstGeom prst="rect">
                <a:avLst/>
              </a:prstGeom>
              <a:blipFill rotWithShape="1">
                <a:blip r:embed="rId6"/>
                <a:stretch>
                  <a:fillRect l="-475" t="-649"/>
                </a:stretch>
              </a:blipFill>
            </p:spPr>
            <p:txBody>
              <a:bodyPr/>
              <a:lstStyle/>
              <a:p>
                <a:r>
                  <a:rPr lang="es-CO">
                    <a:noFill/>
                  </a:rPr>
                  <a:t> </a:t>
                </a:r>
              </a:p>
            </p:txBody>
          </p:sp>
        </mc:Fallback>
      </mc:AlternateContent>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4193" y="3542661"/>
            <a:ext cx="434340" cy="539422"/>
          </a:xfrm>
          <a:prstGeom prst="rect">
            <a:avLst/>
          </a:prstGeom>
        </p:spPr>
      </p:pic>
      <p:sp>
        <p:nvSpPr>
          <p:cNvPr id="34" name="33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sp>
        <p:nvSpPr>
          <p:cNvPr id="35" name="34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037613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bg1"/>
                </a:solidFill>
                <a:latin typeface="Open Sans"/>
              </a:rPr>
              <a:t>a) Calcule la corriente eléctrica tota</a:t>
            </a:r>
            <a:r>
              <a:rPr lang="es-CO" b="1" dirty="0">
                <a:solidFill>
                  <a:schemeClr val="bg1"/>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2618" y="4662985"/>
            <a:ext cx="434340" cy="539422"/>
          </a:xfrm>
          <a:prstGeom prst="rect">
            <a:avLst/>
          </a:prstGeom>
        </p:spPr>
      </p:pic>
      <p:sp>
        <p:nvSpPr>
          <p:cNvPr id="17" name="16 Elipse"/>
          <p:cNvSpPr/>
          <p:nvPr/>
        </p:nvSpPr>
        <p:spPr>
          <a:xfrm>
            <a:off x="9091279" y="32654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32" name="31 Elipse"/>
          <p:cNvSpPr/>
          <p:nvPr/>
        </p:nvSpPr>
        <p:spPr>
          <a:xfrm>
            <a:off x="9678533" y="32473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mc:AlternateContent xmlns:mc="http://schemas.openxmlformats.org/markup-compatibility/2006" xmlns:a14="http://schemas.microsoft.com/office/drawing/2010/main">
        <mc:Choice Requires="a14">
          <p:sp>
            <p:nvSpPr>
              <p:cNvPr id="19" name="18 CuadroTexto"/>
              <p:cNvSpPr txBox="1"/>
              <p:nvPr/>
            </p:nvSpPr>
            <p:spPr>
              <a:xfrm>
                <a:off x="7759416" y="4135396"/>
                <a:ext cx="3854829" cy="1822294"/>
              </a:xfrm>
              <a:prstGeom prst="rect">
                <a:avLst/>
              </a:prstGeom>
              <a:noFill/>
            </p:spPr>
            <p:txBody>
              <a:bodyPr wrap="square" rtlCol="0">
                <a:spAutoFit/>
              </a:bodyPr>
              <a:lstStyle/>
              <a:p>
                <a:pPr algn="just"/>
                <a:r>
                  <a:rPr lang="es-CO" sz="1400" dirty="0">
                    <a:latin typeface="Open Sans"/>
                  </a:rPr>
                  <a:t>Segundo, se hace la aplicación de la ley de Ohm para encontrar la corriente total.</a:t>
                </a:r>
              </a:p>
              <a:p>
                <a:pPr algn="just"/>
                <a:endParaRPr lang="es-CO" sz="1400" dirty="0">
                  <a:latin typeface="Open Sans"/>
                </a:endParaRPr>
              </a:p>
              <a:p>
                <a:pPr algn="just"/>
                <a14:m>
                  <m:oMathPara xmlns:m="http://schemas.openxmlformats.org/officeDocument/2006/math">
                    <m:oMathParaPr>
                      <m:jc m:val="centerGroup"/>
                    </m:oMathParaPr>
                    <m:oMath xmlns:m="http://schemas.openxmlformats.org/officeDocument/2006/math">
                      <m:r>
                        <a:rPr lang="es-CO" sz="1400" b="1" i="1">
                          <a:latin typeface="Cambria Math"/>
                        </a:rPr>
                        <m:t>𝑰</m:t>
                      </m:r>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𝑽</m:t>
                          </m:r>
                        </m:num>
                        <m:den>
                          <m:r>
                            <a:rPr lang="es-CO" sz="1400" b="1" i="1">
                              <a:latin typeface="Cambria Math"/>
                            </a:rPr>
                            <m:t>𝑹𝒕</m:t>
                          </m:r>
                        </m:den>
                      </m:f>
                    </m:oMath>
                  </m:oMathPara>
                </a14:m>
                <a:endParaRPr lang="es-CO" sz="1400" b="1" dirty="0">
                  <a:latin typeface="Open Sans"/>
                </a:endParaRPr>
              </a:p>
              <a:p>
                <a:pPr algn="just"/>
                <a14:m>
                  <m:oMathPara xmlns:m="http://schemas.openxmlformats.org/officeDocument/2006/math">
                    <m:oMathParaPr>
                      <m:jc m:val="centerGroup"/>
                    </m:oMathParaPr>
                    <m:oMath xmlns:m="http://schemas.openxmlformats.org/officeDocument/2006/math">
                      <m:r>
                        <a:rPr lang="es-CO" sz="1400" b="1" i="1">
                          <a:latin typeface="Cambria Math"/>
                        </a:rPr>
                        <m:t>𝑰</m:t>
                      </m:r>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𝟔𝟎</m:t>
                          </m:r>
                          <m:r>
                            <a:rPr lang="es-CO" sz="1400" b="1" i="1">
                              <a:latin typeface="Cambria Math"/>
                            </a:rPr>
                            <m:t>𝑽</m:t>
                          </m:r>
                        </m:num>
                        <m:den>
                          <m:r>
                            <a:rPr lang="es-CO" sz="1400" b="1" i="1">
                              <a:latin typeface="Cambria Math"/>
                            </a:rPr>
                            <m:t>𝟐𝟏𝟐</m:t>
                          </m:r>
                          <m:r>
                            <a:rPr lang="es-CO" sz="1400" b="1" i="1">
                              <a:latin typeface="Cambria Math"/>
                            </a:rPr>
                            <m:t>𝜴</m:t>
                          </m:r>
                        </m:den>
                      </m:f>
                      <m:r>
                        <a:rPr lang="es-CO" sz="1400" b="1" i="1">
                          <a:latin typeface="Cambria Math"/>
                        </a:rPr>
                        <m:t>=</m:t>
                      </m:r>
                      <m:r>
                        <a:rPr lang="es-CO" sz="1400" b="1" i="1">
                          <a:latin typeface="Cambria Math"/>
                        </a:rPr>
                        <m:t>𝟎</m:t>
                      </m:r>
                      <m:r>
                        <a:rPr lang="es-CO" sz="1400" b="1" i="1">
                          <a:latin typeface="Cambria Math"/>
                        </a:rPr>
                        <m:t>.</m:t>
                      </m:r>
                      <m:r>
                        <a:rPr lang="es-CO" sz="1400" b="1" i="1">
                          <a:latin typeface="Cambria Math"/>
                        </a:rPr>
                        <m:t>𝟐𝟖</m:t>
                      </m:r>
                      <m:r>
                        <a:rPr lang="es-CO" sz="1400" b="1" i="1">
                          <a:latin typeface="Cambria Math"/>
                        </a:rPr>
                        <m:t>𝑨</m:t>
                      </m:r>
                    </m:oMath>
                  </m:oMathPara>
                </a14:m>
                <a:endParaRPr lang="es-CO" sz="1400" b="1" dirty="0">
                  <a:latin typeface="Open Sans"/>
                </a:endParaRPr>
              </a:p>
              <a:p>
                <a:endParaRPr lang="es-CO"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7759416" y="4135396"/>
                <a:ext cx="3854829" cy="1822294"/>
              </a:xfrm>
              <a:prstGeom prst="rect">
                <a:avLst/>
              </a:prstGeom>
              <a:blipFill rotWithShape="1">
                <a:blip r:embed="rId6"/>
                <a:stretch>
                  <a:fillRect l="-475" t="-669" r="-475"/>
                </a:stretch>
              </a:blipFill>
            </p:spPr>
            <p:txBody>
              <a:bodyPr/>
              <a:lstStyle/>
              <a:p>
                <a:r>
                  <a:rPr lang="es-CO">
                    <a:noFill/>
                  </a:rPr>
                  <a:t> </a:t>
                </a:r>
              </a:p>
            </p:txBody>
          </p:sp>
        </mc:Fallback>
      </mc:AlternateContent>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8533" y="3495611"/>
            <a:ext cx="434340" cy="539422"/>
          </a:xfrm>
          <a:prstGeom prst="rect">
            <a:avLst/>
          </a:prstGeom>
        </p:spPr>
      </p:pic>
      <p:sp>
        <p:nvSpPr>
          <p:cNvPr id="34" name="33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Tree>
    <p:extLst>
      <p:ext uri="{BB962C8B-B14F-4D97-AF65-F5344CB8AC3E}">
        <p14:creationId xmlns:p14="http://schemas.microsoft.com/office/powerpoint/2010/main" val="6171278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75607" y="3819330"/>
            <a:ext cx="3965934" cy="1985159"/>
          </a:xfrm>
          <a:prstGeom prst="rect">
            <a:avLst/>
          </a:prstGeom>
          <a:noFill/>
        </p:spPr>
        <p:txBody>
          <a:bodyPr wrap="square" rtlCol="0">
            <a:spAutoFit/>
          </a:bodyPr>
          <a:lstStyle/>
          <a:p>
            <a:pPr marL="285750" indent="-285750" algn="just">
              <a:lnSpc>
                <a:spcPct val="150000"/>
              </a:lnSpc>
              <a:buFont typeface="Wingdings" pitchFamily="2" charset="2"/>
              <a:buChar char="§"/>
            </a:pPr>
            <a:r>
              <a:rPr lang="es-CO" sz="1400" dirty="0">
                <a:solidFill>
                  <a:schemeClr val="tx1">
                    <a:lumMod val="75000"/>
                    <a:lumOff val="25000"/>
                  </a:schemeClr>
                </a:solidFill>
                <a:latin typeface="Open Sans"/>
              </a:rPr>
              <a:t>Para la solución de este circuito se debe de:</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Identificar qué variables nos están pidiendo </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eléctrica tota</a:t>
            </a:r>
            <a:r>
              <a:rPr lang="es-CO" b="1" dirty="0">
                <a:solidFill>
                  <a:schemeClr val="tx1">
                    <a:lumMod val="75000"/>
                    <a:lumOff val="25000"/>
                  </a:schemeClr>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8520" y="5406790"/>
            <a:ext cx="434340" cy="539422"/>
          </a:xfrm>
          <a:prstGeom prst="rect">
            <a:avLst/>
          </a:prstGeom>
        </p:spPr>
      </p:pic>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8474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3510" y="1675765"/>
            <a:ext cx="5613400" cy="4303395"/>
          </a:xfrm>
          <a:prstGeom prst="rect">
            <a:avLst/>
          </a:prstGeom>
        </p:spPr>
      </p:pic>
      <p:sp>
        <p:nvSpPr>
          <p:cNvPr id="3" name="Rectángulo 2"/>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0"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8362" y="1743062"/>
            <a:ext cx="530557" cy="658918"/>
          </a:xfrm>
          <a:prstGeom prst="rect">
            <a:avLst/>
          </a:prstGeom>
        </p:spPr>
      </p:pic>
      <p:grpSp>
        <p:nvGrpSpPr>
          <p:cNvPr id="11" name="Grupo 9">
            <a:extLst>
              <a:ext uri="{FF2B5EF4-FFF2-40B4-BE49-F238E27FC236}">
                <a16:creationId xmlns:a16="http://schemas.microsoft.com/office/drawing/2014/main" id="{EE18F715-A82E-40B5-A8AD-A4B1BE258783}"/>
              </a:ext>
            </a:extLst>
          </p:cNvPr>
          <p:cNvGrpSpPr/>
          <p:nvPr/>
        </p:nvGrpSpPr>
        <p:grpSpPr>
          <a:xfrm>
            <a:off x="6458340" y="1620577"/>
            <a:ext cx="1383741" cy="372489"/>
            <a:chOff x="4042" y="3636"/>
            <a:chExt cx="2925" cy="565"/>
          </a:xfrm>
        </p:grpSpPr>
        <p:cxnSp>
          <p:nvCxnSpPr>
            <p:cNvPr id="12" name="Conector recto 10">
              <a:extLst>
                <a:ext uri="{FF2B5EF4-FFF2-40B4-BE49-F238E27FC236}">
                  <a16:creationId xmlns:a16="http://schemas.microsoft.com/office/drawing/2014/main" id="{064547FC-7C09-4F03-B463-7A50FB7E1635}"/>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3" name="Conector recto 11">
              <a:extLst>
                <a:ext uri="{FF2B5EF4-FFF2-40B4-BE49-F238E27FC236}">
                  <a16:creationId xmlns:a16="http://schemas.microsoft.com/office/drawing/2014/main" id="{7DAE44F0-0678-411D-AB43-3B6785B3C13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Conector recto 12">
              <a:extLst>
                <a:ext uri="{FF2B5EF4-FFF2-40B4-BE49-F238E27FC236}">
                  <a16:creationId xmlns:a16="http://schemas.microsoft.com/office/drawing/2014/main" id="{5991FBAE-1BAC-4FDF-A329-BE0CDBE0084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18" name="CuadroTexto 24">
            <a:extLst>
              <a:ext uri="{FF2B5EF4-FFF2-40B4-BE49-F238E27FC236}">
                <a16:creationId xmlns:a16="http://schemas.microsoft.com/office/drawing/2014/main" id="{4E8A7ADD-83E8-4702-BF5D-3BC6DAFAECEC}"/>
              </a:ext>
            </a:extLst>
          </p:cNvPr>
          <p:cNvSpPr txBox="1"/>
          <p:nvPr/>
        </p:nvSpPr>
        <p:spPr>
          <a:xfrm>
            <a:off x="6701552" y="1675931"/>
            <a:ext cx="105657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p>
        </p:txBody>
      </p:sp>
      <p:grpSp>
        <p:nvGrpSpPr>
          <p:cNvPr id="19" name="Grupo 25">
            <a:extLst>
              <a:ext uri="{FF2B5EF4-FFF2-40B4-BE49-F238E27FC236}">
                <a16:creationId xmlns:a16="http://schemas.microsoft.com/office/drawing/2014/main" id="{42EE68E3-69DC-40D6-92B4-D5E2BDF7779A}"/>
              </a:ext>
            </a:extLst>
          </p:cNvPr>
          <p:cNvGrpSpPr/>
          <p:nvPr/>
        </p:nvGrpSpPr>
        <p:grpSpPr>
          <a:xfrm>
            <a:off x="7967252" y="1620577"/>
            <a:ext cx="2076147" cy="372489"/>
            <a:chOff x="4042" y="3636"/>
            <a:chExt cx="2925" cy="565"/>
          </a:xfrm>
        </p:grpSpPr>
        <p:cxnSp>
          <p:nvCxnSpPr>
            <p:cNvPr id="20" name="Conector recto 26">
              <a:extLst>
                <a:ext uri="{FF2B5EF4-FFF2-40B4-BE49-F238E27FC236}">
                  <a16:creationId xmlns:a16="http://schemas.microsoft.com/office/drawing/2014/main" id="{32E0FAD8-D2A8-40DB-A338-81B2F8528940}"/>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27">
              <a:extLst>
                <a:ext uri="{FF2B5EF4-FFF2-40B4-BE49-F238E27FC236}">
                  <a16:creationId xmlns:a16="http://schemas.microsoft.com/office/drawing/2014/main" id="{2E4305B9-0DE2-4B2A-B8CC-9AB193E84E1E}"/>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2" name="Conector recto 28">
              <a:extLst>
                <a:ext uri="{FF2B5EF4-FFF2-40B4-BE49-F238E27FC236}">
                  <a16:creationId xmlns:a16="http://schemas.microsoft.com/office/drawing/2014/main" id="{8F12B60B-57AA-4CC2-845A-28958924FAC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3" name="CuadroTexto 29">
            <a:extLst>
              <a:ext uri="{FF2B5EF4-FFF2-40B4-BE49-F238E27FC236}">
                <a16:creationId xmlns:a16="http://schemas.microsoft.com/office/drawing/2014/main" id="{E6D3AE3A-1331-4F67-A2E2-0F0C83159D85}"/>
              </a:ext>
            </a:extLst>
          </p:cNvPr>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grpSp>
        <p:nvGrpSpPr>
          <p:cNvPr id="24" name="Grupo 30">
            <a:extLst>
              <a:ext uri="{FF2B5EF4-FFF2-40B4-BE49-F238E27FC236}">
                <a16:creationId xmlns:a16="http://schemas.microsoft.com/office/drawing/2014/main" id="{E8F9AB25-5A8B-443F-9380-53EF14D7577B}"/>
              </a:ext>
            </a:extLst>
          </p:cNvPr>
          <p:cNvGrpSpPr/>
          <p:nvPr/>
        </p:nvGrpSpPr>
        <p:grpSpPr>
          <a:xfrm>
            <a:off x="10164508" y="1608737"/>
            <a:ext cx="1570897" cy="372489"/>
            <a:chOff x="4042" y="3636"/>
            <a:chExt cx="2925" cy="565"/>
          </a:xfrm>
        </p:grpSpPr>
        <p:cxnSp>
          <p:nvCxnSpPr>
            <p:cNvPr id="25" name="Conector recto 31">
              <a:extLst>
                <a:ext uri="{FF2B5EF4-FFF2-40B4-BE49-F238E27FC236}">
                  <a16:creationId xmlns:a16="http://schemas.microsoft.com/office/drawing/2014/main" id="{6382A8A6-4976-4AB8-AE8D-EDFE9C9C2841}"/>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32">
              <a:extLst>
                <a:ext uri="{FF2B5EF4-FFF2-40B4-BE49-F238E27FC236}">
                  <a16:creationId xmlns:a16="http://schemas.microsoft.com/office/drawing/2014/main" id="{B1333BD1-13C7-4994-8871-D63D5F1775BC}"/>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Conector recto 33">
              <a:extLst>
                <a:ext uri="{FF2B5EF4-FFF2-40B4-BE49-F238E27FC236}">
                  <a16:creationId xmlns:a16="http://schemas.microsoft.com/office/drawing/2014/main" id="{B6A1CD68-507D-4796-8412-7E18746643A2}"/>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8" name="CuadroTexto 34">
            <a:extLst>
              <a:ext uri="{FF2B5EF4-FFF2-40B4-BE49-F238E27FC236}">
                <a16:creationId xmlns:a16="http://schemas.microsoft.com/office/drawing/2014/main" id="{8F084D66-80E5-4EA5-8433-8E0DA873C30A}"/>
              </a:ext>
            </a:extLst>
          </p:cNvPr>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29" name="Imagen 4" descr="Imagen que contiene Gráfico de embudo&#10;&#10;Descripción generada automáticamente">
            <a:extLst>
              <a:ext uri="{FF2B5EF4-FFF2-40B4-BE49-F238E27FC236}">
                <a16:creationId xmlns:a16="http://schemas.microsoft.com/office/drawing/2014/main" id="{B0ADB72F-1DD1-42CE-A341-956D7C684E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0" name="Imagen 7" descr="Icono&#10;&#10;Descripción generada automáticamente">
            <a:extLst>
              <a:ext uri="{FF2B5EF4-FFF2-40B4-BE49-F238E27FC236}">
                <a16:creationId xmlns:a16="http://schemas.microsoft.com/office/drawing/2014/main" id="{870D48D3-E2CA-4BDF-AE2D-FBCF924822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1" name="Imagen 36" descr="Icono&#10;&#10;Descripción generada automáticamente">
            <a:extLst>
              <a:ext uri="{FF2B5EF4-FFF2-40B4-BE49-F238E27FC236}">
                <a16:creationId xmlns:a16="http://schemas.microsoft.com/office/drawing/2014/main" id="{AC0653F2-F622-47B8-B25E-E5ACC135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53" name="Rectángulo redondeado 1">
            <a:extLst>
              <a:ext uri="{FF2B5EF4-FFF2-40B4-BE49-F238E27FC236}">
                <a16:creationId xmlns:a16="http://schemas.microsoft.com/office/drawing/2014/main" id="{48974288-ACDE-4BCC-AF23-3CE970E47BA6}"/>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54" name="CuadroTexto 15">
            <a:extLst>
              <a:ext uri="{FF2B5EF4-FFF2-40B4-BE49-F238E27FC236}">
                <a16:creationId xmlns:a16="http://schemas.microsoft.com/office/drawing/2014/main" id="{4148F3CA-4D1D-4342-BAA9-1606C2173BBC}"/>
              </a:ext>
            </a:extLst>
          </p:cNvPr>
          <p:cNvSpPr txBox="1"/>
          <p:nvPr/>
        </p:nvSpPr>
        <p:spPr>
          <a:xfrm>
            <a:off x="7003158" y="3148081"/>
            <a:ext cx="4362450" cy="2677656"/>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p>
          <a:p>
            <a:pPr algn="just"/>
            <a:r>
              <a:rPr lang="es-CO" sz="1400" dirty="0">
                <a:solidFill>
                  <a:schemeClr val="tx1">
                    <a:lumMod val="75000"/>
                    <a:lumOff val="25000"/>
                  </a:schemeClr>
                </a:solidFill>
                <a:latin typeface="Open Sans"/>
              </a:rPr>
              <a:t>Conocer e identificar los diferentes tipos de fallas en sistemas electrónicos, su mantenimiento, su implementación en equipos para el control de la corriente alterna y analizar las características y funcionamiento de los dispositivos utilizados en los convertidos de corriente alterna en corriente continua.</a:t>
            </a:r>
          </a:p>
          <a:p>
            <a:pPr algn="just"/>
            <a:r>
              <a:rPr lang="es-CO" sz="1400" dirty="0">
                <a:solidFill>
                  <a:schemeClr val="tx1">
                    <a:lumMod val="75000"/>
                    <a:lumOff val="25000"/>
                  </a:schemeClr>
                </a:solidFill>
                <a:latin typeface="Open Sans"/>
              </a:rPr>
              <a:t>.</a:t>
            </a:r>
          </a:p>
          <a:p>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Haz clic en el botón siguiente para continuar:</a:t>
            </a:r>
          </a:p>
          <a:p>
            <a:pPr algn="just"/>
            <a:endParaRPr lang="es-ES" sz="1400" dirty="0">
              <a:solidFill>
                <a:schemeClr val="tx1">
                  <a:lumMod val="75000"/>
                  <a:lumOff val="25000"/>
                </a:schemeClr>
              </a:solidFill>
              <a:latin typeface="Open Sans" panose="020B06060305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3685" y="4961340"/>
            <a:ext cx="434340" cy="539422"/>
          </a:xfrm>
          <a:prstGeom prst="rect">
            <a:avLst/>
          </a:prstGeom>
        </p:spPr>
      </p:pic>
    </p:spTree>
    <p:extLst>
      <p:ext uri="{BB962C8B-B14F-4D97-AF65-F5344CB8AC3E}">
        <p14:creationId xmlns:p14="http://schemas.microsoft.com/office/powerpoint/2010/main" val="60377958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eléctrica tota</a:t>
            </a:r>
            <a:r>
              <a:rPr lang="es-CO" b="1" dirty="0">
                <a:solidFill>
                  <a:schemeClr val="tx1">
                    <a:lumMod val="75000"/>
                    <a:lumOff val="25000"/>
                  </a:schemeClr>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bg1"/>
                </a:solidFill>
                <a:latin typeface="Open Sans"/>
              </a:rPr>
              <a:t>b) calcule el voltaje en cada resistencia.</a:t>
            </a:r>
          </a:p>
          <a:p>
            <a:endParaRPr lang="es-CO" dirty="0">
              <a:solidFill>
                <a:schemeClr val="bg1"/>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317" y="5604948"/>
            <a:ext cx="434340" cy="539422"/>
          </a:xfrm>
          <a:prstGeom prst="rect">
            <a:avLst/>
          </a:prstGeom>
        </p:spPr>
      </p:pic>
      <mc:AlternateContent xmlns:mc="http://schemas.openxmlformats.org/markup-compatibility/2006" xmlns:a14="http://schemas.microsoft.com/office/drawing/2010/main">
        <mc:Choice Requires="a14">
          <p:sp>
            <p:nvSpPr>
              <p:cNvPr id="19" name="18 CuadroTexto"/>
              <p:cNvSpPr txBox="1"/>
              <p:nvPr/>
            </p:nvSpPr>
            <p:spPr>
              <a:xfrm>
                <a:off x="7759415" y="3770993"/>
                <a:ext cx="3540247" cy="230832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Se aplica la ley de ohm teniendo en cuenta la pregunta del ejemplo que dice: calcule el voltaje en cada resistencia.</a:t>
                </a:r>
              </a:p>
              <a:p>
                <a:pPr algn="just"/>
                <a:endParaRPr lang="es-CO" sz="1400" dirty="0">
                  <a:solidFill>
                    <a:schemeClr val="tx1">
                      <a:lumMod val="75000"/>
                      <a:lumOff val="25000"/>
                    </a:schemeClr>
                  </a:solidFill>
                  <a:latin typeface="Open Sans"/>
                </a:endParaRP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𝑽</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oMath>
                  </m:oMathPara>
                </a14:m>
                <a:endParaRPr lang="es-CO" sz="1400" b="1" dirty="0">
                  <a:solidFill>
                    <a:schemeClr val="tx1">
                      <a:lumMod val="75000"/>
                      <a:lumOff val="25000"/>
                    </a:schemeClr>
                  </a:solidFill>
                  <a:latin typeface="Open Sans"/>
                </a:endParaRPr>
              </a:p>
              <a:p>
                <a:r>
                  <a:rPr lang="es-CO" sz="1400" b="1" dirty="0">
                    <a:solidFill>
                      <a:schemeClr val="tx1">
                        <a:lumMod val="75000"/>
                        <a:lumOff val="25000"/>
                      </a:schemeClr>
                    </a:solidFill>
                    <a:latin typeface="Open Sans"/>
                  </a:rPr>
                  <a:t> </a:t>
                </a: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𝑽</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𝟐𝟖</m:t>
                      </m:r>
                      <m:r>
                        <a:rPr lang="es-CO" sz="1400" b="1" i="1">
                          <a:solidFill>
                            <a:schemeClr val="tx1">
                              <a:lumMod val="75000"/>
                              <a:lumOff val="25000"/>
                            </a:schemeClr>
                          </a:solidFill>
                          <a:latin typeface="Cambria Math"/>
                        </a:rPr>
                        <m:t>𝑨</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𝟖𝟎</m:t>
                      </m:r>
                      <m:r>
                        <a:rPr lang="es-CO" sz="1400" b="1" i="1">
                          <a:solidFill>
                            <a:schemeClr val="tx1">
                              <a:lumMod val="75000"/>
                              <a:lumOff val="25000"/>
                            </a:schemeClr>
                          </a:solidFill>
                          <a:latin typeface="Cambria Math"/>
                        </a:rPr>
                        <m:t>𝛀</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𝟐𝟐</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𝟒</m:t>
                      </m:r>
                    </m:oMath>
                  </m:oMathPara>
                </a14:m>
                <a:endParaRPr lang="es-CO" sz="1400" b="1" dirty="0">
                  <a:solidFill>
                    <a:schemeClr val="tx1">
                      <a:lumMod val="75000"/>
                      <a:lumOff val="25000"/>
                    </a:schemeClr>
                  </a:solidFill>
                  <a:latin typeface="Open Sans"/>
                </a:endParaRP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𝑽</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𝟐𝟖</m:t>
                      </m:r>
                      <m:r>
                        <a:rPr lang="es-CO" sz="1400" b="1" i="1">
                          <a:solidFill>
                            <a:schemeClr val="tx1">
                              <a:lumMod val="75000"/>
                              <a:lumOff val="25000"/>
                            </a:schemeClr>
                          </a:solidFill>
                          <a:latin typeface="Cambria Math"/>
                        </a:rPr>
                        <m:t>𝑨</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𝟏𝟐𝟎</m:t>
                      </m:r>
                      <m:r>
                        <a:rPr lang="es-CO" sz="1400" b="1" i="1">
                          <a:solidFill>
                            <a:schemeClr val="tx1">
                              <a:lumMod val="75000"/>
                              <a:lumOff val="25000"/>
                            </a:schemeClr>
                          </a:solidFill>
                          <a:latin typeface="Cambria Math"/>
                        </a:rPr>
                        <m:t>𝛀</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𝟑𝟑</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𝟔𝐀</m:t>
                      </m:r>
                    </m:oMath>
                  </m:oMathPara>
                </a14:m>
                <a:endParaRPr lang="es-CO" sz="1400" b="1" dirty="0">
                  <a:solidFill>
                    <a:schemeClr val="tx1">
                      <a:lumMod val="75000"/>
                      <a:lumOff val="25000"/>
                    </a:schemeClr>
                  </a:solidFill>
                  <a:latin typeface="Open Sans"/>
                </a:endParaRP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𝑽</m:t>
                      </m:r>
                      <m:r>
                        <a:rPr lang="es-CO" sz="1400" b="1" i="1">
                          <a:solidFill>
                            <a:schemeClr val="tx1">
                              <a:lumMod val="75000"/>
                              <a:lumOff val="25000"/>
                            </a:schemeClr>
                          </a:solidFill>
                          <a:latin typeface="Cambria Math"/>
                        </a:rPr>
                        <m:t>𝟑</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𝟑</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𝟐𝟖</m:t>
                      </m:r>
                      <m:r>
                        <a:rPr lang="es-CO" sz="1400" b="1" i="1">
                          <a:solidFill>
                            <a:schemeClr val="tx1">
                              <a:lumMod val="75000"/>
                              <a:lumOff val="25000"/>
                            </a:schemeClr>
                          </a:solidFill>
                          <a:latin typeface="Cambria Math"/>
                        </a:rPr>
                        <m:t>𝑨</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𝟏𝟐</m:t>
                      </m:r>
                      <m:r>
                        <a:rPr lang="es-CO" sz="1400" b="1" i="1">
                          <a:solidFill>
                            <a:schemeClr val="tx1">
                              <a:lumMod val="75000"/>
                              <a:lumOff val="25000"/>
                            </a:schemeClr>
                          </a:solidFill>
                          <a:latin typeface="Cambria Math"/>
                        </a:rPr>
                        <m:t>𝛀</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𝟑</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𝟑𝟔</m:t>
                      </m:r>
                      <m:r>
                        <a:rPr lang="es-CO" sz="1400" b="1">
                          <a:solidFill>
                            <a:schemeClr val="tx1">
                              <a:lumMod val="75000"/>
                              <a:lumOff val="25000"/>
                            </a:schemeClr>
                          </a:solidFill>
                          <a:latin typeface="Cambria Math"/>
                        </a:rPr>
                        <m:t> </m:t>
                      </m:r>
                    </m:oMath>
                  </m:oMathPara>
                </a14:m>
                <a:endParaRPr lang="es-CO" sz="1400" b="1" dirty="0">
                  <a:solidFill>
                    <a:schemeClr val="tx1">
                      <a:lumMod val="75000"/>
                      <a:lumOff val="25000"/>
                    </a:schemeClr>
                  </a:solidFill>
                  <a:latin typeface="Open Sans"/>
                </a:endParaRPr>
              </a:p>
              <a:p>
                <a:endParaRPr lang="es-CO"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7759415" y="3770993"/>
                <a:ext cx="3540247" cy="2308324"/>
              </a:xfrm>
              <a:prstGeom prst="rect">
                <a:avLst/>
              </a:prstGeom>
              <a:blipFill rotWithShape="1">
                <a:blip r:embed="rId6"/>
                <a:stretch>
                  <a:fillRect l="-516" t="-529" r="-516"/>
                </a:stretch>
              </a:blipFill>
            </p:spPr>
            <p:txBody>
              <a:bodyPr/>
              <a:lstStyle/>
              <a:p>
                <a:r>
                  <a:rPr lang="es-CO">
                    <a:noFill/>
                  </a:rPr>
                  <a:t> </a:t>
                </a:r>
              </a:p>
            </p:txBody>
          </p:sp>
        </mc:Fallback>
      </mc:AlternateContent>
      <p:sp>
        <p:nvSpPr>
          <p:cNvPr id="34" name="33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Tree>
    <p:extLst>
      <p:ext uri="{BB962C8B-B14F-4D97-AF65-F5344CB8AC3E}">
        <p14:creationId xmlns:p14="http://schemas.microsoft.com/office/powerpoint/2010/main" val="3017751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serie</a:t>
            </a:r>
            <a:endParaRPr lang="es-CO" sz="1400" b="1" dirty="0">
              <a:solidFill>
                <a:schemeClr val="bg1"/>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3951026"/>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16915" y="3434192"/>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75607" y="3819330"/>
            <a:ext cx="3965934" cy="1985159"/>
          </a:xfrm>
          <a:prstGeom prst="rect">
            <a:avLst/>
          </a:prstGeom>
          <a:noFill/>
        </p:spPr>
        <p:txBody>
          <a:bodyPr wrap="square" rtlCol="0">
            <a:spAutoFit/>
          </a:bodyPr>
          <a:lstStyle/>
          <a:p>
            <a:pPr marL="285750" indent="-285750" algn="just">
              <a:lnSpc>
                <a:spcPct val="150000"/>
              </a:lnSpc>
              <a:buFont typeface="Wingdings" pitchFamily="2" charset="2"/>
              <a:buChar char="§"/>
            </a:pPr>
            <a:r>
              <a:rPr lang="es-CO" sz="1400" dirty="0">
                <a:solidFill>
                  <a:schemeClr val="tx1">
                    <a:lumMod val="75000"/>
                    <a:lumOff val="25000"/>
                  </a:schemeClr>
                </a:solidFill>
                <a:latin typeface="Open Sans"/>
              </a:rPr>
              <a:t>Para la solución de este circuito se debe de:</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Identificar qué variables nos están pidiendo </a:t>
            </a:r>
          </a:p>
          <a:p>
            <a:pPr marL="285750" lvl="0" indent="-285750" algn="just">
              <a:lnSpc>
                <a:spcPct val="150000"/>
              </a:lnSpc>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04512"/>
            <a:ext cx="1752440" cy="1077218"/>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eléctrica tota</a:t>
            </a:r>
            <a:r>
              <a:rPr lang="es-CO" b="1" dirty="0">
                <a:solidFill>
                  <a:schemeClr val="tx1">
                    <a:lumMod val="75000"/>
                    <a:lumOff val="25000"/>
                  </a:schemeClr>
                </a:solidFill>
                <a:latin typeface="Open Sans"/>
              </a:rPr>
              <a:t>l.</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el voltaje en cada resistencia.</a:t>
            </a: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9322" y="2526889"/>
            <a:ext cx="434340" cy="539422"/>
          </a:xfrm>
          <a:prstGeom prst="rect">
            <a:avLst/>
          </a:prstGeom>
        </p:spPr>
      </p:pic>
    </p:spTree>
    <p:extLst>
      <p:ext uri="{BB962C8B-B14F-4D97-AF65-F5344CB8AC3E}">
        <p14:creationId xmlns:p14="http://schemas.microsoft.com/office/powerpoint/2010/main" val="18946205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9803" y="4643957"/>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75" y="3673653"/>
            <a:ext cx="540000" cy="540000"/>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4" name="2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547" y="2434963"/>
            <a:ext cx="6714698" cy="3645019"/>
          </a:xfrm>
          <a:prstGeom prst="rect">
            <a:avLst/>
          </a:prstGeom>
        </p:spPr>
      </p:pic>
    </p:spTree>
    <p:extLst>
      <p:ext uri="{BB962C8B-B14F-4D97-AF65-F5344CB8AC3E}">
        <p14:creationId xmlns:p14="http://schemas.microsoft.com/office/powerpoint/2010/main" val="35029021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33 Imagen" descr="Tutorial Electrónica - Circuitos Serie y Paralelo - Pygmalion Tech"/>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5244" y="4073218"/>
            <a:ext cx="2941955" cy="2078990"/>
          </a:xfrm>
          <a:prstGeom prst="rect">
            <a:avLst/>
          </a:prstGeom>
          <a:noFill/>
          <a:ln>
            <a:noFill/>
          </a:ln>
        </p:spPr>
      </p:pic>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860" y="4662985"/>
            <a:ext cx="434340" cy="539422"/>
          </a:xfrm>
          <a:prstGeom prst="rect">
            <a:avLst/>
          </a:prstGeom>
        </p:spPr>
      </p:pic>
      <p:pic>
        <p:nvPicPr>
          <p:cNvPr id="25" name="2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26" name="2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854995" cy="307777"/>
          </a:xfrm>
          <a:prstGeom prst="rect">
            <a:avLst/>
          </a:prstGeom>
          <a:noFill/>
        </p:spPr>
        <p:txBody>
          <a:bodyPr wrap="none" rtlCol="0">
            <a:spAutoFit/>
          </a:bodyPr>
          <a:lstStyle/>
          <a:p>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18" name="17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24" name="23 CuadroTexto"/>
          <p:cNvSpPr txBox="1"/>
          <p:nvPr/>
        </p:nvSpPr>
        <p:spPr>
          <a:xfrm>
            <a:off x="5433251" y="3353391"/>
            <a:ext cx="6005844"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circuito en paralelo se refiere a una conexión de tal forma que las terminales de entrada que se refiere a la terminal positiva de un componente coincidan con las terminales de entrada de otro elemento y las terminales de salida que se refiere a la terminal negativa de un elemento coincidan con las terminales de salida de otro componente.</a:t>
            </a:r>
          </a:p>
          <a:p>
            <a:endParaRPr lang="es-CO" dirty="0"/>
          </a:p>
        </p:txBody>
      </p:sp>
      <p:sp>
        <p:nvSpPr>
          <p:cNvPr id="32" name="31 Botón de acción: Final">
            <a:hlinkClick r:id="" action="ppaction://hlinkshowjump?jump=lastslide" highlightClick="1"/>
          </p:cNvPr>
          <p:cNvSpPr/>
          <p:nvPr/>
        </p:nvSpPr>
        <p:spPr>
          <a:xfrm>
            <a:off x="11109627" y="5617187"/>
            <a:ext cx="393514"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8801" y="5826236"/>
            <a:ext cx="434340" cy="539422"/>
          </a:xfrm>
          <a:prstGeom prst="rect">
            <a:avLst/>
          </a:prstGeom>
        </p:spPr>
      </p:pic>
    </p:spTree>
    <p:extLst>
      <p:ext uri="{BB962C8B-B14F-4D97-AF65-F5344CB8AC3E}">
        <p14:creationId xmlns:p14="http://schemas.microsoft.com/office/powerpoint/2010/main" val="26831454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4662985"/>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854995" cy="307777"/>
          </a:xfrm>
          <a:prstGeom prst="rect">
            <a:avLst/>
          </a:prstGeom>
          <a:noFill/>
        </p:spPr>
        <p:txBody>
          <a:bodyPr wrap="none" rtlCol="0">
            <a:spAutoFit/>
          </a:bodyPr>
          <a:lstStyle/>
          <a:p>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24" name="23 CuadroTexto"/>
          <p:cNvSpPr txBox="1"/>
          <p:nvPr/>
        </p:nvSpPr>
        <p:spPr>
          <a:xfrm>
            <a:off x="5485569" y="3659931"/>
            <a:ext cx="6005844" cy="1446550"/>
          </a:xfrm>
          <a:prstGeom prst="rect">
            <a:avLst/>
          </a:prstGeom>
          <a:noFill/>
        </p:spPr>
        <p:txBody>
          <a:bodyPr wrap="square" rtlCol="0">
            <a:spAutoFit/>
          </a:bodyPr>
          <a:lstStyle/>
          <a:p>
            <a:pPr algn="just"/>
            <a:r>
              <a:rPr lang="es-CO" sz="1400" dirty="0">
                <a:latin typeface="Open Sans"/>
              </a:rPr>
              <a:t>Para el análisis de este tipo de circuitos se debe tener en cuenta que el voltaje va a ser el mismo en cada resistor, esto se debe a su tipo de conexión, pero la corriente va a variar dependiendo de la malla que se esté estudiando. Una malla es un camino cerrado formado por los elementos del circuito.</a:t>
            </a:r>
          </a:p>
          <a:p>
            <a:endParaRPr lang="es-CO" dirty="0"/>
          </a:p>
        </p:txBody>
      </p:sp>
      <p:sp>
        <p:nvSpPr>
          <p:cNvPr id="32" name="31 Botón de acción: Final">
            <a:hlinkClick r:id="" action="ppaction://hlinkshowjump?jump=lastslide" highlightClick="1"/>
          </p:cNvPr>
          <p:cNvSpPr/>
          <p:nvPr/>
        </p:nvSpPr>
        <p:spPr>
          <a:xfrm>
            <a:off x="11109627" y="5617187"/>
            <a:ext cx="393514"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801" y="5826236"/>
            <a:ext cx="434340" cy="539422"/>
          </a:xfrm>
          <a:prstGeom prst="rect">
            <a:avLst/>
          </a:prstGeom>
        </p:spPr>
      </p:pic>
    </p:spTree>
    <p:extLst>
      <p:ext uri="{BB962C8B-B14F-4D97-AF65-F5344CB8AC3E}">
        <p14:creationId xmlns:p14="http://schemas.microsoft.com/office/powerpoint/2010/main" val="15312092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4662985"/>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854995" cy="307777"/>
          </a:xfrm>
          <a:prstGeom prst="rect">
            <a:avLst/>
          </a:prstGeom>
          <a:noFill/>
        </p:spPr>
        <p:txBody>
          <a:bodyPr wrap="none" rtlCol="0">
            <a:spAutoFit/>
          </a:bodyPr>
          <a:lstStyle/>
          <a:p>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24" name="23 CuadroTexto"/>
          <p:cNvSpPr txBox="1"/>
          <p:nvPr/>
        </p:nvSpPr>
        <p:spPr>
          <a:xfrm>
            <a:off x="5362605" y="3366251"/>
            <a:ext cx="6005844" cy="584775"/>
          </a:xfrm>
          <a:prstGeom prst="rect">
            <a:avLst/>
          </a:prstGeom>
          <a:noFill/>
        </p:spPr>
        <p:txBody>
          <a:bodyPr wrap="square" rtlCol="0">
            <a:spAutoFit/>
          </a:bodyPr>
          <a:lstStyle/>
          <a:p>
            <a:r>
              <a:rPr lang="es-CO" sz="1400" dirty="0">
                <a:solidFill>
                  <a:schemeClr val="tx1">
                    <a:lumMod val="75000"/>
                    <a:lumOff val="25000"/>
                  </a:schemeClr>
                </a:solidFill>
                <a:latin typeface="Open Sans"/>
              </a:rPr>
              <a:t>A continuación, se ve la solución de un circuito en paralelo</a:t>
            </a:r>
            <a:r>
              <a:rPr lang="es-CO" sz="1400" dirty="0"/>
              <a:t>:</a:t>
            </a:r>
          </a:p>
          <a:p>
            <a:endParaRPr lang="es-CO" dirty="0"/>
          </a:p>
        </p:txBody>
      </p:sp>
      <p:sp>
        <p:nvSpPr>
          <p:cNvPr id="32" name="31 Botón de acción: Final">
            <a:hlinkClick r:id="" action="ppaction://hlinkshowjump?jump=lastslide" highlightClick="1"/>
          </p:cNvPr>
          <p:cNvSpPr/>
          <p:nvPr/>
        </p:nvSpPr>
        <p:spPr>
          <a:xfrm>
            <a:off x="11109627" y="5617187"/>
            <a:ext cx="393514"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801" y="5826236"/>
            <a:ext cx="434340" cy="539422"/>
          </a:xfrm>
          <a:prstGeom prst="rect">
            <a:avLst/>
          </a:prstGeom>
        </p:spPr>
      </p:pic>
      <p:pic>
        <p:nvPicPr>
          <p:cNvPr id="23" name="22 Imagen"/>
          <p:cNvPicPr/>
          <p:nvPr/>
        </p:nvPicPr>
        <p:blipFill>
          <a:blip r:embed="rId6"/>
          <a:stretch>
            <a:fillRect/>
          </a:stretch>
        </p:blipFill>
        <p:spPr>
          <a:xfrm>
            <a:off x="6168788" y="3759311"/>
            <a:ext cx="4572000" cy="2066925"/>
          </a:xfrm>
          <a:prstGeom prst="rect">
            <a:avLst/>
          </a:prstGeom>
        </p:spPr>
      </p:pic>
    </p:spTree>
    <p:extLst>
      <p:ext uri="{BB962C8B-B14F-4D97-AF65-F5344CB8AC3E}">
        <p14:creationId xmlns:p14="http://schemas.microsoft.com/office/powerpoint/2010/main" val="41504191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6" name="2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75607" y="3819330"/>
            <a:ext cx="3965934" cy="1985159"/>
          </a:xfrm>
          <a:prstGeom prst="rect">
            <a:avLst/>
          </a:prstGeom>
          <a:noFill/>
        </p:spPr>
        <p:txBody>
          <a:bodyPr wrap="square" rtlCol="0">
            <a:spAutoFit/>
          </a:bodyPr>
          <a:lstStyle/>
          <a:p>
            <a:pPr>
              <a:lnSpc>
                <a:spcPct val="150000"/>
              </a:lnSpc>
            </a:pPr>
            <a:r>
              <a:rPr lang="es-CO" sz="1400" dirty="0">
                <a:solidFill>
                  <a:schemeClr val="tx1">
                    <a:lumMod val="75000"/>
                    <a:lumOff val="25000"/>
                  </a:schemeClr>
                </a:solidFill>
                <a:latin typeface="Open Sans"/>
              </a:rPr>
              <a:t>Para la solución de ese circuito se debe de:</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Identificar que variable nos están pidiendo</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86400"/>
            <a:ext cx="1752440"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total I</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la resistencia total </a:t>
            </a:r>
            <a:r>
              <a:rPr lang="es-CO" sz="1400" b="1" dirty="0" err="1">
                <a:solidFill>
                  <a:schemeClr val="tx1">
                    <a:lumMod val="75000"/>
                    <a:lumOff val="25000"/>
                  </a:schemeClr>
                </a:solidFill>
                <a:latin typeface="Open Sans"/>
              </a:rPr>
              <a:t>Rt</a:t>
            </a:r>
            <a:endParaRPr lang="es-CO" sz="1400" b="1" dirty="0">
              <a:solidFill>
                <a:schemeClr val="tx1">
                  <a:lumMod val="75000"/>
                  <a:lumOff val="25000"/>
                </a:schemeClr>
              </a:solidFill>
              <a:latin typeface="Open Sans"/>
            </a:endParaRP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9322" y="2526889"/>
            <a:ext cx="434340" cy="539422"/>
          </a:xfrm>
          <a:prstGeom prst="rect">
            <a:avLst/>
          </a:prstGeom>
        </p:spPr>
      </p:pic>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34" name="33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35" name="3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6" name="3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156" y="4587589"/>
            <a:ext cx="434340" cy="539422"/>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416798"/>
            <a:ext cx="434340" cy="539422"/>
          </a:xfrm>
          <a:prstGeom prst="rect">
            <a:avLst/>
          </a:prstGeom>
        </p:spPr>
      </p:pic>
    </p:spTree>
    <p:extLst>
      <p:ext uri="{BB962C8B-B14F-4D97-AF65-F5344CB8AC3E}">
        <p14:creationId xmlns:p14="http://schemas.microsoft.com/office/powerpoint/2010/main" val="374086204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6" name="2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15" name="14 CuadroTexto"/>
          <p:cNvSpPr txBox="1"/>
          <p:nvPr/>
        </p:nvSpPr>
        <p:spPr>
          <a:xfrm>
            <a:off x="5425799" y="4286400"/>
            <a:ext cx="1752440" cy="800219"/>
          </a:xfrm>
          <a:prstGeom prst="rect">
            <a:avLst/>
          </a:prstGeom>
          <a:noFill/>
        </p:spPr>
        <p:txBody>
          <a:bodyPr wrap="square" rtlCol="0">
            <a:spAutoFit/>
          </a:bodyPr>
          <a:lstStyle/>
          <a:p>
            <a:pPr algn="ctr"/>
            <a:r>
              <a:rPr lang="es-CO" sz="1400" b="1" dirty="0">
                <a:solidFill>
                  <a:schemeClr val="bg1"/>
                </a:solidFill>
                <a:latin typeface="Open Sans"/>
              </a:rPr>
              <a:t>a) Calcule la corriente total I</a:t>
            </a:r>
          </a:p>
          <a:p>
            <a:endParaRPr lang="es-CO" dirty="0">
              <a:solidFill>
                <a:schemeClr val="bg1"/>
              </a:solidFill>
            </a:endParaRPr>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la resistencia total </a:t>
            </a:r>
            <a:r>
              <a:rPr lang="es-CO" sz="1400" b="1" dirty="0" err="1">
                <a:solidFill>
                  <a:schemeClr val="tx1">
                    <a:lumMod val="75000"/>
                    <a:lumOff val="25000"/>
                  </a:schemeClr>
                </a:solidFill>
                <a:latin typeface="Open Sans"/>
              </a:rPr>
              <a:t>Rt</a:t>
            </a:r>
            <a:endParaRPr lang="es-CO" sz="1400" b="1" dirty="0">
              <a:solidFill>
                <a:schemeClr val="tx1">
                  <a:lumMod val="75000"/>
                  <a:lumOff val="25000"/>
                </a:schemeClr>
              </a:solidFill>
              <a:latin typeface="Open Sans"/>
            </a:endParaRP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34" name="33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35" name="3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6" name="3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156" y="4587589"/>
            <a:ext cx="434340" cy="539422"/>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522734"/>
            <a:ext cx="434340" cy="539422"/>
          </a:xfrm>
          <a:prstGeom prst="rect">
            <a:avLst/>
          </a:prstGeom>
        </p:spPr>
      </p:pic>
      <p:sp>
        <p:nvSpPr>
          <p:cNvPr id="38" name="37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9" name="38 CuadroTexto"/>
              <p:cNvSpPr txBox="1"/>
              <p:nvPr/>
            </p:nvSpPr>
            <p:spPr>
              <a:xfrm>
                <a:off x="7861154" y="4046452"/>
                <a:ext cx="354024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Primero, se debe identificar cuantas mallas hay en este circuito, en este caso hay dos mallas, se va a llamar a la malla 1</a:t>
                </a:r>
              </a:p>
              <a:p>
                <a:pPr algn="just"/>
                <a:r>
                  <a:rPr lang="es-CO" sz="1400" dirty="0">
                    <a:solidFill>
                      <a:schemeClr val="tx1">
                        <a:lumMod val="75000"/>
                        <a:lumOff val="25000"/>
                      </a:schemeClr>
                    </a:solidFill>
                    <a:latin typeface="Open Sans"/>
                  </a:rPr>
                  <a:t>(I1) y a la malla 2 (I2).</a:t>
                </a:r>
              </a:p>
              <a:p>
                <a:pPr algn="ctr"/>
                <a:endParaRPr lang="es-CO" sz="1400" dirty="0">
                  <a:solidFill>
                    <a:schemeClr val="tx1">
                      <a:lumMod val="75000"/>
                      <a:lumOff val="25000"/>
                    </a:schemeClr>
                  </a:solidFill>
                  <a:latin typeface="Open Sans"/>
                </a:endParaRPr>
              </a:p>
              <a:p>
                <a:pPr algn="ctr"/>
                <a:r>
                  <a:rPr lang="es-CO" sz="1400" dirty="0">
                    <a:solidFill>
                      <a:schemeClr val="tx1">
                        <a:lumMod val="75000"/>
                        <a:lumOff val="25000"/>
                      </a:schemeClr>
                    </a:solidFill>
                    <a:latin typeface="Open Sans"/>
                  </a:rPr>
                  <a:t>Se sabe que la corriente total es igual a:</a:t>
                </a:r>
              </a:p>
              <a:p>
                <a:pPr algn="ctr"/>
                <a:endParaRPr lang="es-CO" sz="1400" dirty="0">
                  <a:solidFill>
                    <a:schemeClr val="tx1">
                      <a:lumMod val="75000"/>
                      <a:lumOff val="25000"/>
                    </a:schemeClr>
                  </a:solidFill>
                  <a:latin typeface="Open Sans"/>
                </a:endParaRPr>
              </a:p>
              <a:p>
                <a:pPr algn="ctr"/>
                <a:r>
                  <a:rPr lang="es-CO" sz="1400" dirty="0">
                    <a:solidFill>
                      <a:schemeClr val="tx1">
                        <a:lumMod val="75000"/>
                        <a:lumOff val="25000"/>
                      </a:schemeClr>
                    </a:solidFill>
                    <a:latin typeface="Open Sans"/>
                  </a:rPr>
                  <a:t> </a:t>
                </a:r>
                <a14:m>
                  <m:oMath xmlns:m="http://schemas.openxmlformats.org/officeDocument/2006/math">
                    <m:r>
                      <a:rPr lang="es-CO" sz="1400" b="1" i="1">
                        <a:solidFill>
                          <a:schemeClr val="tx1">
                            <a:lumMod val="75000"/>
                            <a:lumOff val="25000"/>
                          </a:schemeClr>
                        </a:solidFill>
                        <a:latin typeface="Cambria Math"/>
                      </a:rPr>
                      <m:t>𝑰𝒕</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𝟐</m:t>
                    </m:r>
                  </m:oMath>
                </a14:m>
                <a:endParaRPr lang="es-CO" sz="1400" b="1" dirty="0">
                  <a:solidFill>
                    <a:schemeClr val="tx1">
                      <a:lumMod val="75000"/>
                      <a:lumOff val="25000"/>
                    </a:schemeClr>
                  </a:solidFill>
                  <a:latin typeface="Open Sans"/>
                </a:endParaRPr>
              </a:p>
              <a:p>
                <a:endParaRPr lang="es-CO" dirty="0"/>
              </a:p>
            </p:txBody>
          </p:sp>
        </mc:Choice>
        <mc:Fallback xmlns="">
          <p:sp>
            <p:nvSpPr>
              <p:cNvPr id="39" name="38 CuadroTexto"/>
              <p:cNvSpPr txBox="1">
                <a:spLocks noRot="1" noChangeAspect="1" noMove="1" noResize="1" noEditPoints="1" noAdjustHandles="1" noChangeArrowheads="1" noChangeShapeType="1" noTextEdit="1"/>
              </p:cNvSpPr>
              <p:nvPr/>
            </p:nvSpPr>
            <p:spPr>
              <a:xfrm>
                <a:off x="7861154" y="4046452"/>
                <a:ext cx="3540247" cy="2092881"/>
              </a:xfrm>
              <a:prstGeom prst="rect">
                <a:avLst/>
              </a:prstGeom>
              <a:blipFill rotWithShape="1">
                <a:blip r:embed="rId6"/>
                <a:stretch>
                  <a:fillRect l="-517" t="-583" r="-690"/>
                </a:stretch>
              </a:blipFill>
            </p:spPr>
            <p:txBody>
              <a:bodyPr/>
              <a:lstStyle/>
              <a:p>
                <a:r>
                  <a:rPr lang="es-CO">
                    <a:noFill/>
                  </a:rPr>
                  <a:t> </a:t>
                </a:r>
              </a:p>
            </p:txBody>
          </p:sp>
        </mc:Fallback>
      </mc:AlternateContent>
      <p:sp>
        <p:nvSpPr>
          <p:cNvPr id="40" name="39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
        <p:nvSpPr>
          <p:cNvPr id="42" name="41 Elipse"/>
          <p:cNvSpPr/>
          <p:nvPr/>
        </p:nvSpPr>
        <p:spPr>
          <a:xfrm>
            <a:off x="9091279" y="326543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1</a:t>
            </a:r>
            <a:endParaRPr lang="es-CO" b="1" dirty="0">
              <a:solidFill>
                <a:schemeClr val="bg1"/>
              </a:solidFill>
            </a:endParaRPr>
          </a:p>
        </p:txBody>
      </p:sp>
      <p:sp>
        <p:nvSpPr>
          <p:cNvPr id="43" name="42 Elipse"/>
          <p:cNvSpPr/>
          <p:nvPr/>
        </p:nvSpPr>
        <p:spPr>
          <a:xfrm>
            <a:off x="9678533" y="324735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2368" y="3523172"/>
            <a:ext cx="434340" cy="539422"/>
          </a:xfrm>
          <a:prstGeom prst="rect">
            <a:avLst/>
          </a:prstGeom>
        </p:spPr>
      </p:pic>
    </p:spTree>
    <p:extLst>
      <p:ext uri="{BB962C8B-B14F-4D97-AF65-F5344CB8AC3E}">
        <p14:creationId xmlns:p14="http://schemas.microsoft.com/office/powerpoint/2010/main" val="23501617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6" name="2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15" name="14 CuadroTexto"/>
          <p:cNvSpPr txBox="1"/>
          <p:nvPr/>
        </p:nvSpPr>
        <p:spPr>
          <a:xfrm>
            <a:off x="5425799" y="4286400"/>
            <a:ext cx="1752440" cy="800219"/>
          </a:xfrm>
          <a:prstGeom prst="rect">
            <a:avLst/>
          </a:prstGeom>
          <a:noFill/>
        </p:spPr>
        <p:txBody>
          <a:bodyPr wrap="square" rtlCol="0">
            <a:spAutoFit/>
          </a:bodyPr>
          <a:lstStyle/>
          <a:p>
            <a:pPr algn="ctr"/>
            <a:r>
              <a:rPr lang="es-CO" sz="1400" b="1" dirty="0">
                <a:solidFill>
                  <a:schemeClr val="bg1"/>
                </a:solidFill>
                <a:latin typeface="Open Sans"/>
              </a:rPr>
              <a:t>a) Calcule la corriente total I</a:t>
            </a:r>
          </a:p>
          <a:p>
            <a:endParaRPr lang="es-CO" dirty="0">
              <a:solidFill>
                <a:schemeClr val="bg1"/>
              </a:solidFill>
            </a:endParaRPr>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la resistencia total </a:t>
            </a:r>
            <a:r>
              <a:rPr lang="es-CO" sz="1400" b="1" dirty="0" err="1">
                <a:solidFill>
                  <a:schemeClr val="tx1">
                    <a:lumMod val="75000"/>
                    <a:lumOff val="25000"/>
                  </a:schemeClr>
                </a:solidFill>
                <a:latin typeface="Open Sans"/>
              </a:rPr>
              <a:t>Rt</a:t>
            </a:r>
            <a:endParaRPr lang="es-CO" sz="1400" b="1" dirty="0">
              <a:solidFill>
                <a:schemeClr val="tx1">
                  <a:lumMod val="75000"/>
                  <a:lumOff val="25000"/>
                </a:schemeClr>
              </a:solidFill>
              <a:latin typeface="Open Sans"/>
            </a:endParaRP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34" name="33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35" name="3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6" name="3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156" y="4587589"/>
            <a:ext cx="434340" cy="539422"/>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522734"/>
            <a:ext cx="434340" cy="539422"/>
          </a:xfrm>
          <a:prstGeom prst="rect">
            <a:avLst/>
          </a:prstGeom>
        </p:spPr>
      </p:pic>
      <p:sp>
        <p:nvSpPr>
          <p:cNvPr id="38" name="37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9" name="38 CuadroTexto"/>
              <p:cNvSpPr txBox="1"/>
              <p:nvPr/>
            </p:nvSpPr>
            <p:spPr>
              <a:xfrm>
                <a:off x="7861154" y="4046452"/>
                <a:ext cx="3540247" cy="2256002"/>
              </a:xfrm>
              <a:prstGeom prst="rect">
                <a:avLst/>
              </a:prstGeom>
              <a:noFill/>
            </p:spPr>
            <p:txBody>
              <a:bodyPr wrap="square" rtlCol="0">
                <a:spAutoFit/>
              </a:bodyPr>
              <a:lstStyle/>
              <a:p>
                <a:r>
                  <a:rPr lang="es-CO" sz="1400" dirty="0">
                    <a:solidFill>
                      <a:schemeClr val="tx1">
                        <a:lumMod val="75000"/>
                        <a:lumOff val="25000"/>
                      </a:schemeClr>
                    </a:solidFill>
                    <a:latin typeface="Open Sans"/>
                  </a:rPr>
                  <a:t>Segundo, nombrar las resistencias R1= 15</a:t>
                </a:r>
                <a14:m>
                  <m:oMath xmlns:m="http://schemas.openxmlformats.org/officeDocument/2006/math">
                    <m:r>
                      <a:rPr lang="es-CO" sz="1400">
                        <a:solidFill>
                          <a:schemeClr val="tx1">
                            <a:lumMod val="75000"/>
                            <a:lumOff val="25000"/>
                          </a:schemeClr>
                        </a:solidFill>
                        <a:latin typeface="Cambria Math"/>
                      </a:rPr>
                      <m:t> </m:t>
                    </m:r>
                    <m:r>
                      <m:rPr>
                        <m:sty m:val="p"/>
                      </m:rPr>
                      <a:rPr lang="es-CO" sz="1400">
                        <a:solidFill>
                          <a:schemeClr val="tx1">
                            <a:lumMod val="75000"/>
                            <a:lumOff val="25000"/>
                          </a:schemeClr>
                        </a:solidFill>
                        <a:latin typeface="Cambria Math"/>
                      </a:rPr>
                      <m:t>Ω</m:t>
                    </m:r>
                    <m:r>
                      <a:rPr lang="es-CO" sz="1400">
                        <a:solidFill>
                          <a:schemeClr val="tx1">
                            <a:lumMod val="75000"/>
                            <a:lumOff val="25000"/>
                          </a:schemeClr>
                        </a:solidFill>
                        <a:latin typeface="Cambria Math"/>
                      </a:rPr>
                      <m:t> </m:t>
                    </m:r>
                  </m:oMath>
                </a14:m>
                <a:r>
                  <a:rPr lang="es-CO" sz="1400" dirty="0">
                    <a:solidFill>
                      <a:schemeClr val="tx1">
                        <a:lumMod val="75000"/>
                        <a:lumOff val="25000"/>
                      </a:schemeClr>
                    </a:solidFill>
                    <a:latin typeface="Open Sans"/>
                  </a:rPr>
                  <a:t>Y R2= 20</a:t>
                </a:r>
                <a14:m>
                  <m:oMath xmlns:m="http://schemas.openxmlformats.org/officeDocument/2006/math">
                    <m:r>
                      <a:rPr lang="es-CO" sz="1400">
                        <a:solidFill>
                          <a:schemeClr val="tx1">
                            <a:lumMod val="75000"/>
                            <a:lumOff val="25000"/>
                          </a:schemeClr>
                        </a:solidFill>
                        <a:latin typeface="Cambria Math"/>
                      </a:rPr>
                      <m:t> </m:t>
                    </m:r>
                    <m:r>
                      <m:rPr>
                        <m:sty m:val="p"/>
                      </m:rPr>
                      <a:rPr lang="es-CO" sz="1400">
                        <a:solidFill>
                          <a:schemeClr val="tx1">
                            <a:lumMod val="75000"/>
                            <a:lumOff val="25000"/>
                          </a:schemeClr>
                        </a:solidFill>
                        <a:latin typeface="Cambria Math"/>
                      </a:rPr>
                      <m:t>Ω</m:t>
                    </m:r>
                  </m:oMath>
                </a14:m>
                <a:endParaRPr lang="es-CO" sz="1400" dirty="0">
                  <a:solidFill>
                    <a:schemeClr val="tx1">
                      <a:lumMod val="75000"/>
                      <a:lumOff val="25000"/>
                    </a:schemeClr>
                  </a:solidFill>
                  <a:latin typeface="Open Sans"/>
                </a:endParaRPr>
              </a:p>
              <a:p>
                <a:endParaRPr lang="es-CO" sz="1400" dirty="0">
                  <a:solidFill>
                    <a:schemeClr val="tx1">
                      <a:lumMod val="75000"/>
                      <a:lumOff val="25000"/>
                    </a:schemeClr>
                  </a:solidFill>
                  <a:latin typeface="Open Sans"/>
                </a:endParaRPr>
              </a:p>
              <a:p>
                <a:r>
                  <a:rPr lang="es-CO" sz="1400" dirty="0">
                    <a:solidFill>
                      <a:schemeClr val="tx1">
                        <a:lumMod val="75000"/>
                        <a:lumOff val="25000"/>
                      </a:schemeClr>
                    </a:solidFill>
                    <a:latin typeface="Open Sans"/>
                  </a:rPr>
                  <a:t>Haciendo la aplicación de la ley de ohm </a:t>
                </a: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𝑽</m:t>
                          </m:r>
                        </m:num>
                        <m:den>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den>
                      </m:f>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𝟏𝟐</m:t>
                          </m:r>
                          <m:r>
                            <a:rPr lang="es-CO" sz="1400" b="1" i="1">
                              <a:solidFill>
                                <a:schemeClr val="tx1">
                                  <a:lumMod val="75000"/>
                                  <a:lumOff val="25000"/>
                                </a:schemeClr>
                              </a:solidFill>
                              <a:latin typeface="Cambria Math"/>
                            </a:rPr>
                            <m:t>𝑽</m:t>
                          </m:r>
                        </m:num>
                        <m:den>
                          <m:r>
                            <a:rPr lang="es-CO" sz="1400" b="1" i="1">
                              <a:solidFill>
                                <a:schemeClr val="tx1">
                                  <a:lumMod val="75000"/>
                                  <a:lumOff val="25000"/>
                                </a:schemeClr>
                              </a:solidFill>
                              <a:latin typeface="Cambria Math"/>
                            </a:rPr>
                            <m:t>𝟏𝟓</m:t>
                          </m:r>
                          <m:r>
                            <a:rPr lang="es-CO" sz="1400" b="1" i="1">
                              <a:solidFill>
                                <a:schemeClr val="tx1">
                                  <a:lumMod val="75000"/>
                                  <a:lumOff val="25000"/>
                                </a:schemeClr>
                              </a:solidFill>
                              <a:latin typeface="Cambria Math"/>
                            </a:rPr>
                            <m:t>𝜴</m:t>
                          </m:r>
                        </m:den>
                      </m:f>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i="1">
                          <a:solidFill>
                            <a:schemeClr val="tx1">
                              <a:lumMod val="75000"/>
                              <a:lumOff val="25000"/>
                            </a:schemeClr>
                          </a:solidFill>
                          <a:latin typeface="Cambria Math"/>
                        </a:rPr>
                        <m:t>𝑨</m:t>
                      </m:r>
                    </m:oMath>
                  </m:oMathPara>
                </a14:m>
                <a:endParaRPr lang="es-CO" sz="1400" b="1" dirty="0">
                  <a:solidFill>
                    <a:schemeClr val="tx1">
                      <a:lumMod val="75000"/>
                      <a:lumOff val="25000"/>
                    </a:schemeClr>
                  </a:solidFill>
                  <a:latin typeface="Open Sans"/>
                </a:endParaRP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𝑽</m:t>
                          </m:r>
                        </m:num>
                        <m:den>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den>
                      </m:f>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𝟏𝟐</m:t>
                          </m:r>
                          <m:r>
                            <a:rPr lang="es-CO" sz="1400" b="1" i="1">
                              <a:solidFill>
                                <a:schemeClr val="tx1">
                                  <a:lumMod val="75000"/>
                                  <a:lumOff val="25000"/>
                                </a:schemeClr>
                              </a:solidFill>
                              <a:latin typeface="Cambria Math"/>
                            </a:rPr>
                            <m:t>𝑽</m:t>
                          </m:r>
                        </m:num>
                        <m:den>
                          <m:r>
                            <a:rPr lang="es-CO" sz="1400" b="1" i="1">
                              <a:solidFill>
                                <a:schemeClr val="tx1">
                                  <a:lumMod val="75000"/>
                                  <a:lumOff val="25000"/>
                                </a:schemeClr>
                              </a:solidFill>
                              <a:latin typeface="Cambria Math"/>
                            </a:rPr>
                            <m:t>𝟐𝟎</m:t>
                          </m:r>
                          <m:r>
                            <a:rPr lang="es-CO" sz="1400" b="1" i="1">
                              <a:solidFill>
                                <a:schemeClr val="tx1">
                                  <a:lumMod val="75000"/>
                                  <a:lumOff val="25000"/>
                                </a:schemeClr>
                              </a:solidFill>
                              <a:latin typeface="Cambria Math"/>
                            </a:rPr>
                            <m:t>𝜴</m:t>
                          </m:r>
                        </m:den>
                      </m:f>
                      <m:r>
                        <a:rPr lang="es-CO" sz="1400" b="1" i="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𝟔</m:t>
                      </m:r>
                      <m:r>
                        <a:rPr lang="es-CO" sz="1400" b="1" i="1">
                          <a:solidFill>
                            <a:schemeClr val="tx1">
                              <a:lumMod val="75000"/>
                              <a:lumOff val="25000"/>
                            </a:schemeClr>
                          </a:solidFill>
                          <a:latin typeface="Cambria Math"/>
                        </a:rPr>
                        <m:t>𝑨</m:t>
                      </m:r>
                    </m:oMath>
                  </m:oMathPara>
                </a14:m>
                <a:endParaRPr lang="es-CO" sz="1400" b="1" dirty="0">
                  <a:solidFill>
                    <a:schemeClr val="tx1">
                      <a:lumMod val="75000"/>
                      <a:lumOff val="25000"/>
                    </a:schemeClr>
                  </a:solidFill>
                  <a:latin typeface="Open Sans"/>
                </a:endParaRP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𝑰𝒕</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i="1">
                          <a:solidFill>
                            <a:schemeClr val="tx1">
                              <a:lumMod val="75000"/>
                              <a:lumOff val="25000"/>
                            </a:schemeClr>
                          </a:solidFill>
                          <a:latin typeface="Cambria Math"/>
                        </a:rPr>
                        <m:t>𝑨</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𝟎</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𝟔</m:t>
                      </m:r>
                      <m:r>
                        <a:rPr lang="es-CO" sz="1400" b="1" i="1">
                          <a:solidFill>
                            <a:schemeClr val="tx1">
                              <a:lumMod val="75000"/>
                              <a:lumOff val="25000"/>
                            </a:schemeClr>
                          </a:solidFill>
                          <a:latin typeface="Cambria Math"/>
                        </a:rPr>
                        <m:t>𝑨</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𝟒</m:t>
                      </m:r>
                      <m:r>
                        <a:rPr lang="es-CO" sz="1400" b="1" i="1">
                          <a:solidFill>
                            <a:schemeClr val="tx1">
                              <a:lumMod val="75000"/>
                              <a:lumOff val="25000"/>
                            </a:schemeClr>
                          </a:solidFill>
                          <a:latin typeface="Cambria Math"/>
                        </a:rPr>
                        <m:t>𝑨</m:t>
                      </m:r>
                    </m:oMath>
                  </m:oMathPara>
                </a14:m>
                <a:endParaRPr lang="es-CO" sz="1400" b="1" dirty="0">
                  <a:solidFill>
                    <a:schemeClr val="tx1">
                      <a:lumMod val="75000"/>
                      <a:lumOff val="25000"/>
                    </a:schemeClr>
                  </a:solidFill>
                  <a:latin typeface="Open Sans"/>
                </a:endParaRPr>
              </a:p>
              <a:p>
                <a:endParaRPr lang="es-CO" dirty="0"/>
              </a:p>
            </p:txBody>
          </p:sp>
        </mc:Choice>
        <mc:Fallback xmlns="">
          <p:sp>
            <p:nvSpPr>
              <p:cNvPr id="39" name="38 CuadroTexto"/>
              <p:cNvSpPr txBox="1">
                <a:spLocks noRot="1" noChangeAspect="1" noMove="1" noResize="1" noEditPoints="1" noAdjustHandles="1" noChangeArrowheads="1" noChangeShapeType="1" noTextEdit="1"/>
              </p:cNvSpPr>
              <p:nvPr/>
            </p:nvSpPr>
            <p:spPr>
              <a:xfrm>
                <a:off x="7861154" y="4046452"/>
                <a:ext cx="3540247" cy="2256002"/>
              </a:xfrm>
              <a:prstGeom prst="rect">
                <a:avLst/>
              </a:prstGeom>
              <a:blipFill rotWithShape="1">
                <a:blip r:embed="rId6"/>
                <a:stretch>
                  <a:fillRect l="-517" t="-541"/>
                </a:stretch>
              </a:blipFill>
            </p:spPr>
            <p:txBody>
              <a:bodyPr/>
              <a:lstStyle/>
              <a:p>
                <a:r>
                  <a:rPr lang="es-CO">
                    <a:noFill/>
                  </a:rPr>
                  <a:t> </a:t>
                </a:r>
              </a:p>
            </p:txBody>
          </p:sp>
        </mc:Fallback>
      </mc:AlternateContent>
      <p:sp>
        <p:nvSpPr>
          <p:cNvPr id="40" name="39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
        <p:nvSpPr>
          <p:cNvPr id="42" name="41 Elipse"/>
          <p:cNvSpPr/>
          <p:nvPr/>
        </p:nvSpPr>
        <p:spPr>
          <a:xfrm>
            <a:off x="9091279" y="32654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3" name="42 Elipse"/>
          <p:cNvSpPr/>
          <p:nvPr/>
        </p:nvSpPr>
        <p:spPr>
          <a:xfrm>
            <a:off x="9678533" y="32473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1094" y="3523172"/>
            <a:ext cx="434340" cy="539422"/>
          </a:xfrm>
          <a:prstGeom prst="rect">
            <a:avLst/>
          </a:prstGeom>
        </p:spPr>
      </p:pic>
    </p:spTree>
    <p:extLst>
      <p:ext uri="{BB962C8B-B14F-4D97-AF65-F5344CB8AC3E}">
        <p14:creationId xmlns:p14="http://schemas.microsoft.com/office/powerpoint/2010/main" val="27838007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6" name="2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15" name="14 CuadroTexto"/>
          <p:cNvSpPr txBox="1"/>
          <p:nvPr/>
        </p:nvSpPr>
        <p:spPr>
          <a:xfrm>
            <a:off x="5425799" y="4286400"/>
            <a:ext cx="1752440"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total I</a:t>
            </a:r>
          </a:p>
          <a:p>
            <a:endParaRPr lang="es-CO" dirty="0">
              <a:solidFill>
                <a:schemeClr val="tx1">
                  <a:lumMod val="75000"/>
                  <a:lumOff val="25000"/>
                </a:schemeClr>
              </a:solidFill>
            </a:endParaRPr>
          </a:p>
        </p:txBody>
      </p:sp>
      <p:sp>
        <p:nvSpPr>
          <p:cNvPr id="30" name="29 Rectángulo redondeado"/>
          <p:cNvSpPr/>
          <p:nvPr/>
        </p:nvSpPr>
        <p:spPr>
          <a:xfrm>
            <a:off x="5299629" y="5062156"/>
            <a:ext cx="2004780" cy="73459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bg1"/>
                </a:solidFill>
                <a:latin typeface="Open Sans"/>
              </a:rPr>
              <a:t>b) Calcule la resistencia total </a:t>
            </a:r>
            <a:r>
              <a:rPr lang="es-CO" sz="1400" b="1" dirty="0" err="1">
                <a:solidFill>
                  <a:schemeClr val="bg1"/>
                </a:solidFill>
                <a:latin typeface="Open Sans"/>
              </a:rPr>
              <a:t>Rt</a:t>
            </a:r>
            <a:endParaRPr lang="es-CO" sz="1400" b="1" dirty="0">
              <a:solidFill>
                <a:schemeClr val="bg1"/>
              </a:solidFill>
              <a:latin typeface="Open Sans"/>
            </a:endParaRPr>
          </a:p>
          <a:p>
            <a:endParaRPr lang="es-CO" dirty="0">
              <a:solidFill>
                <a:schemeClr val="bg1"/>
              </a:solidFill>
            </a:endParaRPr>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34" name="33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35" name="3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6" name="3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156" y="4587589"/>
            <a:ext cx="434340" cy="539422"/>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5521757"/>
            <a:ext cx="434340" cy="539422"/>
          </a:xfrm>
          <a:prstGeom prst="rect">
            <a:avLst/>
          </a:prstGeom>
        </p:spPr>
      </p:pic>
      <p:sp>
        <p:nvSpPr>
          <p:cNvPr id="38" name="37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9" name="38 CuadroTexto"/>
              <p:cNvSpPr txBox="1"/>
              <p:nvPr/>
            </p:nvSpPr>
            <p:spPr>
              <a:xfrm>
                <a:off x="7884520" y="3766775"/>
                <a:ext cx="3540247" cy="264380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Se debe de tener en cuenta que la suma de las resistencias en paralelo es diferente a la suma de resistencia en serie, se hace de la siguiente manera: </a:t>
                </a:r>
                <a14:m>
                  <m:oMath xmlns:m="http://schemas.openxmlformats.org/officeDocument/2006/math">
                    <m:r>
                      <a:rPr lang="es-CO" sz="1400" b="1" i="1">
                        <a:solidFill>
                          <a:schemeClr val="tx1">
                            <a:lumMod val="75000"/>
                            <a:lumOff val="25000"/>
                          </a:schemeClr>
                        </a:solidFill>
                        <a:latin typeface="Cambria Math"/>
                      </a:rPr>
                      <m:t>𝑹𝒕</m:t>
                    </m:r>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den>
                        </m:f>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den>
                        </m:f>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r>
                              <a:rPr lang="es-CO" sz="1400" b="1" i="1">
                                <a:solidFill>
                                  <a:schemeClr val="tx1">
                                    <a:lumMod val="75000"/>
                                    <a:lumOff val="25000"/>
                                  </a:schemeClr>
                                </a:solidFill>
                                <a:latin typeface="Cambria Math"/>
                              </a:rPr>
                              <m:t>𝑹𝒏</m:t>
                            </m:r>
                          </m:den>
                        </m:f>
                      </m:den>
                    </m:f>
                  </m:oMath>
                </a14:m>
                <a:endParaRPr lang="es-CO" sz="1400" b="1" dirty="0">
                  <a:solidFill>
                    <a:schemeClr val="tx1">
                      <a:lumMod val="75000"/>
                      <a:lumOff val="25000"/>
                    </a:schemeClr>
                  </a:solidFill>
                  <a:latin typeface="Open Sans"/>
                </a:endParaRPr>
              </a:p>
              <a:p>
                <a:endParaRPr lang="es-CO" sz="1400" dirty="0">
                  <a:solidFill>
                    <a:schemeClr val="tx1">
                      <a:lumMod val="75000"/>
                      <a:lumOff val="25000"/>
                    </a:schemeClr>
                  </a:solidFill>
                  <a:latin typeface="Open Sans"/>
                </a:endParaRPr>
              </a:p>
              <a:p>
                <a:r>
                  <a:rPr lang="es-CO" sz="1400" dirty="0">
                    <a:solidFill>
                      <a:schemeClr val="tx1">
                        <a:lumMod val="75000"/>
                        <a:lumOff val="25000"/>
                      </a:schemeClr>
                    </a:solidFill>
                    <a:latin typeface="Open Sans"/>
                  </a:rPr>
                  <a:t>Entonces para la resistencia total seria:</a:t>
                </a:r>
              </a:p>
              <a:p>
                <a:pPr/>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𝑹𝒕</m:t>
                      </m:r>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r>
                                <a:rPr lang="es-CO" sz="1400" b="1" i="1">
                                  <a:solidFill>
                                    <a:schemeClr val="tx1">
                                      <a:lumMod val="75000"/>
                                      <a:lumOff val="25000"/>
                                    </a:schemeClr>
                                  </a:solidFill>
                                  <a:latin typeface="Cambria Math"/>
                                </a:rPr>
                                <m:t>𝟏𝟓</m:t>
                              </m:r>
                              <m:r>
                                <a:rPr lang="es-CO" sz="1400" b="1" i="1">
                                  <a:solidFill>
                                    <a:schemeClr val="tx1">
                                      <a:lumMod val="75000"/>
                                      <a:lumOff val="25000"/>
                                    </a:schemeClr>
                                  </a:solidFill>
                                  <a:latin typeface="Cambria Math"/>
                                </a:rPr>
                                <m:t>𝜴</m:t>
                              </m:r>
                            </m:den>
                          </m:f>
                          <m:r>
                            <a:rPr lang="es-CO" sz="1400" b="1" i="1">
                              <a:solidFill>
                                <a:schemeClr val="tx1">
                                  <a:lumMod val="75000"/>
                                  <a:lumOff val="25000"/>
                                </a:schemeClr>
                              </a:solidFill>
                              <a:latin typeface="Cambria Math"/>
                            </a:rPr>
                            <m:t>+</m:t>
                          </m:r>
                          <m:f>
                            <m:fPr>
                              <m:ctrlPr>
                                <a:rPr lang="es-CO" sz="1400" b="1" i="1">
                                  <a:solidFill>
                                    <a:schemeClr val="tx1">
                                      <a:lumMod val="75000"/>
                                      <a:lumOff val="25000"/>
                                    </a:schemeClr>
                                  </a:solidFill>
                                  <a:latin typeface="Cambria Math" panose="02040503050406030204" pitchFamily="18" charset="0"/>
                                </a:rPr>
                              </m:ctrlPr>
                            </m:fPr>
                            <m:num>
                              <m:r>
                                <a:rPr lang="es-CO" sz="1400" b="1" i="1">
                                  <a:solidFill>
                                    <a:schemeClr val="tx1">
                                      <a:lumMod val="75000"/>
                                      <a:lumOff val="25000"/>
                                    </a:schemeClr>
                                  </a:solidFill>
                                  <a:latin typeface="Cambria Math"/>
                                </a:rPr>
                                <m:t>𝟏</m:t>
                              </m:r>
                            </m:num>
                            <m:den>
                              <m:r>
                                <a:rPr lang="es-CO" sz="1400" b="1" i="1">
                                  <a:solidFill>
                                    <a:schemeClr val="tx1">
                                      <a:lumMod val="75000"/>
                                      <a:lumOff val="25000"/>
                                    </a:schemeClr>
                                  </a:solidFill>
                                  <a:latin typeface="Cambria Math"/>
                                </a:rPr>
                                <m:t>𝟐𝟎</m:t>
                              </m:r>
                              <m:r>
                                <a:rPr lang="es-CO" sz="1400" b="1" i="1">
                                  <a:solidFill>
                                    <a:schemeClr val="tx1">
                                      <a:lumMod val="75000"/>
                                      <a:lumOff val="25000"/>
                                    </a:schemeClr>
                                  </a:solidFill>
                                  <a:latin typeface="Cambria Math"/>
                                </a:rPr>
                                <m:t>𝜴</m:t>
                              </m:r>
                            </m:den>
                          </m:f>
                        </m:den>
                      </m:f>
                      <m:r>
                        <a:rPr lang="es-CO" sz="1400" b="1" i="1">
                          <a:solidFill>
                            <a:schemeClr val="tx1">
                              <a:lumMod val="75000"/>
                              <a:lumOff val="25000"/>
                            </a:schemeClr>
                          </a:solidFill>
                          <a:latin typeface="Cambria Math"/>
                        </a:rPr>
                        <m:t>=</m:t>
                      </m:r>
                      <m:r>
                        <a:rPr lang="es-CO" sz="1400" b="1" i="1">
                          <a:latin typeface="Cambria Math"/>
                        </a:rPr>
                        <m:t>𝟎</m:t>
                      </m:r>
                      <m:r>
                        <a:rPr lang="es-CO" sz="1400" b="1" i="1">
                          <a:latin typeface="Cambria Math"/>
                        </a:rPr>
                        <m:t>.</m:t>
                      </m:r>
                      <m:r>
                        <a:rPr lang="es-CO" sz="1400" b="1" i="1">
                          <a:latin typeface="Cambria Math"/>
                        </a:rPr>
                        <m:t>𝟏𝟏</m:t>
                      </m:r>
                      <m:r>
                        <a:rPr lang="es-CO" sz="1400" b="1" i="1">
                          <a:latin typeface="Cambria Math"/>
                        </a:rPr>
                        <m:t>𝛀</m:t>
                      </m:r>
                    </m:oMath>
                  </m:oMathPara>
                </a14:m>
                <a:endParaRPr lang="es-CO" sz="1400" b="1" dirty="0"/>
              </a:p>
              <a:p>
                <a:endParaRPr lang="es-CO" dirty="0"/>
              </a:p>
            </p:txBody>
          </p:sp>
        </mc:Choice>
        <mc:Fallback xmlns="">
          <p:sp>
            <p:nvSpPr>
              <p:cNvPr id="39" name="38 CuadroTexto"/>
              <p:cNvSpPr txBox="1">
                <a:spLocks noRot="1" noChangeAspect="1" noMove="1" noResize="1" noEditPoints="1" noAdjustHandles="1" noChangeArrowheads="1" noChangeShapeType="1" noTextEdit="1"/>
              </p:cNvSpPr>
              <p:nvPr/>
            </p:nvSpPr>
            <p:spPr>
              <a:xfrm>
                <a:off x="7884520" y="3766775"/>
                <a:ext cx="3540247" cy="2643801"/>
              </a:xfrm>
              <a:prstGeom prst="rect">
                <a:avLst/>
              </a:prstGeom>
              <a:blipFill rotWithShape="1">
                <a:blip r:embed="rId6"/>
                <a:stretch>
                  <a:fillRect l="-344" t="-461" r="-688"/>
                </a:stretch>
              </a:blipFill>
            </p:spPr>
            <p:txBody>
              <a:bodyPr/>
              <a:lstStyle/>
              <a:p>
                <a:r>
                  <a:rPr lang="es-CO">
                    <a:noFill/>
                  </a:rPr>
                  <a:t> </a:t>
                </a:r>
              </a:p>
            </p:txBody>
          </p:sp>
        </mc:Fallback>
      </mc:AlternateContent>
      <p:sp>
        <p:nvSpPr>
          <p:cNvPr id="40" name="39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Tree>
    <p:extLst>
      <p:ext uri="{BB962C8B-B14F-4D97-AF65-F5344CB8AC3E}">
        <p14:creationId xmlns:p14="http://schemas.microsoft.com/office/powerpoint/2010/main" val="302542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49690" y="2838740"/>
            <a:ext cx="5807366" cy="1600438"/>
          </a:xfrm>
          <a:prstGeom prst="rect">
            <a:avLst/>
          </a:prstGeom>
          <a:noFill/>
        </p:spPr>
        <p:txBody>
          <a:bodyPr wrap="square" rtlCol="0">
            <a:spAutoFit/>
          </a:bodyPr>
          <a:lstStyle/>
          <a:p>
            <a:pPr algn="just"/>
            <a:r>
              <a:rPr lang="es-CO" sz="1400" b="1" dirty="0">
                <a:solidFill>
                  <a:schemeClr val="bg1"/>
                </a:solidFill>
                <a:latin typeface="Open Sans"/>
              </a:rPr>
              <a:t>Falla en los contactos </a:t>
            </a:r>
          </a:p>
          <a:p>
            <a:pPr algn="just"/>
            <a:r>
              <a:rPr lang="es-CO" sz="1400" dirty="0">
                <a:solidFill>
                  <a:schemeClr val="bg1"/>
                </a:solidFill>
                <a:latin typeface="Open Sans"/>
              </a:rPr>
              <a:t>Los contactos son un componente de los circuitos electrónicos en los interruptores o relés y están compuestos por dos piezas de metal, el fallo entra cuando la presión del contacto es débil, es débil, la vibración mecánica, la oxidación de contacto y los periodos térmicos pueden incidir en esta falla afectando los contactos al agrietarlos por fatiga de las juntas de soldadura para poder absorber las tensiones</a:t>
            </a:r>
            <a:endParaRPr lang="es-CO" dirty="0">
              <a:solidFill>
                <a:schemeClr val="bg1"/>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0723" y="2743204"/>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9075" y="5028880"/>
            <a:ext cx="434340" cy="539422"/>
          </a:xfrm>
          <a:prstGeom prst="rect">
            <a:avLst/>
          </a:prstGeom>
        </p:spPr>
      </p:pic>
    </p:spTree>
    <p:extLst>
      <p:ext uri="{BB962C8B-B14F-4D97-AF65-F5344CB8AC3E}">
        <p14:creationId xmlns:p14="http://schemas.microsoft.com/office/powerpoint/2010/main" val="82841570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6" name="2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587294" cy="307777"/>
          </a:xfrm>
          <a:prstGeom prst="rect">
            <a:avLst/>
          </a:prstGeom>
          <a:noFill/>
        </p:spPr>
        <p:txBody>
          <a:bodyPr wrap="none" rtlCol="0">
            <a:spAutoFit/>
          </a:bodyPr>
          <a:lstStyle/>
          <a:p>
            <a:r>
              <a:rPr lang="es-ES" sz="1400" b="1" dirty="0">
                <a:solidFill>
                  <a:schemeClr val="bg1"/>
                </a:solidFill>
                <a:latin typeface="Open Sans"/>
              </a:rPr>
              <a:t>Circuito en serie</a:t>
            </a:r>
            <a:endParaRPr lang="es-CO" sz="1400" b="1" dirty="0">
              <a:solidFill>
                <a:schemeClr val="bg1"/>
              </a:solidFill>
              <a:latin typeface="Open Sans"/>
            </a:endParaRPr>
          </a:p>
        </p:txBody>
      </p:sp>
      <p:pic>
        <p:nvPicPr>
          <p:cNvPr id="18" name="17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75607" y="3819330"/>
            <a:ext cx="3965934" cy="1985159"/>
          </a:xfrm>
          <a:prstGeom prst="rect">
            <a:avLst/>
          </a:prstGeom>
          <a:noFill/>
        </p:spPr>
        <p:txBody>
          <a:bodyPr wrap="square" rtlCol="0">
            <a:spAutoFit/>
          </a:bodyPr>
          <a:lstStyle/>
          <a:p>
            <a:pPr>
              <a:lnSpc>
                <a:spcPct val="150000"/>
              </a:lnSpc>
            </a:pPr>
            <a:r>
              <a:rPr lang="es-CO" sz="1400" dirty="0">
                <a:solidFill>
                  <a:schemeClr val="tx1">
                    <a:lumMod val="75000"/>
                    <a:lumOff val="25000"/>
                  </a:schemeClr>
                </a:solidFill>
                <a:latin typeface="Open Sans"/>
              </a:rPr>
              <a:t>Para la solución de ese circuito se debe de:</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Identificar que variable nos están pidiendo</a:t>
            </a:r>
          </a:p>
          <a:p>
            <a:pPr marL="285750" lvl="0" indent="-285750">
              <a:lnSpc>
                <a:spcPct val="150000"/>
              </a:lnSpc>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3"/>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25799" y="4286400"/>
            <a:ext cx="1752440"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a) Calcule la corriente total I</a:t>
            </a:r>
          </a:p>
          <a:p>
            <a:endParaRPr lang="es-CO" dirty="0"/>
          </a:p>
        </p:txBody>
      </p:sp>
      <p:sp>
        <p:nvSpPr>
          <p:cNvPr id="30" name="29 Rectángulo redondeado"/>
          <p:cNvSpPr/>
          <p:nvPr/>
        </p:nvSpPr>
        <p:spPr>
          <a:xfrm>
            <a:off x="5299629" y="5062156"/>
            <a:ext cx="2004780" cy="73459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5074115"/>
            <a:ext cx="1752440"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b) calcule la resistencia total </a:t>
            </a:r>
            <a:r>
              <a:rPr lang="es-CO" sz="1400" b="1" dirty="0" err="1">
                <a:solidFill>
                  <a:schemeClr val="tx1">
                    <a:lumMod val="75000"/>
                    <a:lumOff val="25000"/>
                  </a:schemeClr>
                </a:solidFill>
                <a:latin typeface="Open Sans"/>
              </a:rPr>
              <a:t>Rt</a:t>
            </a:r>
            <a:endParaRPr lang="es-CO" sz="1400" b="1" dirty="0">
              <a:solidFill>
                <a:schemeClr val="tx1">
                  <a:lumMod val="75000"/>
                  <a:lumOff val="25000"/>
                </a:schemeClr>
              </a:solidFill>
              <a:latin typeface="Open Sans"/>
            </a:endParaRP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9322" y="2526889"/>
            <a:ext cx="434340" cy="539422"/>
          </a:xfrm>
          <a:prstGeom prst="rect">
            <a:avLst/>
          </a:prstGeom>
        </p:spPr>
      </p:pic>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34" name="33 Rectángulo redondeado"/>
          <p:cNvSpPr/>
          <p:nvPr/>
        </p:nvSpPr>
        <p:spPr>
          <a:xfrm>
            <a:off x="639523" y="4383206"/>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en paralelo</a:t>
            </a:r>
            <a:endParaRPr lang="es-CO" sz="1400" b="1" dirty="0">
              <a:solidFill>
                <a:schemeClr val="bg1"/>
              </a:solidFill>
              <a:latin typeface="Open Sans"/>
            </a:endParaRPr>
          </a:p>
        </p:txBody>
      </p:sp>
      <p:pic>
        <p:nvPicPr>
          <p:cNvPr id="35" name="3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6" name="3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02294" y="4173063"/>
            <a:ext cx="1201003" cy="894641"/>
          </a:xfrm>
          <a:prstGeom prst="rect">
            <a:avLst/>
          </a:prstGeom>
          <a:effectLst>
            <a:outerShdw blurRad="50800" dist="38100" dir="2700000" algn="tl" rotWithShape="0">
              <a:prstClr val="black">
                <a:alpha val="40000"/>
              </a:prstClr>
            </a:outerShdw>
          </a:effectLst>
        </p:spPr>
      </p:pic>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6156" y="4587589"/>
            <a:ext cx="434340" cy="539422"/>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416798"/>
            <a:ext cx="434340" cy="539422"/>
          </a:xfrm>
          <a:prstGeom prst="rect">
            <a:avLst/>
          </a:prstGeom>
        </p:spPr>
      </p:pic>
    </p:spTree>
    <p:extLst>
      <p:ext uri="{BB962C8B-B14F-4D97-AF65-F5344CB8AC3E}">
        <p14:creationId xmlns:p14="http://schemas.microsoft.com/office/powerpoint/2010/main" val="42778041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9803" y="5416859"/>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75" y="3673653"/>
            <a:ext cx="540000" cy="540000"/>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4" name="2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547" y="2434963"/>
            <a:ext cx="6714698" cy="3645019"/>
          </a:xfrm>
          <a:prstGeom prst="rect">
            <a:avLst/>
          </a:prstGeom>
        </p:spPr>
      </p:pic>
    </p:spTree>
    <p:extLst>
      <p:ext uri="{BB962C8B-B14F-4D97-AF65-F5344CB8AC3E}">
        <p14:creationId xmlns:p14="http://schemas.microsoft.com/office/powerpoint/2010/main" val="538612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2" name="1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24" name="23 CuadroTexto"/>
          <p:cNvSpPr txBox="1"/>
          <p:nvPr/>
        </p:nvSpPr>
        <p:spPr>
          <a:xfrm>
            <a:off x="5433251" y="3353391"/>
            <a:ext cx="6005844"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El circuito mixto es la combinación de ambos circuitos, el de serie y el paralelo</a:t>
            </a:r>
            <a:endParaRPr lang="es-CO" dirty="0">
              <a:solidFill>
                <a:schemeClr val="tx1">
                  <a:lumMod val="75000"/>
                  <a:lumOff val="25000"/>
                </a:schemeClr>
              </a:solidFill>
              <a:latin typeface="Open Sans"/>
            </a:endParaRPr>
          </a:p>
        </p:txBody>
      </p:sp>
      <p:sp>
        <p:nvSpPr>
          <p:cNvPr id="32" name="31 Botón de acción: Final">
            <a:hlinkClick r:id="" action="ppaction://hlinkshowjump?jump=lastslide" highlightClick="1"/>
          </p:cNvPr>
          <p:cNvSpPr/>
          <p:nvPr/>
        </p:nvSpPr>
        <p:spPr>
          <a:xfrm>
            <a:off x="11109627" y="5617187"/>
            <a:ext cx="393514"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8801" y="5826236"/>
            <a:ext cx="434340" cy="539422"/>
          </a:xfrm>
          <a:prstGeom prst="rect">
            <a:avLst/>
          </a:prstGeom>
        </p:spPr>
      </p:pic>
      <p:pic>
        <p:nvPicPr>
          <p:cNvPr id="23" name="22 Imagen" descr="El Circuito Mixto | Circuito con Conexión Mixta"/>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3664" y="3806936"/>
            <a:ext cx="2880360" cy="2019300"/>
          </a:xfrm>
          <a:prstGeom prst="rect">
            <a:avLst/>
          </a:prstGeom>
          <a:noFill/>
          <a:ln>
            <a:noFill/>
          </a:ln>
        </p:spPr>
      </p:pic>
    </p:spTree>
    <p:extLst>
      <p:ext uri="{BB962C8B-B14F-4D97-AF65-F5344CB8AC3E}">
        <p14:creationId xmlns:p14="http://schemas.microsoft.com/office/powerpoint/2010/main" val="16507034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26 Imagen"/>
          <p:cNvPicPr/>
          <p:nvPr/>
        </p:nvPicPr>
        <p:blipFill>
          <a:blip r:embed="rId2"/>
          <a:stretch>
            <a:fillRect/>
          </a:stretch>
        </p:blipFill>
        <p:spPr>
          <a:xfrm>
            <a:off x="7888406" y="3353391"/>
            <a:ext cx="2616318" cy="2818484"/>
          </a:xfrm>
          <a:prstGeom prst="rect">
            <a:avLst/>
          </a:prstGeom>
        </p:spPr>
      </p:pic>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25" name="2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26" name="2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2" name="1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24" name="23 CuadroTexto"/>
          <p:cNvSpPr txBox="1"/>
          <p:nvPr/>
        </p:nvSpPr>
        <p:spPr>
          <a:xfrm>
            <a:off x="5433251" y="3353391"/>
            <a:ext cx="6005844" cy="307777"/>
          </a:xfrm>
          <a:prstGeom prst="rect">
            <a:avLst/>
          </a:prstGeom>
          <a:noFill/>
        </p:spPr>
        <p:txBody>
          <a:bodyPr wrap="square" rtlCol="0">
            <a:spAutoFit/>
          </a:bodyPr>
          <a:lstStyle/>
          <a:p>
            <a:r>
              <a:rPr lang="es-CO" sz="1400" dirty="0">
                <a:solidFill>
                  <a:schemeClr val="tx1">
                    <a:lumMod val="75000"/>
                    <a:lumOff val="25000"/>
                  </a:schemeClr>
                </a:solidFill>
                <a:latin typeface="Open Sans"/>
              </a:rPr>
              <a:t>A continuación, se observa la solución de un circuito mixto:</a:t>
            </a:r>
          </a:p>
        </p:txBody>
      </p:sp>
      <p:sp>
        <p:nvSpPr>
          <p:cNvPr id="32" name="31 Botón de acción: Final">
            <a:hlinkClick r:id="" action="ppaction://hlinkshowjump?jump=lastslide" highlightClick="1"/>
          </p:cNvPr>
          <p:cNvSpPr/>
          <p:nvPr/>
        </p:nvSpPr>
        <p:spPr>
          <a:xfrm>
            <a:off x="11109627" y="5617187"/>
            <a:ext cx="393514"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CuadroTexto"/>
          <p:cNvSpPr txBox="1"/>
          <p:nvPr/>
        </p:nvSpPr>
        <p:spPr>
          <a:xfrm>
            <a:off x="5433250" y="5844431"/>
            <a:ext cx="2601994" cy="307777"/>
          </a:xfrm>
          <a:prstGeom prst="rect">
            <a:avLst/>
          </a:prstGeom>
          <a:noFill/>
        </p:spPr>
        <p:txBody>
          <a:bodyPr wrap="none" rtlCol="0">
            <a:spAutoFit/>
          </a:bodyPr>
          <a:lstStyle/>
          <a:p>
            <a:r>
              <a:rPr lang="es-ES" sz="1400" dirty="0">
                <a:solidFill>
                  <a:srgbClr val="2C538E"/>
                </a:solidFill>
                <a:latin typeface="Open Sans"/>
              </a:rPr>
              <a:t>Clic en siguiente para navegar</a:t>
            </a:r>
            <a:endParaRPr lang="es-CO" sz="1400" dirty="0">
              <a:solidFill>
                <a:srgbClr val="2C538E"/>
              </a:solidFill>
              <a:latin typeface="Open Sans"/>
            </a:endParaRPr>
          </a:p>
        </p:txBody>
      </p:sp>
      <p:pic>
        <p:nvPicPr>
          <p:cNvPr id="35"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8801" y="5826236"/>
            <a:ext cx="434340" cy="539422"/>
          </a:xfrm>
          <a:prstGeom prst="rect">
            <a:avLst/>
          </a:prstGeom>
        </p:spPr>
      </p:pic>
    </p:spTree>
    <p:extLst>
      <p:ext uri="{BB962C8B-B14F-4D97-AF65-F5344CB8AC3E}">
        <p14:creationId xmlns:p14="http://schemas.microsoft.com/office/powerpoint/2010/main" val="8452411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48311" y="3756404"/>
            <a:ext cx="3965934"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solución de ese circuito se debe de:</a:t>
            </a:r>
          </a:p>
          <a:p>
            <a:pPr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lvl="0"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Identificar que variable nos están pidiendo</a:t>
            </a:r>
          </a:p>
          <a:p>
            <a:pPr lvl="0"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4"/>
            <a:ext cx="2004780" cy="4704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53095" y="4177216"/>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a) Calcular la resistencia total</a:t>
            </a:r>
          </a:p>
          <a:p>
            <a:endParaRPr lang="es-CO" dirty="0"/>
          </a:p>
        </p:txBody>
      </p:sp>
      <p:sp>
        <p:nvSpPr>
          <p:cNvPr id="30" name="29 Rectángulo redondeado"/>
          <p:cNvSpPr/>
          <p:nvPr/>
        </p:nvSpPr>
        <p:spPr>
          <a:xfrm>
            <a:off x="5299629" y="48028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4814803"/>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b) Calcular la corriente total</a:t>
            </a:r>
            <a:r>
              <a:rPr lang="es-CO" sz="1400" dirty="0"/>
              <a:t>.</a:t>
            </a: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416798"/>
            <a:ext cx="434340" cy="539422"/>
          </a:xfrm>
          <a:prstGeom prst="rect">
            <a:avLst/>
          </a:prstGeom>
        </p:spPr>
      </p:pic>
      <p:sp>
        <p:nvSpPr>
          <p:cNvPr id="38" name="37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39" name="38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41" name="4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42" name="41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43" name="42 Rectángulo redondeado"/>
          <p:cNvSpPr/>
          <p:nvPr/>
        </p:nvSpPr>
        <p:spPr>
          <a:xfrm>
            <a:off x="5319474" y="55010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43 CuadroTexto"/>
          <p:cNvSpPr txBox="1"/>
          <p:nvPr/>
        </p:nvSpPr>
        <p:spPr>
          <a:xfrm>
            <a:off x="5453095" y="5513003"/>
            <a:ext cx="1752440" cy="1015663"/>
          </a:xfrm>
          <a:prstGeom prst="rect">
            <a:avLst/>
          </a:prstGeom>
          <a:noFill/>
        </p:spPr>
        <p:txBody>
          <a:bodyPr wrap="square" rtlCol="0">
            <a:spAutoFit/>
          </a:bodyPr>
          <a:lstStyle/>
          <a:p>
            <a:r>
              <a:rPr lang="es-CO" sz="1400" b="1" dirty="0">
                <a:solidFill>
                  <a:schemeClr val="tx1">
                    <a:lumMod val="75000"/>
                    <a:lumOff val="25000"/>
                  </a:schemeClr>
                </a:solidFill>
                <a:latin typeface="Open Sans"/>
              </a:rPr>
              <a:t>c) Voltaje en cada resistencia.</a:t>
            </a:r>
          </a:p>
          <a:p>
            <a:r>
              <a:rPr lang="es-CO" sz="1400" dirty="0"/>
              <a:t>.</a:t>
            </a:r>
          </a:p>
          <a:p>
            <a:endParaRPr lang="es-CO" dirty="0"/>
          </a:p>
        </p:txBody>
      </p:sp>
    </p:spTree>
    <p:extLst>
      <p:ext uri="{BB962C8B-B14F-4D97-AF65-F5344CB8AC3E}">
        <p14:creationId xmlns:p14="http://schemas.microsoft.com/office/powerpoint/2010/main" val="40088017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4"/>
            <a:ext cx="2004780" cy="47043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bg1"/>
              </a:solidFill>
            </a:endParaRPr>
          </a:p>
        </p:txBody>
      </p:sp>
      <p:sp>
        <p:nvSpPr>
          <p:cNvPr id="15" name="14 CuadroTexto"/>
          <p:cNvSpPr txBox="1"/>
          <p:nvPr/>
        </p:nvSpPr>
        <p:spPr>
          <a:xfrm>
            <a:off x="5453095" y="4177216"/>
            <a:ext cx="1752440" cy="800219"/>
          </a:xfrm>
          <a:prstGeom prst="rect">
            <a:avLst/>
          </a:prstGeom>
          <a:noFill/>
        </p:spPr>
        <p:txBody>
          <a:bodyPr wrap="square" rtlCol="0">
            <a:spAutoFit/>
          </a:bodyPr>
          <a:lstStyle/>
          <a:p>
            <a:r>
              <a:rPr lang="es-CO" sz="1400" b="1" dirty="0">
                <a:solidFill>
                  <a:schemeClr val="bg1"/>
                </a:solidFill>
                <a:latin typeface="Open Sans"/>
              </a:rPr>
              <a:t>a) Calcular la resistencia total</a:t>
            </a:r>
          </a:p>
          <a:p>
            <a:endParaRPr lang="es-CO" dirty="0"/>
          </a:p>
        </p:txBody>
      </p:sp>
      <p:sp>
        <p:nvSpPr>
          <p:cNvPr id="30" name="29 Rectángulo redondeado"/>
          <p:cNvSpPr/>
          <p:nvPr/>
        </p:nvSpPr>
        <p:spPr>
          <a:xfrm>
            <a:off x="5299629" y="48028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4814803"/>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b) Calcular la corriente total</a:t>
            </a:r>
            <a:r>
              <a:rPr lang="es-CO" sz="1400" dirty="0"/>
              <a:t>.</a:t>
            </a: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416798"/>
            <a:ext cx="434340" cy="539422"/>
          </a:xfrm>
          <a:prstGeom prst="rect">
            <a:avLst/>
          </a:prstGeom>
        </p:spPr>
      </p:pic>
      <p:sp>
        <p:nvSpPr>
          <p:cNvPr id="38" name="37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39" name="38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41" name="4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42" name="41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43" name="42 Rectángulo redondeado"/>
          <p:cNvSpPr/>
          <p:nvPr/>
        </p:nvSpPr>
        <p:spPr>
          <a:xfrm>
            <a:off x="5319474" y="55010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43 CuadroTexto"/>
          <p:cNvSpPr txBox="1"/>
          <p:nvPr/>
        </p:nvSpPr>
        <p:spPr>
          <a:xfrm>
            <a:off x="5453095" y="5513003"/>
            <a:ext cx="1752440" cy="1015663"/>
          </a:xfrm>
          <a:prstGeom prst="rect">
            <a:avLst/>
          </a:prstGeom>
          <a:noFill/>
        </p:spPr>
        <p:txBody>
          <a:bodyPr wrap="square" rtlCol="0">
            <a:spAutoFit/>
          </a:bodyPr>
          <a:lstStyle/>
          <a:p>
            <a:r>
              <a:rPr lang="es-CO" sz="1400" b="1" dirty="0">
                <a:solidFill>
                  <a:schemeClr val="tx1">
                    <a:lumMod val="75000"/>
                    <a:lumOff val="25000"/>
                  </a:schemeClr>
                </a:solidFill>
                <a:latin typeface="Open Sans"/>
              </a:rPr>
              <a:t>c) Voltaje en cada resistencia.</a:t>
            </a:r>
          </a:p>
          <a:p>
            <a:r>
              <a:rPr lang="es-CO" sz="1400" dirty="0"/>
              <a:t>.</a:t>
            </a:r>
          </a:p>
          <a:p>
            <a:endParaRPr lang="es-CO" dirty="0"/>
          </a:p>
        </p:txBody>
      </p:sp>
      <p:sp>
        <p:nvSpPr>
          <p:cNvPr id="34" name="33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6" name="35 CuadroTexto"/>
              <p:cNvSpPr txBox="1"/>
              <p:nvPr/>
            </p:nvSpPr>
            <p:spPr>
              <a:xfrm>
                <a:off x="7810137" y="3425222"/>
                <a:ext cx="3732229" cy="3074688"/>
              </a:xfrm>
              <a:prstGeom prst="rect">
                <a:avLst/>
              </a:prstGeom>
              <a:noFill/>
            </p:spPr>
            <p:txBody>
              <a:bodyPr wrap="square" rtlCol="0">
                <a:spAutoFit/>
              </a:bodyPr>
              <a:lstStyle/>
              <a:p>
                <a:r>
                  <a:rPr lang="es-CO" sz="1400" dirty="0">
                    <a:latin typeface="Open Sans"/>
                  </a:rPr>
                  <a:t>Primero nombramos las resistencias: </a:t>
                </a:r>
                <a:r>
                  <a:rPr lang="es-CO" sz="1400" b="1" dirty="0">
                    <a:latin typeface="Open Sans"/>
                  </a:rPr>
                  <a:t>R1=20</a:t>
                </a:r>
                <a14:m>
                  <m:oMath xmlns:m="http://schemas.openxmlformats.org/officeDocument/2006/math">
                    <m:r>
                      <a:rPr lang="es-CO" sz="1400" b="1">
                        <a:latin typeface="Cambria Math"/>
                      </a:rPr>
                      <m:t> </m:t>
                    </m:r>
                    <m:r>
                      <a:rPr lang="es-CO" sz="1400" b="1" i="1">
                        <a:latin typeface="Cambria Math"/>
                      </a:rPr>
                      <m:t>𝛀</m:t>
                    </m:r>
                    <m:r>
                      <a:rPr lang="es-CO" sz="1400" b="1">
                        <a:latin typeface="Cambria Math"/>
                      </a:rPr>
                      <m:t> </m:t>
                    </m:r>
                  </m:oMath>
                </a14:m>
                <a:r>
                  <a:rPr lang="es-CO" sz="1400" b="1" dirty="0">
                    <a:latin typeface="Open Sans"/>
                  </a:rPr>
                  <a:t>R2=6</a:t>
                </a:r>
                <a14:m>
                  <m:oMath xmlns:m="http://schemas.openxmlformats.org/officeDocument/2006/math">
                    <m:r>
                      <a:rPr lang="es-CO" sz="1400" b="1">
                        <a:latin typeface="Cambria Math"/>
                      </a:rPr>
                      <m:t> </m:t>
                    </m:r>
                    <m:r>
                      <a:rPr lang="es-CO" sz="1400" b="1" i="1">
                        <a:latin typeface="Cambria Math"/>
                      </a:rPr>
                      <m:t>𝛀</m:t>
                    </m:r>
                  </m:oMath>
                </a14:m>
                <a:r>
                  <a:rPr lang="es-CO" sz="1400" b="1" dirty="0">
                    <a:latin typeface="Open Sans"/>
                  </a:rPr>
                  <a:t> R3=15</a:t>
                </a:r>
                <a14:m>
                  <m:oMath xmlns:m="http://schemas.openxmlformats.org/officeDocument/2006/math">
                    <m:r>
                      <a:rPr lang="es-CO" sz="1400" b="1">
                        <a:latin typeface="Cambria Math"/>
                      </a:rPr>
                      <m:t> </m:t>
                    </m:r>
                    <m:r>
                      <a:rPr lang="es-CO" sz="1400" b="1" i="1">
                        <a:latin typeface="Cambria Math"/>
                      </a:rPr>
                      <m:t>𝛀</m:t>
                    </m:r>
                  </m:oMath>
                </a14:m>
                <a:r>
                  <a:rPr lang="es-CO" sz="1400" b="1" dirty="0">
                    <a:latin typeface="Open Sans"/>
                  </a:rPr>
                  <a:t> R4=25</a:t>
                </a:r>
                <a14:m>
                  <m:oMath xmlns:m="http://schemas.openxmlformats.org/officeDocument/2006/math">
                    <m:r>
                      <a:rPr lang="es-CO" sz="1400" b="1">
                        <a:latin typeface="Cambria Math"/>
                      </a:rPr>
                      <m:t> </m:t>
                    </m:r>
                    <m:r>
                      <a:rPr lang="es-CO" sz="1400" b="1" i="1">
                        <a:latin typeface="Cambria Math"/>
                      </a:rPr>
                      <m:t>𝛀</m:t>
                    </m:r>
                  </m:oMath>
                </a14:m>
                <a:r>
                  <a:rPr lang="es-CO" sz="1400" b="1" dirty="0">
                    <a:latin typeface="Open Sans"/>
                  </a:rPr>
                  <a:t> R5= 5</a:t>
                </a:r>
                <a14:m>
                  <m:oMath xmlns:m="http://schemas.openxmlformats.org/officeDocument/2006/math">
                    <m:r>
                      <a:rPr lang="es-CO" sz="1400" b="1">
                        <a:latin typeface="Cambria Math"/>
                      </a:rPr>
                      <m:t> </m:t>
                    </m:r>
                    <m:r>
                      <a:rPr lang="es-CO" sz="1400" b="1" i="1">
                        <a:latin typeface="Cambria Math"/>
                      </a:rPr>
                      <m:t>𝛀</m:t>
                    </m:r>
                  </m:oMath>
                </a14:m>
                <a:r>
                  <a:rPr lang="es-CO" sz="1400" b="1" dirty="0">
                    <a:latin typeface="Open Sans"/>
                  </a:rPr>
                  <a:t>.</a:t>
                </a:r>
              </a:p>
              <a:p>
                <a:r>
                  <a:rPr lang="es-CO" sz="1400" dirty="0">
                    <a:latin typeface="Open Sans"/>
                  </a:rPr>
                  <a:t>se sabe que </a:t>
                </a:r>
                <a:r>
                  <a:rPr lang="es-CO" sz="1400" b="1" dirty="0" err="1">
                    <a:latin typeface="Open Sans"/>
                  </a:rPr>
                  <a:t>Rt</a:t>
                </a:r>
                <a:r>
                  <a:rPr lang="es-CO" sz="1400" b="1" dirty="0">
                    <a:latin typeface="Open Sans"/>
                  </a:rPr>
                  <a:t>= R1+R2+R3+Rn</a:t>
                </a:r>
                <a:r>
                  <a:rPr lang="es-CO" sz="1400" dirty="0">
                    <a:latin typeface="Open Sans"/>
                  </a:rPr>
                  <a:t>, pero en este caso se tienen dos clases de circuito, uno es en serie y otro en paralelo. Para la solución de este circuito seria de la siguiente manera</a:t>
                </a:r>
                <a:r>
                  <a:rPr lang="es-CO" sz="1400" b="1" dirty="0">
                    <a:latin typeface="Open Sans"/>
                  </a:rPr>
                  <a:t>:  </a:t>
                </a:r>
                <a14:m>
                  <m:oMath xmlns:m="http://schemas.openxmlformats.org/officeDocument/2006/math">
                    <m:r>
                      <a:rPr lang="es-CO" sz="1400" b="1" i="1">
                        <a:latin typeface="Cambria Math"/>
                      </a:rPr>
                      <m:t>𝑹𝒕</m:t>
                    </m:r>
                    <m:r>
                      <a:rPr lang="es-CO" sz="1400" b="1" i="1">
                        <a:latin typeface="Cambria Math"/>
                      </a:rPr>
                      <m:t>=</m:t>
                    </m:r>
                    <m:r>
                      <a:rPr lang="es-CO" sz="1400" b="1" i="1">
                        <a:latin typeface="Cambria Math"/>
                      </a:rPr>
                      <m:t>𝑹</m:t>
                    </m:r>
                    <m:r>
                      <a:rPr lang="es-CO" sz="1400" b="1" i="1">
                        <a:latin typeface="Cambria Math"/>
                      </a:rPr>
                      <m:t>𝟏</m:t>
                    </m:r>
                    <m:r>
                      <a:rPr lang="es-CO" sz="1400" b="1" i="1">
                        <a:latin typeface="Cambria Math"/>
                      </a:rPr>
                      <m:t>+</m:t>
                    </m:r>
                    <m:r>
                      <a:rPr lang="es-CO" sz="1400" b="1" i="1">
                        <a:latin typeface="Cambria Math"/>
                      </a:rPr>
                      <m:t>𝑹</m:t>
                    </m:r>
                    <m:r>
                      <a:rPr lang="es-CO" sz="1400" b="1" i="1">
                        <a:latin typeface="Cambria Math"/>
                      </a:rPr>
                      <m:t>𝟐</m:t>
                    </m:r>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𝑹</m:t>
                            </m:r>
                            <m:r>
                              <a:rPr lang="es-CO" sz="1400" b="1" i="1">
                                <a:latin typeface="Cambria Math"/>
                              </a:rPr>
                              <m:t>𝟑</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𝑹</m:t>
                            </m:r>
                            <m:r>
                              <a:rPr lang="es-CO" sz="1400" b="1" i="1">
                                <a:latin typeface="Cambria Math"/>
                              </a:rPr>
                              <m:t>𝟒</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𝑹</m:t>
                            </m:r>
                            <m:r>
                              <a:rPr lang="es-CO" sz="1400" b="1" i="1">
                                <a:latin typeface="Cambria Math"/>
                              </a:rPr>
                              <m:t>𝟓</m:t>
                            </m:r>
                          </m:den>
                        </m:f>
                      </m:den>
                    </m:f>
                  </m:oMath>
                </a14:m>
                <a:endParaRPr lang="es-CO" sz="1400" b="1" dirty="0">
                  <a:latin typeface="Open Sans"/>
                </a:endParaRPr>
              </a:p>
              <a:p>
                <a:pPr/>
                <a14:m>
                  <m:oMathPara xmlns:m="http://schemas.openxmlformats.org/officeDocument/2006/math">
                    <m:oMathParaPr>
                      <m:jc m:val="centerGroup"/>
                    </m:oMathParaPr>
                    <m:oMath xmlns:m="http://schemas.openxmlformats.org/officeDocument/2006/math">
                      <m:r>
                        <a:rPr lang="es-CO" sz="1400" b="1" i="1">
                          <a:latin typeface="Cambria Math"/>
                        </a:rPr>
                        <m:t>𝑹𝒕</m:t>
                      </m:r>
                      <m:r>
                        <a:rPr lang="es-CO" sz="1400" b="1" i="1">
                          <a:latin typeface="Cambria Math"/>
                        </a:rPr>
                        <m:t>=</m:t>
                      </m:r>
                      <m:r>
                        <a:rPr lang="es-CO" sz="1400" b="1" i="1">
                          <a:latin typeface="Cambria Math"/>
                        </a:rPr>
                        <m:t>𝟐𝟎</m:t>
                      </m:r>
                      <m:r>
                        <a:rPr lang="es-CO" sz="1400" b="1" i="1">
                          <a:latin typeface="Cambria Math"/>
                        </a:rPr>
                        <m:t>𝛀</m:t>
                      </m:r>
                      <m:r>
                        <a:rPr lang="es-CO" sz="1400" b="1">
                          <a:latin typeface="Cambria Math"/>
                        </a:rPr>
                        <m:t>+</m:t>
                      </m:r>
                      <m:r>
                        <a:rPr lang="es-CO" sz="1400" b="1" i="1">
                          <a:latin typeface="Cambria Math"/>
                        </a:rPr>
                        <m:t>𝟔</m:t>
                      </m:r>
                      <m:r>
                        <a:rPr lang="es-CO" sz="1400" b="1" i="1">
                          <a:latin typeface="Cambria Math"/>
                        </a:rPr>
                        <m:t>𝛀</m:t>
                      </m:r>
                      <m:r>
                        <a:rPr lang="es-CO" sz="1400" b="1">
                          <a:latin typeface="Cambria Math"/>
                        </a:rPr>
                        <m:t>+</m:t>
                      </m:r>
                      <m:f>
                        <m:fPr>
                          <m:ctrlPr>
                            <a:rPr lang="es-CO" sz="1400" b="1" i="1">
                              <a:latin typeface="Cambria Math" panose="02040503050406030204" pitchFamily="18" charset="0"/>
                            </a:rPr>
                          </m:ctrlPr>
                        </m:fPr>
                        <m:num>
                          <m:r>
                            <a:rPr lang="es-CO" sz="1400" b="1" i="1">
                              <a:latin typeface="Cambria Math"/>
                            </a:rPr>
                            <m:t>𝟏</m:t>
                          </m:r>
                        </m:num>
                        <m:den>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𝟏𝟓</m:t>
                              </m:r>
                              <m:r>
                                <a:rPr lang="es-CO" sz="1400" b="1" i="1">
                                  <a:latin typeface="Cambria Math"/>
                                </a:rPr>
                                <m:t>𝛀</m:t>
                              </m:r>
                              <m:r>
                                <a:rPr lang="es-CO" sz="1400" b="1">
                                  <a:latin typeface="Cambria Math"/>
                                </a:rPr>
                                <m:t> </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𝟐𝟓</m:t>
                              </m:r>
                              <m:r>
                                <a:rPr lang="es-CO" sz="1400" b="1" i="1">
                                  <a:latin typeface="Cambria Math"/>
                                </a:rPr>
                                <m:t>𝛀</m:t>
                              </m:r>
                              <m:r>
                                <a:rPr lang="es-CO" sz="1400" b="1">
                                  <a:latin typeface="Cambria Math"/>
                                </a:rPr>
                                <m:t> </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𝟓</m:t>
                              </m:r>
                              <m:r>
                                <a:rPr lang="es-CO" sz="1400" b="1" i="1">
                                  <a:latin typeface="Cambria Math"/>
                                </a:rPr>
                                <m:t>𝛀</m:t>
                              </m:r>
                              <m:r>
                                <a:rPr lang="es-CO" sz="1400" b="1">
                                  <a:latin typeface="Cambria Math"/>
                                </a:rPr>
                                <m:t> </m:t>
                              </m:r>
                            </m:den>
                          </m:f>
                        </m:den>
                      </m:f>
                      <m:r>
                        <a:rPr lang="es-CO" sz="1400" b="1" i="1">
                          <a:latin typeface="Cambria Math"/>
                        </a:rPr>
                        <m:t>=</m:t>
                      </m:r>
                      <m:r>
                        <a:rPr lang="es-CO" sz="1400" b="1" i="1">
                          <a:latin typeface="Cambria Math"/>
                        </a:rPr>
                        <m:t>𝟐𝟗</m:t>
                      </m:r>
                      <m:r>
                        <a:rPr lang="es-CO" sz="1400" b="1" i="1">
                          <a:latin typeface="Cambria Math"/>
                        </a:rPr>
                        <m:t>.</m:t>
                      </m:r>
                      <m:r>
                        <a:rPr lang="es-CO" sz="1400" b="1" i="1">
                          <a:latin typeface="Cambria Math"/>
                        </a:rPr>
                        <m:t>𝟐𝟔</m:t>
                      </m:r>
                      <m:r>
                        <a:rPr lang="es-CO" sz="1400" b="1" i="1">
                          <a:latin typeface="Cambria Math"/>
                        </a:rPr>
                        <m:t>𝛀</m:t>
                      </m:r>
                      <m:r>
                        <a:rPr lang="es-CO" sz="1400" b="1">
                          <a:latin typeface="Cambria Math"/>
                        </a:rPr>
                        <m:t> </m:t>
                      </m:r>
                    </m:oMath>
                  </m:oMathPara>
                </a14:m>
                <a:endParaRPr lang="es-CO" sz="1400" b="1" dirty="0">
                  <a:latin typeface="Open Sans"/>
                </a:endParaRPr>
              </a:p>
              <a:p>
                <a:endParaRPr lang="es-CO" dirty="0"/>
              </a:p>
            </p:txBody>
          </p:sp>
        </mc:Choice>
        <mc:Fallback xmlns="">
          <p:sp>
            <p:nvSpPr>
              <p:cNvPr id="36" name="35 CuadroTexto"/>
              <p:cNvSpPr txBox="1">
                <a:spLocks noRot="1" noChangeAspect="1" noMove="1" noResize="1" noEditPoints="1" noAdjustHandles="1" noChangeArrowheads="1" noChangeShapeType="1" noTextEdit="1"/>
              </p:cNvSpPr>
              <p:nvPr/>
            </p:nvSpPr>
            <p:spPr>
              <a:xfrm>
                <a:off x="7810137" y="3425222"/>
                <a:ext cx="3732229" cy="3074688"/>
              </a:xfrm>
              <a:prstGeom prst="rect">
                <a:avLst/>
              </a:prstGeom>
              <a:blipFill rotWithShape="1">
                <a:blip r:embed="rId6"/>
                <a:stretch>
                  <a:fillRect l="-327" t="-397" r="-1144"/>
                </a:stretch>
              </a:blipFill>
            </p:spPr>
            <p:txBody>
              <a:bodyPr/>
              <a:lstStyle/>
              <a:p>
                <a:r>
                  <a:rPr lang="es-CO">
                    <a:noFill/>
                  </a:rPr>
                  <a:t> </a:t>
                </a:r>
              </a:p>
            </p:txBody>
          </p:sp>
        </mc:Fallback>
      </mc:AlternateContent>
      <p:sp>
        <p:nvSpPr>
          <p:cNvPr id="45" name="44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7597" y="3495611"/>
            <a:ext cx="434340" cy="539422"/>
          </a:xfrm>
          <a:prstGeom prst="rect">
            <a:avLst/>
          </a:prstGeom>
        </p:spPr>
      </p:pic>
    </p:spTree>
    <p:extLst>
      <p:ext uri="{BB962C8B-B14F-4D97-AF65-F5344CB8AC3E}">
        <p14:creationId xmlns:p14="http://schemas.microsoft.com/office/powerpoint/2010/main" val="16173809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24" name="23 CuadroTexto"/>
          <p:cNvSpPr txBox="1"/>
          <p:nvPr/>
        </p:nvSpPr>
        <p:spPr>
          <a:xfrm>
            <a:off x="7648311" y="3756404"/>
            <a:ext cx="3965934"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solución de ese circuito se debe de:</a:t>
            </a:r>
          </a:p>
          <a:p>
            <a:pPr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Analizar los componentes que hay en este circuito.</a:t>
            </a:r>
          </a:p>
          <a:p>
            <a:pPr lvl="0"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Identificar que variable nos están pidiendo</a:t>
            </a:r>
          </a:p>
          <a:p>
            <a:pPr lvl="0" algn="just"/>
            <a:endParaRPr lang="es-CO" sz="1400" dirty="0">
              <a:solidFill>
                <a:schemeClr val="tx1">
                  <a:lumMod val="75000"/>
                  <a:lumOff val="25000"/>
                </a:schemeClr>
              </a:solidFill>
              <a:latin typeface="Open Sans"/>
            </a:endParaRPr>
          </a:p>
          <a:p>
            <a:pPr marL="285750" lvl="0" indent="-285750" algn="just">
              <a:buFont typeface="Wingdings" pitchFamily="2" charset="2"/>
              <a:buChar char="§"/>
            </a:pPr>
            <a:r>
              <a:rPr lang="es-CO" sz="1400" dirty="0">
                <a:solidFill>
                  <a:schemeClr val="tx1">
                    <a:lumMod val="75000"/>
                    <a:lumOff val="25000"/>
                  </a:schemeClr>
                </a:solidFill>
                <a:latin typeface="Open Sans"/>
              </a:rPr>
              <a:t>Hacer aplicación de la ley de Ohm.</a:t>
            </a:r>
          </a:p>
          <a:p>
            <a:endParaRPr lang="es-CO" dirty="0"/>
          </a:p>
        </p:txBody>
      </p:sp>
      <p:sp>
        <p:nvSpPr>
          <p:cNvPr id="13" name="12 Rectángulo redondeado"/>
          <p:cNvSpPr/>
          <p:nvPr/>
        </p:nvSpPr>
        <p:spPr>
          <a:xfrm>
            <a:off x="5292178" y="4192554"/>
            <a:ext cx="2004780" cy="4704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53095" y="4177216"/>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a) Calcular la resistencia total</a:t>
            </a:r>
          </a:p>
          <a:p>
            <a:endParaRPr lang="es-CO" dirty="0"/>
          </a:p>
        </p:txBody>
      </p:sp>
      <p:sp>
        <p:nvSpPr>
          <p:cNvPr id="30" name="29 Rectángulo redondeado"/>
          <p:cNvSpPr/>
          <p:nvPr/>
        </p:nvSpPr>
        <p:spPr>
          <a:xfrm>
            <a:off x="5299629" y="48028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4814803"/>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b) Calcular la corriente total</a:t>
            </a:r>
            <a:r>
              <a:rPr lang="es-CO" sz="1400" dirty="0"/>
              <a:t>.</a:t>
            </a:r>
          </a:p>
          <a:p>
            <a:endParaRPr lang="es-CO" dirty="0"/>
          </a:p>
        </p:txBody>
      </p:sp>
      <p:sp>
        <p:nvSpPr>
          <p:cNvPr id="32" name="31 Botón de acción: Final">
            <a:hlinkClick r:id="" action="ppaction://hlinkshowjump?jump=lastslide" highlightClick="1"/>
          </p:cNvPr>
          <p:cNvSpPr/>
          <p:nvPr/>
        </p:nvSpPr>
        <p:spPr>
          <a:xfrm flipH="1">
            <a:off x="11029662" y="5617188"/>
            <a:ext cx="409433"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658" y="5012555"/>
            <a:ext cx="434340" cy="539422"/>
          </a:xfrm>
          <a:prstGeom prst="rect">
            <a:avLst/>
          </a:prstGeom>
        </p:spPr>
      </p:pic>
      <p:sp>
        <p:nvSpPr>
          <p:cNvPr id="38" name="37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39" name="38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41" name="4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42" name="41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43" name="42 Rectángulo redondeado"/>
          <p:cNvSpPr/>
          <p:nvPr/>
        </p:nvSpPr>
        <p:spPr>
          <a:xfrm>
            <a:off x="5319474" y="55010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43 CuadroTexto"/>
          <p:cNvSpPr txBox="1"/>
          <p:nvPr/>
        </p:nvSpPr>
        <p:spPr>
          <a:xfrm>
            <a:off x="5453095" y="5513003"/>
            <a:ext cx="1752440" cy="1015663"/>
          </a:xfrm>
          <a:prstGeom prst="rect">
            <a:avLst/>
          </a:prstGeom>
          <a:noFill/>
        </p:spPr>
        <p:txBody>
          <a:bodyPr wrap="square" rtlCol="0">
            <a:spAutoFit/>
          </a:bodyPr>
          <a:lstStyle/>
          <a:p>
            <a:r>
              <a:rPr lang="es-CO" sz="1400" b="1" dirty="0">
                <a:solidFill>
                  <a:schemeClr val="tx1">
                    <a:lumMod val="75000"/>
                    <a:lumOff val="25000"/>
                  </a:schemeClr>
                </a:solidFill>
                <a:latin typeface="Open Sans"/>
              </a:rPr>
              <a:t>c) Voltaje en cada resistencia.</a:t>
            </a:r>
          </a:p>
          <a:p>
            <a:r>
              <a:rPr lang="es-CO" sz="1400" dirty="0"/>
              <a:t>.</a:t>
            </a:r>
          </a:p>
          <a:p>
            <a:endParaRPr lang="es-CO" dirty="0"/>
          </a:p>
        </p:txBody>
      </p:sp>
    </p:spTree>
    <p:extLst>
      <p:ext uri="{BB962C8B-B14F-4D97-AF65-F5344CB8AC3E}">
        <p14:creationId xmlns:p14="http://schemas.microsoft.com/office/powerpoint/2010/main" val="18476291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4"/>
            <a:ext cx="2004780" cy="4704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53095" y="4177216"/>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a) Calcular la resistencia total</a:t>
            </a:r>
          </a:p>
          <a:p>
            <a:endParaRPr lang="es-CO" dirty="0"/>
          </a:p>
        </p:txBody>
      </p:sp>
      <p:sp>
        <p:nvSpPr>
          <p:cNvPr id="30" name="29 Rectángulo redondeado"/>
          <p:cNvSpPr/>
          <p:nvPr/>
        </p:nvSpPr>
        <p:spPr>
          <a:xfrm>
            <a:off x="5299629" y="4802845"/>
            <a:ext cx="2004780" cy="55503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4814803"/>
            <a:ext cx="1752440" cy="800219"/>
          </a:xfrm>
          <a:prstGeom prst="rect">
            <a:avLst/>
          </a:prstGeom>
          <a:noFill/>
        </p:spPr>
        <p:txBody>
          <a:bodyPr wrap="square" rtlCol="0">
            <a:spAutoFit/>
          </a:bodyPr>
          <a:lstStyle/>
          <a:p>
            <a:r>
              <a:rPr lang="es-CO" sz="1400" b="1" dirty="0">
                <a:solidFill>
                  <a:schemeClr val="bg1"/>
                </a:solidFill>
                <a:latin typeface="Open Sans"/>
              </a:rPr>
              <a:t>b) Calcular la corriente total</a:t>
            </a:r>
            <a:r>
              <a:rPr lang="es-CO" sz="1400" dirty="0">
                <a:solidFill>
                  <a:schemeClr val="bg1"/>
                </a:solidFill>
              </a:rPr>
              <a:t>.</a:t>
            </a:r>
          </a:p>
          <a:p>
            <a:endParaRPr lang="es-CO" dirty="0">
              <a:solidFill>
                <a:schemeClr val="bg1"/>
              </a:solidFill>
            </a:endParaRPr>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690" y="4977435"/>
            <a:ext cx="434340" cy="539422"/>
          </a:xfrm>
          <a:prstGeom prst="rect">
            <a:avLst/>
          </a:prstGeom>
        </p:spPr>
      </p:pic>
      <p:sp>
        <p:nvSpPr>
          <p:cNvPr id="38" name="37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39" name="38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41" name="4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42" name="41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43" name="42 Rectángulo redondeado"/>
          <p:cNvSpPr/>
          <p:nvPr/>
        </p:nvSpPr>
        <p:spPr>
          <a:xfrm>
            <a:off x="5319474" y="55010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43 CuadroTexto"/>
          <p:cNvSpPr txBox="1"/>
          <p:nvPr/>
        </p:nvSpPr>
        <p:spPr>
          <a:xfrm>
            <a:off x="5453095" y="5513003"/>
            <a:ext cx="1752440" cy="1015663"/>
          </a:xfrm>
          <a:prstGeom prst="rect">
            <a:avLst/>
          </a:prstGeom>
          <a:noFill/>
        </p:spPr>
        <p:txBody>
          <a:bodyPr wrap="square" rtlCol="0">
            <a:spAutoFit/>
          </a:bodyPr>
          <a:lstStyle/>
          <a:p>
            <a:r>
              <a:rPr lang="es-CO" sz="1400" b="1" dirty="0">
                <a:solidFill>
                  <a:schemeClr val="tx1">
                    <a:lumMod val="75000"/>
                    <a:lumOff val="25000"/>
                  </a:schemeClr>
                </a:solidFill>
                <a:latin typeface="Open Sans"/>
              </a:rPr>
              <a:t>c) Voltaje en cada resistencia.</a:t>
            </a:r>
          </a:p>
          <a:p>
            <a:r>
              <a:rPr lang="es-CO" sz="1400" dirty="0"/>
              <a:t>.</a:t>
            </a:r>
          </a:p>
          <a:p>
            <a:endParaRPr lang="es-CO" dirty="0"/>
          </a:p>
        </p:txBody>
      </p:sp>
      <p:sp>
        <p:nvSpPr>
          <p:cNvPr id="34" name="33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6" name="35 CuadroTexto"/>
              <p:cNvSpPr txBox="1"/>
              <p:nvPr/>
            </p:nvSpPr>
            <p:spPr>
              <a:xfrm>
                <a:off x="7810137" y="4240111"/>
                <a:ext cx="3732229" cy="889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b="1" i="1">
                          <a:latin typeface="Cambria Math"/>
                        </a:rPr>
                        <m:t>𝑰𝒕</m:t>
                      </m:r>
                      <m:r>
                        <a:rPr lang="es-CO" b="1" i="1">
                          <a:latin typeface="Cambria Math"/>
                        </a:rPr>
                        <m:t>=</m:t>
                      </m:r>
                      <m:f>
                        <m:fPr>
                          <m:ctrlPr>
                            <a:rPr lang="es-CO" b="1" i="1">
                              <a:latin typeface="Cambria Math" panose="02040503050406030204" pitchFamily="18" charset="0"/>
                            </a:rPr>
                          </m:ctrlPr>
                        </m:fPr>
                        <m:num>
                          <m:r>
                            <a:rPr lang="es-CO" b="1" i="1">
                              <a:latin typeface="Cambria Math"/>
                            </a:rPr>
                            <m:t>𝑽𝒕</m:t>
                          </m:r>
                        </m:num>
                        <m:den>
                          <m:r>
                            <a:rPr lang="es-CO" b="1" i="1">
                              <a:latin typeface="Cambria Math"/>
                            </a:rPr>
                            <m:t>𝑹𝒕</m:t>
                          </m:r>
                        </m:den>
                      </m:f>
                      <m:r>
                        <a:rPr lang="es-CO" b="1" i="1">
                          <a:latin typeface="Cambria Math"/>
                        </a:rPr>
                        <m:t>=</m:t>
                      </m:r>
                      <m:f>
                        <m:fPr>
                          <m:ctrlPr>
                            <a:rPr lang="es-CO" b="1" i="1">
                              <a:latin typeface="Cambria Math" panose="02040503050406030204" pitchFamily="18" charset="0"/>
                            </a:rPr>
                          </m:ctrlPr>
                        </m:fPr>
                        <m:num>
                          <m:r>
                            <a:rPr lang="es-CO" b="1" i="1">
                              <a:latin typeface="Cambria Math"/>
                            </a:rPr>
                            <m:t>𝟏𝟎𝟎</m:t>
                          </m:r>
                          <m:r>
                            <a:rPr lang="es-CO" b="1" i="1">
                              <a:latin typeface="Cambria Math"/>
                            </a:rPr>
                            <m:t>𝑽</m:t>
                          </m:r>
                        </m:num>
                        <m:den>
                          <m:r>
                            <a:rPr lang="es-CO" b="1" i="1">
                              <a:latin typeface="Cambria Math"/>
                            </a:rPr>
                            <m:t>𝟐𝟗</m:t>
                          </m:r>
                          <m:r>
                            <a:rPr lang="es-CO" b="1" i="1">
                              <a:latin typeface="Cambria Math"/>
                            </a:rPr>
                            <m:t>.</m:t>
                          </m:r>
                          <m:r>
                            <a:rPr lang="es-CO" b="1" i="1">
                              <a:latin typeface="Cambria Math"/>
                            </a:rPr>
                            <m:t>𝟐𝟔</m:t>
                          </m:r>
                          <m:r>
                            <a:rPr lang="es-CO" b="1" i="1">
                              <a:latin typeface="Cambria Math"/>
                              <a:hlinkClick r:id="" action="ppaction://noaction"/>
                            </a:rPr>
                            <m:t>𝛀</m:t>
                          </m:r>
                          <m:r>
                            <a:rPr lang="es-CO" b="1">
                              <a:latin typeface="Cambria Math"/>
                            </a:rPr>
                            <m:t> </m:t>
                          </m:r>
                        </m:den>
                      </m:f>
                      <m:r>
                        <a:rPr lang="es-CO" b="1" i="1">
                          <a:latin typeface="Cambria Math"/>
                        </a:rPr>
                        <m:t>=</m:t>
                      </m:r>
                      <m:r>
                        <a:rPr lang="es-CO" b="1" i="1">
                          <a:latin typeface="Cambria Math"/>
                        </a:rPr>
                        <m:t>𝟑</m:t>
                      </m:r>
                      <m:r>
                        <a:rPr lang="es-CO" b="1" i="1">
                          <a:latin typeface="Cambria Math"/>
                        </a:rPr>
                        <m:t>.</m:t>
                      </m:r>
                      <m:r>
                        <a:rPr lang="es-CO" b="1" i="1">
                          <a:latin typeface="Cambria Math"/>
                        </a:rPr>
                        <m:t>𝟒𝟏</m:t>
                      </m:r>
                      <m:r>
                        <a:rPr lang="es-CO" b="1" i="1">
                          <a:latin typeface="Cambria Math"/>
                        </a:rPr>
                        <m:t>𝑨</m:t>
                      </m:r>
                    </m:oMath>
                  </m:oMathPara>
                </a14:m>
                <a:endParaRPr lang="es-CO" b="1" dirty="0"/>
              </a:p>
              <a:p>
                <a:endParaRPr lang="es-CO" dirty="0"/>
              </a:p>
            </p:txBody>
          </p:sp>
        </mc:Choice>
        <mc:Fallback xmlns="">
          <p:sp>
            <p:nvSpPr>
              <p:cNvPr id="36" name="35 CuadroTexto"/>
              <p:cNvSpPr txBox="1">
                <a:spLocks noRot="1" noChangeAspect="1" noMove="1" noResize="1" noEditPoints="1" noAdjustHandles="1" noChangeArrowheads="1" noChangeShapeType="1" noTextEdit="1"/>
              </p:cNvSpPr>
              <p:nvPr/>
            </p:nvSpPr>
            <p:spPr>
              <a:xfrm>
                <a:off x="7810137" y="4240111"/>
                <a:ext cx="3732229" cy="889731"/>
              </a:xfrm>
              <a:prstGeom prst="rect">
                <a:avLst/>
              </a:prstGeom>
              <a:blipFill rotWithShape="1">
                <a:blip r:embed="rId6"/>
                <a:stretch>
                  <a:fillRect/>
                </a:stretch>
              </a:blipFill>
            </p:spPr>
            <p:txBody>
              <a:bodyPr/>
              <a:lstStyle/>
              <a:p>
                <a:r>
                  <a:rPr lang="es-CO">
                    <a:noFill/>
                  </a:rPr>
                  <a:t> </a:t>
                </a:r>
              </a:p>
            </p:txBody>
          </p:sp>
        </mc:Fallback>
      </mc:AlternateContent>
      <p:sp>
        <p:nvSpPr>
          <p:cNvPr id="45" name="44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16779" y="3461190"/>
            <a:ext cx="434340" cy="539422"/>
          </a:xfrm>
          <a:prstGeom prst="rect">
            <a:avLst/>
          </a:prstGeom>
        </p:spPr>
      </p:pic>
    </p:spTree>
    <p:extLst>
      <p:ext uri="{BB962C8B-B14F-4D97-AF65-F5344CB8AC3E}">
        <p14:creationId xmlns:p14="http://schemas.microsoft.com/office/powerpoint/2010/main" val="284483323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3" name="2 Rectángulo redondeado"/>
          <p:cNvSpPr/>
          <p:nvPr/>
        </p:nvSpPr>
        <p:spPr>
          <a:xfrm>
            <a:off x="4995081" y="2434963"/>
            <a:ext cx="6837528" cy="378841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Rectángulo redondeado"/>
          <p:cNvSpPr/>
          <p:nvPr/>
        </p:nvSpPr>
        <p:spPr>
          <a:xfrm>
            <a:off x="6168788" y="2434963"/>
            <a:ext cx="4490113" cy="7232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7438030" y="2642711"/>
            <a:ext cx="1635384" cy="307777"/>
          </a:xfrm>
          <a:prstGeom prst="rect">
            <a:avLst/>
          </a:prstGeom>
          <a:noFill/>
        </p:spPr>
        <p:txBody>
          <a:bodyPr wrap="none" rtlCol="0">
            <a:spAutoFit/>
          </a:bodyPr>
          <a:lstStyle/>
          <a:p>
            <a:r>
              <a:rPr lang="es-ES" sz="1400" b="1" dirty="0">
                <a:solidFill>
                  <a:schemeClr val="bg1"/>
                </a:solidFill>
                <a:latin typeface="Open Sans"/>
              </a:rPr>
              <a:t>Circuito en Mixto</a:t>
            </a:r>
            <a:endParaRPr lang="es-CO" sz="1400" b="1" dirty="0">
              <a:solidFill>
                <a:schemeClr val="bg1"/>
              </a:solidFill>
              <a:latin typeface="Open Sans"/>
            </a:endParaRPr>
          </a:p>
        </p:txBody>
      </p:sp>
      <p:pic>
        <p:nvPicPr>
          <p:cNvPr id="18" name="17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rot="20046997">
            <a:off x="5568285" y="2349278"/>
            <a:ext cx="1201003" cy="894641"/>
          </a:xfrm>
          <a:prstGeom prst="rect">
            <a:avLst/>
          </a:prstGeom>
          <a:effectLst>
            <a:outerShdw blurRad="50800" dist="38100" dir="2700000" algn="tl" rotWithShape="0">
              <a:prstClr val="black">
                <a:alpha val="40000"/>
              </a:prstClr>
            </a:outerShdw>
          </a:effectLst>
        </p:spPr>
      </p:pic>
      <p:sp>
        <p:nvSpPr>
          <p:cNvPr id="8" name="7 CuadroTexto"/>
          <p:cNvSpPr txBox="1"/>
          <p:nvPr/>
        </p:nvSpPr>
        <p:spPr>
          <a:xfrm>
            <a:off x="5238071" y="3269441"/>
            <a:ext cx="6103219" cy="584775"/>
          </a:xfrm>
          <a:prstGeom prst="rect">
            <a:avLst/>
          </a:prstGeom>
          <a:noFill/>
        </p:spPr>
        <p:txBody>
          <a:bodyPr wrap="square" rtlCol="0">
            <a:spAutoFit/>
          </a:bodyPr>
          <a:lstStyle/>
          <a:p>
            <a:r>
              <a:rPr lang="es-CO" sz="1400" b="1" dirty="0">
                <a:solidFill>
                  <a:schemeClr val="tx1">
                    <a:lumMod val="75000"/>
                    <a:lumOff val="25000"/>
                  </a:schemeClr>
                </a:solidFill>
                <a:latin typeface="Open Sans"/>
              </a:rPr>
              <a:t>Ejemplo práctico.</a:t>
            </a:r>
          </a:p>
          <a:p>
            <a:endParaRPr lang="es-CO" dirty="0"/>
          </a:p>
        </p:txBody>
      </p:sp>
      <p:sp>
        <p:nvSpPr>
          <p:cNvPr id="11" name="10 CuadroTexto"/>
          <p:cNvSpPr txBox="1"/>
          <p:nvPr/>
        </p:nvSpPr>
        <p:spPr>
          <a:xfrm>
            <a:off x="5202031" y="3517358"/>
            <a:ext cx="2322039" cy="523220"/>
          </a:xfrm>
          <a:prstGeom prst="rect">
            <a:avLst/>
          </a:prstGeom>
          <a:noFill/>
        </p:spPr>
        <p:txBody>
          <a:bodyPr wrap="square" rtlCol="0">
            <a:spAutoFit/>
          </a:bodyPr>
          <a:lstStyle/>
          <a:p>
            <a:pPr algn="just"/>
            <a:r>
              <a:rPr lang="es-ES" sz="1400" dirty="0">
                <a:solidFill>
                  <a:srgbClr val="2C538E"/>
                </a:solidFill>
                <a:latin typeface="Open Sans"/>
              </a:rPr>
              <a:t>Clic en los botones para ver solución del ejercicio.</a:t>
            </a:r>
            <a:endParaRPr lang="es-CO" sz="1400" dirty="0">
              <a:solidFill>
                <a:srgbClr val="2C538E"/>
              </a:solidFill>
              <a:latin typeface="Open Sans"/>
            </a:endParaRPr>
          </a:p>
        </p:txBody>
      </p:sp>
      <p:sp>
        <p:nvSpPr>
          <p:cNvPr id="13" name="12 Rectángulo redondeado"/>
          <p:cNvSpPr/>
          <p:nvPr/>
        </p:nvSpPr>
        <p:spPr>
          <a:xfrm>
            <a:off x="5292178" y="4192554"/>
            <a:ext cx="2004780" cy="4704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14 CuadroTexto"/>
          <p:cNvSpPr txBox="1"/>
          <p:nvPr/>
        </p:nvSpPr>
        <p:spPr>
          <a:xfrm>
            <a:off x="5453095" y="4177216"/>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a) Calcular la resistencia total</a:t>
            </a:r>
          </a:p>
          <a:p>
            <a:endParaRPr lang="es-CO" dirty="0"/>
          </a:p>
        </p:txBody>
      </p:sp>
      <p:sp>
        <p:nvSpPr>
          <p:cNvPr id="30" name="29 Rectángulo redondeado"/>
          <p:cNvSpPr/>
          <p:nvPr/>
        </p:nvSpPr>
        <p:spPr>
          <a:xfrm>
            <a:off x="5299629" y="4802845"/>
            <a:ext cx="2004780" cy="55503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30 CuadroTexto"/>
          <p:cNvSpPr txBox="1"/>
          <p:nvPr/>
        </p:nvSpPr>
        <p:spPr>
          <a:xfrm>
            <a:off x="5433250" y="4814803"/>
            <a:ext cx="1752440"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b) Calcular la corriente total</a:t>
            </a:r>
            <a:r>
              <a:rPr lang="es-CO" sz="1400" dirty="0"/>
              <a:t>.</a:t>
            </a:r>
          </a:p>
          <a:p>
            <a:endParaRPr lang="es-CO" dirty="0"/>
          </a:p>
        </p:txBody>
      </p:sp>
      <p:sp>
        <p:nvSpPr>
          <p:cNvPr id="33" name="32 Elipse"/>
          <p:cNvSpPr/>
          <p:nvPr/>
        </p:nvSpPr>
        <p:spPr>
          <a:xfrm>
            <a:off x="11199322" y="234105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9" name="28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19" y="3690806"/>
            <a:ext cx="540000" cy="540000"/>
          </a:xfrm>
          <a:prstGeom prst="rect">
            <a:avLst/>
          </a:prstGeom>
        </p:spPr>
      </p:pic>
      <p:sp>
        <p:nvSpPr>
          <p:cNvPr id="38" name="37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39" name="38 Rectángulo redondeado"/>
          <p:cNvSpPr/>
          <p:nvPr/>
        </p:nvSpPr>
        <p:spPr>
          <a:xfrm>
            <a:off x="639523" y="5127011"/>
            <a:ext cx="2281098" cy="55955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bg1"/>
                </a:solidFill>
                <a:latin typeface="Open Sans"/>
              </a:rPr>
              <a:t>Circuito Mixto</a:t>
            </a:r>
            <a:endParaRPr lang="es-CO" sz="1400" b="1" dirty="0">
              <a:solidFill>
                <a:schemeClr val="bg1"/>
              </a:solidFill>
              <a:latin typeface="Open Sans"/>
            </a:endParaRPr>
          </a:p>
        </p:txBody>
      </p:sp>
      <p:pic>
        <p:nvPicPr>
          <p:cNvPr id="4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860" y="5286814"/>
            <a:ext cx="434340" cy="539422"/>
          </a:xfrm>
          <a:prstGeom prst="rect">
            <a:avLst/>
          </a:prstGeom>
        </p:spPr>
      </p:pic>
      <p:pic>
        <p:nvPicPr>
          <p:cNvPr id="41" name="4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6" y="4411213"/>
            <a:ext cx="540000" cy="540000"/>
          </a:xfrm>
          <a:prstGeom prst="rect">
            <a:avLst/>
          </a:prstGeom>
        </p:spPr>
      </p:pic>
      <p:pic>
        <p:nvPicPr>
          <p:cNvPr id="42" name="41 Imagen"/>
          <p:cNvPicPr>
            <a:picLocks noChangeAspect="1"/>
          </p:cNvPicPr>
          <p:nvPr/>
        </p:nvPicPr>
        <p:blipFill>
          <a:blip r:embed="rId2" cstate="print">
            <a:extLst>
              <a:ext uri="{BEBA8EAE-BF5A-486C-A8C5-ECC9F3942E4B}">
                <a14:imgProps xmlns:a14="http://schemas.microsoft.com/office/drawing/2010/main">
                  <a14:imgLayer r:embed="rId3">
                    <a14:imgEffect>
                      <a14:backgroundRemoval t="1375" b="93375" l="10000" r="93696"/>
                    </a14:imgEffect>
                  </a14:imgLayer>
                </a14:imgProps>
              </a:ext>
              <a:ext uri="{28A0092B-C50C-407E-A947-70E740481C1C}">
                <a14:useLocalDpi xmlns:a14="http://schemas.microsoft.com/office/drawing/2010/main" val="0"/>
              </a:ext>
            </a:extLst>
          </a:blip>
          <a:stretch>
            <a:fillRect/>
          </a:stretch>
        </p:blipFill>
        <p:spPr>
          <a:xfrm>
            <a:off x="160817" y="4951213"/>
            <a:ext cx="1201003" cy="894641"/>
          </a:xfrm>
          <a:prstGeom prst="rect">
            <a:avLst/>
          </a:prstGeom>
          <a:effectLst>
            <a:outerShdw blurRad="50800" dist="38100" dir="2700000" algn="tl" rotWithShape="0">
              <a:prstClr val="black">
                <a:alpha val="40000"/>
              </a:prstClr>
            </a:outerShdw>
          </a:effectLst>
        </p:spPr>
      </p:pic>
      <p:sp>
        <p:nvSpPr>
          <p:cNvPr id="43" name="42 Rectángulo redondeado"/>
          <p:cNvSpPr/>
          <p:nvPr/>
        </p:nvSpPr>
        <p:spPr>
          <a:xfrm>
            <a:off x="5319474" y="5501045"/>
            <a:ext cx="2004780" cy="55503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4" name="43 CuadroTexto"/>
          <p:cNvSpPr txBox="1"/>
          <p:nvPr/>
        </p:nvSpPr>
        <p:spPr>
          <a:xfrm>
            <a:off x="5453095" y="5513003"/>
            <a:ext cx="1752440" cy="1015663"/>
          </a:xfrm>
          <a:prstGeom prst="rect">
            <a:avLst/>
          </a:prstGeom>
          <a:noFill/>
        </p:spPr>
        <p:txBody>
          <a:bodyPr wrap="square" rtlCol="0">
            <a:spAutoFit/>
          </a:bodyPr>
          <a:lstStyle/>
          <a:p>
            <a:r>
              <a:rPr lang="es-CO" sz="1400" b="1" dirty="0">
                <a:solidFill>
                  <a:schemeClr val="bg1"/>
                </a:solidFill>
                <a:latin typeface="Open Sans"/>
              </a:rPr>
              <a:t>c) Voltaje en cada resistencia.</a:t>
            </a:r>
          </a:p>
          <a:p>
            <a:r>
              <a:rPr lang="es-CO" sz="1400" dirty="0">
                <a:solidFill>
                  <a:schemeClr val="bg1"/>
                </a:solidFill>
              </a:rPr>
              <a:t>.</a:t>
            </a:r>
          </a:p>
          <a:p>
            <a:endParaRPr lang="es-CO" dirty="0">
              <a:solidFill>
                <a:schemeClr val="bg1"/>
              </a:solidFill>
            </a:endParaRPr>
          </a:p>
        </p:txBody>
      </p:sp>
      <p:pic>
        <p:nvPicPr>
          <p:cNvPr id="3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8520" y="5751123"/>
            <a:ext cx="434340" cy="539422"/>
          </a:xfrm>
          <a:prstGeom prst="rect">
            <a:avLst/>
          </a:prstGeom>
        </p:spPr>
      </p:pic>
      <p:sp>
        <p:nvSpPr>
          <p:cNvPr id="34" name="33 Rectángulo redondeado"/>
          <p:cNvSpPr/>
          <p:nvPr/>
        </p:nvSpPr>
        <p:spPr>
          <a:xfrm>
            <a:off x="7648312" y="3324033"/>
            <a:ext cx="3965934" cy="282033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6" name="35 CuadroTexto"/>
              <p:cNvSpPr txBox="1"/>
              <p:nvPr/>
            </p:nvSpPr>
            <p:spPr>
              <a:xfrm>
                <a:off x="7770912" y="3659989"/>
                <a:ext cx="3732229" cy="26677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1400" b="1" i="1">
                          <a:latin typeface="Cambria Math"/>
                        </a:rPr>
                        <m:t>𝑽</m:t>
                      </m:r>
                      <m:r>
                        <a:rPr lang="es-CO" sz="1400" b="1" i="1">
                          <a:latin typeface="Cambria Math"/>
                        </a:rPr>
                        <m:t>𝟏</m:t>
                      </m:r>
                      <m:r>
                        <a:rPr lang="es-CO" sz="1400" b="1" i="1">
                          <a:latin typeface="Cambria Math"/>
                        </a:rPr>
                        <m:t>=</m:t>
                      </m:r>
                      <m:r>
                        <a:rPr lang="es-CO" sz="1400" b="1" i="1">
                          <a:latin typeface="Cambria Math"/>
                        </a:rPr>
                        <m:t>𝑰</m:t>
                      </m:r>
                      <m:r>
                        <a:rPr lang="es-CO" sz="1400" b="1" i="1">
                          <a:latin typeface="Cambria Math"/>
                        </a:rPr>
                        <m:t>𝟏</m:t>
                      </m:r>
                      <m:r>
                        <a:rPr lang="es-CO" sz="1400" b="1" i="1">
                          <a:latin typeface="Cambria Math"/>
                        </a:rPr>
                        <m:t>∗</m:t>
                      </m:r>
                      <m:r>
                        <a:rPr lang="es-CO" sz="1400" b="1" i="1">
                          <a:latin typeface="Cambria Math"/>
                        </a:rPr>
                        <m:t>𝑹</m:t>
                      </m:r>
                      <m:r>
                        <a:rPr lang="es-CO" sz="1400" b="1" i="1">
                          <a:latin typeface="Cambria Math"/>
                        </a:rPr>
                        <m:t>𝟏</m:t>
                      </m:r>
                      <m:r>
                        <a:rPr lang="es-CO" sz="1400" b="1" i="1">
                          <a:latin typeface="Cambria Math"/>
                        </a:rPr>
                        <m:t>=</m:t>
                      </m:r>
                      <m:r>
                        <a:rPr lang="es-CO" sz="1400" b="1" i="1">
                          <a:latin typeface="Cambria Math"/>
                        </a:rPr>
                        <m:t>𝟑</m:t>
                      </m:r>
                      <m:r>
                        <a:rPr lang="es-CO" sz="1400" b="1" i="1">
                          <a:latin typeface="Cambria Math"/>
                        </a:rPr>
                        <m:t>.</m:t>
                      </m:r>
                      <m:r>
                        <a:rPr lang="es-CO" sz="1400" b="1" i="1">
                          <a:latin typeface="Cambria Math"/>
                        </a:rPr>
                        <m:t>𝟒𝟏</m:t>
                      </m:r>
                      <m:r>
                        <a:rPr lang="es-CO" sz="1400" b="1" i="1">
                          <a:latin typeface="Cambria Math"/>
                        </a:rPr>
                        <m:t>𝑨</m:t>
                      </m:r>
                      <m:r>
                        <a:rPr lang="es-CO" sz="1400" b="1" i="1">
                          <a:latin typeface="Cambria Math"/>
                        </a:rPr>
                        <m:t>∗</m:t>
                      </m:r>
                      <m:r>
                        <a:rPr lang="es-CO" sz="1400" b="1" i="1">
                          <a:latin typeface="Cambria Math"/>
                        </a:rPr>
                        <m:t>𝟐𝟎</m:t>
                      </m:r>
                      <m:r>
                        <a:rPr lang="es-CO" sz="1400" b="1" i="1">
                          <a:latin typeface="Cambria Math"/>
                        </a:rPr>
                        <m:t>𝛀</m:t>
                      </m:r>
                      <m:r>
                        <a:rPr lang="es-CO" sz="1400" b="1">
                          <a:latin typeface="Cambria Math"/>
                        </a:rPr>
                        <m:t>=</m:t>
                      </m:r>
                      <m:r>
                        <a:rPr lang="es-CO" sz="1400" b="1" i="1">
                          <a:latin typeface="Cambria Math"/>
                        </a:rPr>
                        <m:t>𝟔𝟖</m:t>
                      </m:r>
                      <m:r>
                        <a:rPr lang="es-CO" sz="1400" b="1">
                          <a:latin typeface="Cambria Math"/>
                        </a:rPr>
                        <m:t>.</m:t>
                      </m:r>
                      <m:r>
                        <a:rPr lang="es-CO" sz="1400" b="1" i="1">
                          <a:latin typeface="Cambria Math"/>
                        </a:rPr>
                        <m:t>𝟑𝟒𝐕</m:t>
                      </m:r>
                    </m:oMath>
                  </m:oMathPara>
                </a14:m>
                <a:endParaRPr lang="es-CO" sz="1400" b="1" dirty="0">
                  <a:latin typeface="Open Sans"/>
                </a:endParaRPr>
              </a:p>
              <a:p>
                <a:pPr/>
                <a14:m>
                  <m:oMathPara xmlns:m="http://schemas.openxmlformats.org/officeDocument/2006/math">
                    <m:oMathParaPr>
                      <m:jc m:val="centerGroup"/>
                    </m:oMathParaPr>
                    <m:oMath xmlns:m="http://schemas.openxmlformats.org/officeDocument/2006/math">
                      <m:r>
                        <a:rPr lang="es-CO" sz="1400" b="1" i="1">
                          <a:latin typeface="Cambria Math"/>
                        </a:rPr>
                        <m:t>𝑽</m:t>
                      </m:r>
                      <m:r>
                        <a:rPr lang="es-CO" sz="1400" b="1" i="1">
                          <a:latin typeface="Cambria Math"/>
                        </a:rPr>
                        <m:t>𝟐</m:t>
                      </m:r>
                      <m:r>
                        <a:rPr lang="es-CO" sz="1400" b="1" i="1">
                          <a:latin typeface="Cambria Math"/>
                        </a:rPr>
                        <m:t>=</m:t>
                      </m:r>
                      <m:r>
                        <a:rPr lang="es-CO" sz="1400" b="1" i="1">
                          <a:latin typeface="Cambria Math"/>
                        </a:rPr>
                        <m:t>𝑰</m:t>
                      </m:r>
                      <m:r>
                        <a:rPr lang="es-CO" sz="1400" b="1" i="1">
                          <a:latin typeface="Cambria Math"/>
                        </a:rPr>
                        <m:t>𝟐</m:t>
                      </m:r>
                      <m:r>
                        <a:rPr lang="es-CO" sz="1400" b="1" i="1">
                          <a:latin typeface="Cambria Math"/>
                        </a:rPr>
                        <m:t>∗</m:t>
                      </m:r>
                      <m:r>
                        <a:rPr lang="es-CO" sz="1400" b="1" i="1">
                          <a:latin typeface="Cambria Math"/>
                        </a:rPr>
                        <m:t>𝑹</m:t>
                      </m:r>
                      <m:r>
                        <a:rPr lang="es-CO" sz="1400" b="1" i="1">
                          <a:latin typeface="Cambria Math"/>
                        </a:rPr>
                        <m:t>𝟐</m:t>
                      </m:r>
                      <m:r>
                        <a:rPr lang="es-CO" sz="1400" b="1" i="1">
                          <a:latin typeface="Cambria Math"/>
                        </a:rPr>
                        <m:t>=</m:t>
                      </m:r>
                      <m:r>
                        <a:rPr lang="es-CO" sz="1400" b="1" i="1">
                          <a:latin typeface="Cambria Math"/>
                        </a:rPr>
                        <m:t>𝟑</m:t>
                      </m:r>
                      <m:r>
                        <a:rPr lang="es-CO" sz="1400" b="1" i="1">
                          <a:latin typeface="Cambria Math"/>
                        </a:rPr>
                        <m:t>.</m:t>
                      </m:r>
                      <m:r>
                        <a:rPr lang="es-CO" sz="1400" b="1" i="1">
                          <a:latin typeface="Cambria Math"/>
                        </a:rPr>
                        <m:t>𝟒𝟏</m:t>
                      </m:r>
                      <m:r>
                        <a:rPr lang="es-CO" sz="1400" b="1" i="1">
                          <a:latin typeface="Cambria Math"/>
                        </a:rPr>
                        <m:t>𝑨</m:t>
                      </m:r>
                      <m:r>
                        <a:rPr lang="es-CO" sz="1400" b="1" i="1">
                          <a:latin typeface="Cambria Math"/>
                        </a:rPr>
                        <m:t>∗</m:t>
                      </m:r>
                      <m:r>
                        <a:rPr lang="es-CO" sz="1400" b="1" i="1">
                          <a:latin typeface="Cambria Math"/>
                        </a:rPr>
                        <m:t>𝟔</m:t>
                      </m:r>
                      <m:r>
                        <a:rPr lang="es-CO" sz="1400" b="1" i="1">
                          <a:latin typeface="Cambria Math"/>
                        </a:rPr>
                        <m:t>𝛀</m:t>
                      </m:r>
                      <m:r>
                        <a:rPr lang="es-CO" sz="1400" b="1">
                          <a:latin typeface="Cambria Math"/>
                        </a:rPr>
                        <m:t>=</m:t>
                      </m:r>
                      <m:r>
                        <a:rPr lang="es-CO" sz="1400" b="1" i="1">
                          <a:latin typeface="Cambria Math"/>
                        </a:rPr>
                        <m:t>𝟐𝟎</m:t>
                      </m:r>
                      <m:r>
                        <a:rPr lang="es-CO" sz="1400" b="1">
                          <a:latin typeface="Cambria Math"/>
                        </a:rPr>
                        <m:t>.</m:t>
                      </m:r>
                      <m:r>
                        <a:rPr lang="es-CO" sz="1400" b="1" i="1">
                          <a:latin typeface="Cambria Math"/>
                        </a:rPr>
                        <m:t>𝟓𝟎𝐕</m:t>
                      </m:r>
                    </m:oMath>
                  </m:oMathPara>
                </a14:m>
                <a:endParaRPr lang="es-CO" sz="1400" b="1" dirty="0">
                  <a:latin typeface="Open Sans"/>
                </a:endParaRPr>
              </a:p>
              <a:p>
                <a:endParaRPr lang="es-CO" sz="1400" b="1" dirty="0">
                  <a:latin typeface="Open Sans"/>
                </a:endParaRPr>
              </a:p>
              <a:p>
                <a:r>
                  <a:rPr lang="es-CO" sz="1400" dirty="0">
                    <a:latin typeface="Open Sans"/>
                  </a:rPr>
                  <a:t>Para el voltaje 3 se debe de tener en cuenta la suma que se hizo en paralelo que fue:</a:t>
                </a:r>
              </a:p>
              <a:p>
                <a:endParaRPr lang="es-CO" sz="1400" dirty="0">
                  <a:latin typeface="Open Sans"/>
                </a:endParaRPr>
              </a:p>
              <a:p>
                <a:pPr/>
                <a14:m>
                  <m:oMathPara xmlns:m="http://schemas.openxmlformats.org/officeDocument/2006/math">
                    <m:oMathParaPr>
                      <m:jc m:val="center"/>
                    </m:oMathParaPr>
                    <m:oMath xmlns:m="http://schemas.openxmlformats.org/officeDocument/2006/math">
                      <m:r>
                        <a:rPr lang="es-CO" sz="1400" i="1">
                          <a:latin typeface="Cambria Math"/>
                        </a:rPr>
                        <m:t>𝑟𝑒𝑠𝑖𝑠𝑡𝑒𝑛𝑐𝑖𝑎</m:t>
                      </m:r>
                      <m:r>
                        <a:rPr lang="es-CO" sz="1400" i="1">
                          <a:latin typeface="Cambria Math"/>
                        </a:rPr>
                        <m:t> </m:t>
                      </m:r>
                      <m:r>
                        <a:rPr lang="es-CO" sz="1400" i="1">
                          <a:latin typeface="Cambria Math"/>
                        </a:rPr>
                        <m:t>𝑡𝑜𝑡𝑎𝑙</m:t>
                      </m:r>
                      <m:r>
                        <a:rPr lang="es-CO" sz="1400" i="1">
                          <a:latin typeface="Cambria Math"/>
                        </a:rPr>
                        <m:t> </m:t>
                      </m:r>
                      <m:r>
                        <a:rPr lang="es-CO" sz="1400" i="1">
                          <a:latin typeface="Cambria Math"/>
                        </a:rPr>
                        <m:t>𝑒𝑛</m:t>
                      </m:r>
                      <m:r>
                        <a:rPr lang="es-CO" sz="1400" i="1">
                          <a:latin typeface="Cambria Math"/>
                        </a:rPr>
                        <m:t> </m:t>
                      </m:r>
                      <m:r>
                        <a:rPr lang="es-CO" sz="1400" i="1">
                          <a:latin typeface="Cambria Math"/>
                        </a:rPr>
                        <m:t>𝑝𝑎𝑟𝑎𝑙𝑒𝑙𝑜</m:t>
                      </m:r>
                      <m:r>
                        <a:rPr lang="es-CO" sz="1400" i="1">
                          <a:latin typeface="Cambria Math"/>
                        </a:rPr>
                        <m:t>=</m:t>
                      </m:r>
                      <m:r>
                        <a:rPr lang="es-CO" sz="1400">
                          <a:latin typeface="Cambria Math"/>
                        </a:rPr>
                        <m:t> </m:t>
                      </m:r>
                      <m:f>
                        <m:fPr>
                          <m:ctrlPr>
                            <a:rPr lang="es-CO" sz="1400" b="1" i="1">
                              <a:latin typeface="Cambria Math" panose="02040503050406030204" pitchFamily="18" charset="0"/>
                            </a:rPr>
                          </m:ctrlPr>
                        </m:fPr>
                        <m:num>
                          <m:r>
                            <a:rPr lang="es-CO" sz="1400" b="1" i="1">
                              <a:latin typeface="Cambria Math"/>
                            </a:rPr>
                            <m:t>𝟏</m:t>
                          </m:r>
                        </m:num>
                        <m:den>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𝟏𝟓</m:t>
                              </m:r>
                              <m:r>
                                <a:rPr lang="es-CO" sz="1400" b="1" i="1">
                                  <a:latin typeface="Cambria Math"/>
                                </a:rPr>
                                <m:t>𝛀</m:t>
                              </m:r>
                              <m:r>
                                <a:rPr lang="es-CO" sz="1400" b="1">
                                  <a:latin typeface="Cambria Math"/>
                                </a:rPr>
                                <m:t> </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𝟐𝟓</m:t>
                              </m:r>
                              <m:r>
                                <a:rPr lang="es-CO" sz="1400" b="1" i="1">
                                  <a:latin typeface="Cambria Math"/>
                                </a:rPr>
                                <m:t>𝛀</m:t>
                              </m:r>
                              <m:r>
                                <a:rPr lang="es-CO" sz="1400" b="1">
                                  <a:latin typeface="Cambria Math"/>
                                </a:rPr>
                                <m:t> </m:t>
                              </m:r>
                            </m:den>
                          </m:f>
                          <m:r>
                            <a:rPr lang="es-CO" sz="1400" b="1" i="1">
                              <a:latin typeface="Cambria Math"/>
                            </a:rPr>
                            <m:t>+</m:t>
                          </m:r>
                          <m:f>
                            <m:fPr>
                              <m:ctrlPr>
                                <a:rPr lang="es-CO" sz="1400" b="1" i="1">
                                  <a:latin typeface="Cambria Math" panose="02040503050406030204" pitchFamily="18" charset="0"/>
                                </a:rPr>
                              </m:ctrlPr>
                            </m:fPr>
                            <m:num>
                              <m:r>
                                <a:rPr lang="es-CO" sz="1400" b="1" i="1">
                                  <a:latin typeface="Cambria Math"/>
                                </a:rPr>
                                <m:t>𝟏</m:t>
                              </m:r>
                            </m:num>
                            <m:den>
                              <m:r>
                                <a:rPr lang="es-CO" sz="1400" b="1" i="1">
                                  <a:latin typeface="Cambria Math"/>
                                </a:rPr>
                                <m:t>𝟓</m:t>
                              </m:r>
                              <m:r>
                                <a:rPr lang="es-CO" sz="1400" b="1" i="1">
                                  <a:latin typeface="Cambria Math"/>
                                </a:rPr>
                                <m:t>𝛀</m:t>
                              </m:r>
                              <m:r>
                                <a:rPr lang="es-CO" sz="1400" b="1">
                                  <a:latin typeface="Cambria Math"/>
                                </a:rPr>
                                <m:t> </m:t>
                              </m:r>
                            </m:den>
                          </m:f>
                        </m:den>
                      </m:f>
                      <m:r>
                        <a:rPr lang="es-CO" sz="1400" b="1" i="1">
                          <a:latin typeface="Cambria Math"/>
                        </a:rPr>
                        <m:t>=</m:t>
                      </m:r>
                      <m:r>
                        <a:rPr lang="es-CO" sz="1400" b="1" i="1">
                          <a:latin typeface="Cambria Math"/>
                        </a:rPr>
                        <m:t>𝟑</m:t>
                      </m:r>
                      <m:r>
                        <a:rPr lang="es-CO" sz="1400" b="1" i="1">
                          <a:latin typeface="Cambria Math"/>
                        </a:rPr>
                        <m:t>.</m:t>
                      </m:r>
                      <m:r>
                        <a:rPr lang="es-CO" sz="1400" b="1" i="1">
                          <a:latin typeface="Cambria Math"/>
                        </a:rPr>
                        <m:t>𝟐𝟔</m:t>
                      </m:r>
                      <m:r>
                        <a:rPr lang="es-CO" sz="1400" b="1" i="1">
                          <a:latin typeface="Cambria Math"/>
                        </a:rPr>
                        <m:t>𝛀</m:t>
                      </m:r>
                      <m:r>
                        <a:rPr lang="es-CO" sz="1400" b="1">
                          <a:latin typeface="Cambria Math"/>
                        </a:rPr>
                        <m:t> </m:t>
                      </m:r>
                    </m:oMath>
                  </m:oMathPara>
                </a14:m>
                <a:endParaRPr lang="es-CO" sz="1400" b="1" dirty="0">
                  <a:latin typeface="Open Sans"/>
                </a:endParaRPr>
              </a:p>
              <a:p>
                <a:pPr/>
                <a14:m>
                  <m:oMathPara xmlns:m="http://schemas.openxmlformats.org/officeDocument/2006/math">
                    <m:oMathParaPr>
                      <m:jc m:val="centerGroup"/>
                    </m:oMathParaPr>
                    <m:oMath xmlns:m="http://schemas.openxmlformats.org/officeDocument/2006/math">
                      <m:r>
                        <a:rPr lang="es-CO" sz="1400" b="1" i="1">
                          <a:latin typeface="Cambria Math"/>
                        </a:rPr>
                        <m:t>𝑽</m:t>
                      </m:r>
                      <m:r>
                        <a:rPr lang="es-CO" sz="1400" b="1" i="1">
                          <a:latin typeface="Cambria Math"/>
                        </a:rPr>
                        <m:t>𝟑</m:t>
                      </m:r>
                      <m:r>
                        <a:rPr lang="es-CO" sz="1400" b="1" i="1">
                          <a:latin typeface="Cambria Math"/>
                        </a:rPr>
                        <m:t>=</m:t>
                      </m:r>
                      <m:r>
                        <a:rPr lang="es-CO" sz="1400" b="1" i="1">
                          <a:latin typeface="Cambria Math"/>
                        </a:rPr>
                        <m:t>𝑰</m:t>
                      </m:r>
                      <m:r>
                        <a:rPr lang="es-CO" sz="1400" b="1" i="1">
                          <a:latin typeface="Cambria Math"/>
                        </a:rPr>
                        <m:t>𝟑</m:t>
                      </m:r>
                      <m:r>
                        <a:rPr lang="es-CO" sz="1400" b="1" i="1">
                          <a:latin typeface="Cambria Math"/>
                        </a:rPr>
                        <m:t>∗</m:t>
                      </m:r>
                      <m:r>
                        <a:rPr lang="es-CO" sz="1400" b="1" i="1">
                          <a:latin typeface="Cambria Math"/>
                        </a:rPr>
                        <m:t>𝑹</m:t>
                      </m:r>
                      <m:r>
                        <a:rPr lang="es-CO" sz="1400" b="1" i="1">
                          <a:latin typeface="Cambria Math"/>
                        </a:rPr>
                        <m:t>𝟑</m:t>
                      </m:r>
                      <m:r>
                        <a:rPr lang="es-CO" sz="1400" b="1" i="1">
                          <a:latin typeface="Cambria Math"/>
                        </a:rPr>
                        <m:t>=</m:t>
                      </m:r>
                      <m:r>
                        <a:rPr lang="es-CO" sz="1400" b="1" i="1">
                          <a:latin typeface="Cambria Math"/>
                        </a:rPr>
                        <m:t>𝟑</m:t>
                      </m:r>
                      <m:r>
                        <a:rPr lang="es-CO" sz="1400" b="1" i="1">
                          <a:latin typeface="Cambria Math"/>
                        </a:rPr>
                        <m:t>.</m:t>
                      </m:r>
                      <m:r>
                        <a:rPr lang="es-CO" sz="1400" b="1" i="1">
                          <a:latin typeface="Cambria Math"/>
                        </a:rPr>
                        <m:t>𝟒𝟏</m:t>
                      </m:r>
                      <m:r>
                        <a:rPr lang="es-CO" sz="1400" b="1" i="1">
                          <a:latin typeface="Cambria Math"/>
                        </a:rPr>
                        <m:t>𝑨</m:t>
                      </m:r>
                      <m:r>
                        <a:rPr lang="es-CO" sz="1400" b="1" i="1">
                          <a:latin typeface="Cambria Math"/>
                        </a:rPr>
                        <m:t>∗</m:t>
                      </m:r>
                      <m:r>
                        <a:rPr lang="es-CO" sz="1400" b="1" i="1">
                          <a:latin typeface="Cambria Math"/>
                        </a:rPr>
                        <m:t>𝟑</m:t>
                      </m:r>
                      <m:r>
                        <a:rPr lang="es-CO" sz="1400" b="1" i="1">
                          <a:latin typeface="Cambria Math"/>
                        </a:rPr>
                        <m:t>.</m:t>
                      </m:r>
                      <m:r>
                        <a:rPr lang="es-CO" sz="1400" b="1" i="1">
                          <a:latin typeface="Cambria Math"/>
                        </a:rPr>
                        <m:t>𝟐𝟔</m:t>
                      </m:r>
                      <m:r>
                        <a:rPr lang="es-CO" sz="1400" b="1" i="1">
                          <a:latin typeface="Cambria Math"/>
                        </a:rPr>
                        <m:t>𝛀</m:t>
                      </m:r>
                      <m:r>
                        <a:rPr lang="es-CO" sz="1400" b="1">
                          <a:latin typeface="Cambria Math"/>
                        </a:rPr>
                        <m:t>=</m:t>
                      </m:r>
                      <m:r>
                        <a:rPr lang="es-CO" sz="1400" b="1" i="1">
                          <a:latin typeface="Cambria Math"/>
                        </a:rPr>
                        <m:t>𝟏𝟏</m:t>
                      </m:r>
                      <m:r>
                        <a:rPr lang="es-CO" sz="1400" b="1">
                          <a:latin typeface="Cambria Math"/>
                        </a:rPr>
                        <m:t>.</m:t>
                      </m:r>
                      <m:r>
                        <a:rPr lang="es-CO" sz="1400" b="1" i="1">
                          <a:latin typeface="Cambria Math"/>
                        </a:rPr>
                        <m:t>𝟏𝟒𝐕</m:t>
                      </m:r>
                      <m:r>
                        <a:rPr lang="es-CO" sz="1400" b="1">
                          <a:latin typeface="Cambria Math"/>
                        </a:rPr>
                        <m:t> </m:t>
                      </m:r>
                    </m:oMath>
                  </m:oMathPara>
                </a14:m>
                <a:endParaRPr lang="es-CO" sz="1400" b="1" dirty="0">
                  <a:latin typeface="Open Sans"/>
                </a:endParaRPr>
              </a:p>
              <a:p>
                <a:endParaRPr lang="es-CO" dirty="0"/>
              </a:p>
            </p:txBody>
          </p:sp>
        </mc:Choice>
        <mc:Fallback xmlns="">
          <p:sp>
            <p:nvSpPr>
              <p:cNvPr id="36" name="35 CuadroTexto"/>
              <p:cNvSpPr txBox="1">
                <a:spLocks noRot="1" noChangeAspect="1" noMove="1" noResize="1" noEditPoints="1" noAdjustHandles="1" noChangeArrowheads="1" noChangeShapeType="1" noTextEdit="1"/>
              </p:cNvSpPr>
              <p:nvPr/>
            </p:nvSpPr>
            <p:spPr>
              <a:xfrm>
                <a:off x="7770912" y="3659989"/>
                <a:ext cx="3732229" cy="2667782"/>
              </a:xfrm>
              <a:prstGeom prst="rect">
                <a:avLst/>
              </a:prstGeom>
              <a:blipFill rotWithShape="1">
                <a:blip r:embed="rId6"/>
                <a:stretch>
                  <a:fillRect l="-490"/>
                </a:stretch>
              </a:blipFill>
            </p:spPr>
            <p:txBody>
              <a:bodyPr/>
              <a:lstStyle/>
              <a:p>
                <a:r>
                  <a:rPr lang="es-CO">
                    <a:noFill/>
                  </a:rPr>
                  <a:t> </a:t>
                </a:r>
              </a:p>
            </p:txBody>
          </p:sp>
        </mc:Fallback>
      </mc:AlternateContent>
      <p:sp>
        <p:nvSpPr>
          <p:cNvPr id="45" name="44 Elipse"/>
          <p:cNvSpPr/>
          <p:nvPr/>
        </p:nvSpPr>
        <p:spPr>
          <a:xfrm>
            <a:off x="11029662" y="3272661"/>
            <a:ext cx="540000" cy="540000"/>
          </a:xfrm>
          <a:prstGeom prst="ellipse">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4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2492" y="2565325"/>
            <a:ext cx="434340" cy="539422"/>
          </a:xfrm>
          <a:prstGeom prst="rect">
            <a:avLst/>
          </a:prstGeom>
        </p:spPr>
      </p:pic>
    </p:spTree>
    <p:extLst>
      <p:ext uri="{BB962C8B-B14F-4D97-AF65-F5344CB8AC3E}">
        <p14:creationId xmlns:p14="http://schemas.microsoft.com/office/powerpoint/2010/main" val="312280952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518614" y="2434963"/>
            <a:ext cx="4380933"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Clasificación de circuitos</a:t>
            </a:r>
          </a:p>
          <a:p>
            <a:pPr algn="just"/>
            <a:r>
              <a:rPr lang="es-CO" sz="1400" dirty="0">
                <a:solidFill>
                  <a:schemeClr val="tx1">
                    <a:lumMod val="75000"/>
                    <a:lumOff val="25000"/>
                  </a:schemeClr>
                </a:solidFill>
                <a:latin typeface="Open Sans"/>
              </a:rPr>
              <a:t>A continuación de describen los tres tipos de circuitos que existen en la electrónica. </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Clic en los botones para ampliar la información.</a:t>
            </a:r>
          </a:p>
          <a:p>
            <a:endParaRPr lang="es-CO" dirty="0"/>
          </a:p>
        </p:txBody>
      </p:sp>
      <p:sp>
        <p:nvSpPr>
          <p:cNvPr id="10" name="9 Rectángulo redondeado"/>
          <p:cNvSpPr/>
          <p:nvPr/>
        </p:nvSpPr>
        <p:spPr>
          <a:xfrm>
            <a:off x="639523" y="3671247"/>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serie</a:t>
            </a:r>
            <a:endParaRPr lang="es-CO" sz="1400" b="1" dirty="0">
              <a:solidFill>
                <a:schemeClr val="tx1">
                  <a:lumMod val="75000"/>
                  <a:lumOff val="25000"/>
                </a:schemeClr>
              </a:solidFill>
              <a:latin typeface="Open Sans"/>
            </a:endParaRPr>
          </a:p>
        </p:txBody>
      </p:sp>
      <p:sp>
        <p:nvSpPr>
          <p:cNvPr id="21" name="20 Rectángulo redondeado"/>
          <p:cNvSpPr/>
          <p:nvPr/>
        </p:nvSpPr>
        <p:spPr>
          <a:xfrm>
            <a:off x="639523" y="4383206"/>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en paralelo</a:t>
            </a:r>
            <a:endParaRPr lang="es-CO" sz="1400" b="1" dirty="0">
              <a:solidFill>
                <a:schemeClr val="tx1">
                  <a:lumMod val="75000"/>
                  <a:lumOff val="25000"/>
                </a:schemeClr>
              </a:solidFill>
              <a:latin typeface="Open Sans"/>
            </a:endParaRPr>
          </a:p>
        </p:txBody>
      </p:sp>
      <p:sp>
        <p:nvSpPr>
          <p:cNvPr id="22" name="21 Rectángulo redondeado"/>
          <p:cNvSpPr/>
          <p:nvPr/>
        </p:nvSpPr>
        <p:spPr>
          <a:xfrm>
            <a:off x="639523" y="5127011"/>
            <a:ext cx="2281098" cy="55955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Circuito Mixto</a:t>
            </a:r>
            <a:endParaRPr lang="es-CO" sz="1400" b="1" dirty="0">
              <a:solidFill>
                <a:schemeClr val="tx1">
                  <a:lumMod val="75000"/>
                  <a:lumOff val="25000"/>
                </a:schemeClr>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3564" y="6318578"/>
            <a:ext cx="434340" cy="539422"/>
          </a:xfrm>
          <a:prstGeom prst="rect">
            <a:avLst/>
          </a:prstGeom>
        </p:spPr>
      </p:pic>
      <p:pic>
        <p:nvPicPr>
          <p:cNvPr id="23" name="2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75" y="3673653"/>
            <a:ext cx="540000" cy="540000"/>
          </a:xfrm>
          <a:prstGeom prst="rect">
            <a:avLst/>
          </a:prstGeom>
        </p:spPr>
      </p:pic>
      <p:pic>
        <p:nvPicPr>
          <p:cNvPr id="25" name="2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2" y="4398056"/>
            <a:ext cx="540000" cy="540000"/>
          </a:xfrm>
          <a:prstGeom prst="rect">
            <a:avLst/>
          </a:prstGeom>
        </p:spPr>
      </p:pic>
      <p:pic>
        <p:nvPicPr>
          <p:cNvPr id="26" name="2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69" y="5170361"/>
            <a:ext cx="540000" cy="540000"/>
          </a:xfrm>
          <a:prstGeom prst="rect">
            <a:avLst/>
          </a:prstGeom>
        </p:spPr>
      </p:pic>
      <p:pic>
        <p:nvPicPr>
          <p:cNvPr id="24" name="2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547" y="2434963"/>
            <a:ext cx="6714698" cy="3645019"/>
          </a:xfrm>
          <a:prstGeom prst="rect">
            <a:avLst/>
          </a:prstGeom>
        </p:spPr>
      </p:pic>
    </p:spTree>
    <p:extLst>
      <p:ext uri="{BB962C8B-B14F-4D97-AF65-F5344CB8AC3E}">
        <p14:creationId xmlns:p14="http://schemas.microsoft.com/office/powerpoint/2010/main" val="426687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9734" y="4972656"/>
            <a:ext cx="434340" cy="539422"/>
          </a:xfrm>
          <a:prstGeom prst="rect">
            <a:avLst/>
          </a:prstGeom>
        </p:spPr>
      </p:pic>
    </p:spTree>
    <p:extLst>
      <p:ext uri="{BB962C8B-B14F-4D97-AF65-F5344CB8AC3E}">
        <p14:creationId xmlns:p14="http://schemas.microsoft.com/office/powerpoint/2010/main" val="23322865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40142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061" t="25551" r="19629" b="40671"/>
          <a:stretch/>
        </p:blipFill>
        <p:spPr bwMode="auto">
          <a:xfrm flipH="1">
            <a:off x="1160063" y="2763356"/>
            <a:ext cx="984561" cy="222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91320" y="5011515"/>
            <a:ext cx="2920620" cy="1446550"/>
          </a:xfrm>
          <a:prstGeom prst="rect">
            <a:avLst/>
          </a:prstGeom>
          <a:noFill/>
        </p:spPr>
        <p:txBody>
          <a:bodyPr wrap="square" rtlCol="0">
            <a:spAutoFit/>
          </a:bodyPr>
          <a:lstStyle/>
          <a:p>
            <a:r>
              <a:rPr lang="es-ES" sz="1400" dirty="0">
                <a:latin typeface="Open Sans"/>
              </a:rPr>
              <a:t>A continuación se describen los dos tipos de Leyes de Kirchhoff.</a:t>
            </a:r>
          </a:p>
          <a:p>
            <a:endParaRPr lang="es-ES" sz="1400" dirty="0">
              <a:latin typeface="Open Sans"/>
            </a:endParaRPr>
          </a:p>
          <a:p>
            <a:r>
              <a:rPr lang="es-ES" sz="1400" dirty="0">
                <a:solidFill>
                  <a:srgbClr val="2C538E"/>
                </a:solidFill>
                <a:latin typeface="Open Sans"/>
              </a:rPr>
              <a:t>Clic en los botones para ampliar la información.</a:t>
            </a:r>
            <a:endParaRPr lang="es-CO" sz="1400" dirty="0">
              <a:solidFill>
                <a:srgbClr val="2C538E"/>
              </a:solidFill>
              <a:latin typeface="Open Sans"/>
            </a:endParaRPr>
          </a:p>
          <a:p>
            <a:endParaRPr lang="es-CO" dirty="0"/>
          </a:p>
        </p:txBody>
      </p:sp>
      <p:sp>
        <p:nvSpPr>
          <p:cNvPr id="3" name="2 Rectángulo redondeado"/>
          <p:cNvSpPr/>
          <p:nvPr/>
        </p:nvSpPr>
        <p:spPr>
          <a:xfrm>
            <a:off x="4271182" y="3201644"/>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Elipse"/>
          <p:cNvSpPr/>
          <p:nvPr/>
        </p:nvSpPr>
        <p:spPr>
          <a:xfrm>
            <a:off x="5427373" y="293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18" name="17 Rectángulo redondeado"/>
          <p:cNvSpPr/>
          <p:nvPr/>
        </p:nvSpPr>
        <p:spPr>
          <a:xfrm>
            <a:off x="7557904" y="3201643"/>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8714095" y="293426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490151" y="3850678"/>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p:sp>
        <p:nvSpPr>
          <p:cNvPr id="30" name="29 CuadroTexto"/>
          <p:cNvSpPr txBox="1"/>
          <p:nvPr/>
        </p:nvSpPr>
        <p:spPr>
          <a:xfrm>
            <a:off x="7826566" y="3850678"/>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038" y="4472093"/>
            <a:ext cx="434340" cy="539422"/>
          </a:xfrm>
          <a:prstGeom prst="rect">
            <a:avLst/>
          </a:prstGeom>
        </p:spPr>
      </p:pic>
    </p:spTree>
    <p:extLst>
      <p:ext uri="{BB962C8B-B14F-4D97-AF65-F5344CB8AC3E}">
        <p14:creationId xmlns:p14="http://schemas.microsoft.com/office/powerpoint/2010/main" val="36818453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7" name="6 CuadroTexto"/>
          <p:cNvSpPr txBox="1"/>
          <p:nvPr/>
        </p:nvSpPr>
        <p:spPr>
          <a:xfrm>
            <a:off x="4512155" y="2895179"/>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mc:AlternateContent xmlns:mc="http://schemas.openxmlformats.org/markup-compatibility/2006" xmlns:a14="http://schemas.microsoft.com/office/drawing/2010/main">
        <mc:Choice Requires="a14">
          <p:sp>
            <p:nvSpPr>
              <p:cNvPr id="10" name="9 CuadroTexto"/>
              <p:cNvSpPr txBox="1"/>
              <p:nvPr/>
            </p:nvSpPr>
            <p:spPr>
              <a:xfrm>
                <a:off x="2253068" y="3874578"/>
                <a:ext cx="782759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primera ley de Kirchhoff define que la corriente que entra en un nodo es igual a la suma de las corrientes que salen. Un nodo es la unión de una conexión de 2 o más elementos. La suma de las corrientes que entran es igual a las corrientes que salen, por ejemplo</a:t>
                </a:r>
                <a:r>
                  <a:rPr lang="es-CO" sz="1400" b="1" dirty="0">
                    <a:solidFill>
                      <a:schemeClr val="tx1">
                        <a:lumMod val="75000"/>
                        <a:lumOff val="25000"/>
                      </a:schemeClr>
                    </a:solidFill>
                    <a:latin typeface="Open Sans"/>
                  </a:rPr>
                  <a:t>: </a:t>
                </a:r>
                <a14:m>
                  <m:oMath xmlns:m="http://schemas.openxmlformats.org/officeDocument/2006/math">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𝟑</m:t>
                    </m:r>
                  </m:oMath>
                </a14:m>
                <a:r>
                  <a:rPr lang="es-CO" sz="1400" b="1" dirty="0">
                    <a:solidFill>
                      <a:schemeClr val="tx1">
                        <a:lumMod val="75000"/>
                        <a:lumOff val="25000"/>
                      </a:schemeClr>
                    </a:solidFill>
                    <a:latin typeface="Open Sans"/>
                  </a:rPr>
                  <a:t>.</a:t>
                </a:r>
              </a:p>
              <a:p>
                <a:endParaRPr lang="es-CO" dirty="0"/>
              </a:p>
            </p:txBody>
          </p:sp>
        </mc:Choice>
        <mc:Fallback xmlns="">
          <p:sp>
            <p:nvSpPr>
              <p:cNvPr id="10" name="9 CuadroTexto"/>
              <p:cNvSpPr txBox="1">
                <a:spLocks noRot="1" noChangeAspect="1" noMove="1" noResize="1" noEditPoints="1" noAdjustHandles="1" noChangeArrowheads="1" noChangeShapeType="1" noTextEdit="1"/>
              </p:cNvSpPr>
              <p:nvPr/>
            </p:nvSpPr>
            <p:spPr>
              <a:xfrm>
                <a:off x="2253068" y="3874578"/>
                <a:ext cx="7827596" cy="1015663"/>
              </a:xfrm>
              <a:prstGeom prst="rect">
                <a:avLst/>
              </a:prstGeom>
              <a:blipFill rotWithShape="1">
                <a:blip r:embed="rId3"/>
                <a:stretch>
                  <a:fillRect l="-234" t="-1205" r="-234"/>
                </a:stretch>
              </a:blipFill>
            </p:spPr>
            <p:txBody>
              <a:bodyPr/>
              <a:lstStyle/>
              <a:p>
                <a:r>
                  <a:rPr lang="es-CO">
                    <a:noFill/>
                  </a:rPr>
                  <a:t> </a:t>
                </a:r>
              </a:p>
            </p:txBody>
          </p:sp>
        </mc:Fallback>
      </mc:AlternateContent>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7619" y="4247343"/>
            <a:ext cx="434340" cy="539422"/>
          </a:xfrm>
          <a:prstGeom prst="rect">
            <a:avLst/>
          </a:prstGeom>
        </p:spPr>
      </p:pic>
      <p:sp>
        <p:nvSpPr>
          <p:cNvPr id="11" name="10 CuadroTexto"/>
          <p:cNvSpPr txBox="1"/>
          <p:nvPr/>
        </p:nvSpPr>
        <p:spPr>
          <a:xfrm>
            <a:off x="1707830" y="5672785"/>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26967482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15 Imagen"/>
          <p:cNvPicPr/>
          <p:nvPr/>
        </p:nvPicPr>
        <p:blipFill>
          <a:blip r:embed="rId2"/>
          <a:stretch>
            <a:fillRect/>
          </a:stretch>
        </p:blipFill>
        <p:spPr>
          <a:xfrm>
            <a:off x="2270930" y="3488686"/>
            <a:ext cx="2778742" cy="2480289"/>
          </a:xfrm>
          <a:prstGeom prst="rect">
            <a:avLst/>
          </a:prstGeom>
        </p:spPr>
      </p:pic>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7" name="6 CuadroTexto"/>
          <p:cNvSpPr txBox="1"/>
          <p:nvPr/>
        </p:nvSpPr>
        <p:spPr>
          <a:xfrm>
            <a:off x="4512155" y="2895179"/>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p:sp>
        <p:nvSpPr>
          <p:cNvPr id="10" name="9 CuadroTexto"/>
          <p:cNvSpPr txBox="1"/>
          <p:nvPr/>
        </p:nvSpPr>
        <p:spPr>
          <a:xfrm>
            <a:off x="2163397" y="3317765"/>
            <a:ext cx="7827596" cy="584775"/>
          </a:xfrm>
          <a:prstGeom prst="rect">
            <a:avLst/>
          </a:prstGeom>
          <a:noFill/>
        </p:spPr>
        <p:txBody>
          <a:bodyPr wrap="square" rtlCol="0">
            <a:spAutoFit/>
          </a:bodyPr>
          <a:lstStyle/>
          <a:p>
            <a:r>
              <a:rPr lang="es-CO" sz="1400" dirty="0">
                <a:solidFill>
                  <a:schemeClr val="tx1">
                    <a:lumMod val="75000"/>
                    <a:lumOff val="25000"/>
                  </a:schemeClr>
                </a:solidFill>
                <a:latin typeface="Open Sans"/>
              </a:rPr>
              <a:t>A continuación, se observa un ejemplo de un circuito por solución con nodos</a:t>
            </a:r>
            <a:r>
              <a:rPr lang="es-CO" sz="1400" dirty="0"/>
              <a:t>.</a:t>
            </a:r>
          </a:p>
          <a:p>
            <a:endParaRPr lang="es-CO" dirty="0"/>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7619" y="4247343"/>
            <a:ext cx="434340" cy="539422"/>
          </a:xfrm>
          <a:prstGeom prst="rect">
            <a:avLst/>
          </a:prstGeom>
        </p:spPr>
      </p:pic>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5049672" y="3895404"/>
                <a:ext cx="5650173" cy="175772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Sabemos que por ley de ohm que </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𝑅</m:t>
                        </m:r>
                      </m:den>
                    </m:f>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1000</m:t>
                        </m:r>
                        <m:r>
                          <m:rPr>
                            <m:sty m:val="p"/>
                          </m:rPr>
                          <a:rPr lang="es-CO" sz="1400">
                            <a:solidFill>
                              <a:schemeClr val="tx1">
                                <a:lumMod val="75000"/>
                                <a:lumOff val="25000"/>
                              </a:schemeClr>
                            </a:solidFill>
                            <a:latin typeface="Cambria Math"/>
                          </a:rPr>
                          <m:t>Ω</m:t>
                        </m:r>
                      </m:den>
                    </m:f>
                    <m:r>
                      <a:rPr lang="es-CO" sz="1400" i="1">
                        <a:solidFill>
                          <a:schemeClr val="tx1">
                            <a:lumMod val="75000"/>
                            <a:lumOff val="25000"/>
                          </a:schemeClr>
                        </a:solidFill>
                        <a:latin typeface="Cambria Math"/>
                      </a:rPr>
                      <m:t>=0.009</m:t>
                    </m:r>
                    <m:r>
                      <a:rPr lang="es-CO" sz="1400" i="1">
                        <a:solidFill>
                          <a:schemeClr val="tx1">
                            <a:lumMod val="75000"/>
                            <a:lumOff val="25000"/>
                          </a:schemeClr>
                        </a:solidFill>
                        <a:latin typeface="Cambria Math"/>
                      </a:rPr>
                      <m:t>𝐴</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𝑚𝐴</m:t>
                    </m:r>
                  </m:oMath>
                </a14:m>
                <a:r>
                  <a:rPr lang="es-CO" sz="1400" dirty="0">
                    <a:solidFill>
                      <a:schemeClr val="tx1">
                        <a:lumMod val="75000"/>
                        <a:lumOff val="25000"/>
                      </a:schemeClr>
                    </a:solidFill>
                    <a:latin typeface="Open Sans"/>
                  </a:rPr>
                  <a:t>, pero como se tienen dos nodos que es equivalente a 2 mallas esta corriente que pasa por todo el circuito es de 18mA, entonces se puede decir que el circuito maneja una tensión de 18mA pero cuando esta llega al nodo 1 se bifurcan 9mA y en el nodo 2 se vuelven a unir estos 18mA  volviendo a la fuente de poder. </a:t>
                </a:r>
              </a:p>
              <a:p>
                <a:pPr algn="just"/>
                <a:endParaRPr lang="es-CO" dirty="0"/>
              </a:p>
            </p:txBody>
          </p:sp>
        </mc:Choice>
        <mc:Fallback xmlns="">
          <p:sp>
            <p:nvSpPr>
              <p:cNvPr id="2" name="1 CuadroTexto"/>
              <p:cNvSpPr txBox="1">
                <a:spLocks noRot="1" noChangeAspect="1" noMove="1" noResize="1" noEditPoints="1" noAdjustHandles="1" noChangeArrowheads="1" noChangeShapeType="1" noTextEdit="1"/>
              </p:cNvSpPr>
              <p:nvPr/>
            </p:nvSpPr>
            <p:spPr>
              <a:xfrm>
                <a:off x="5049672" y="3895404"/>
                <a:ext cx="5650173" cy="1757725"/>
              </a:xfrm>
              <a:prstGeom prst="rect">
                <a:avLst/>
              </a:prstGeom>
              <a:blipFill rotWithShape="1">
                <a:blip r:embed="rId5"/>
                <a:stretch>
                  <a:fillRect l="-216" r="-431"/>
                </a:stretch>
              </a:blipFill>
            </p:spPr>
            <p:txBody>
              <a:bodyPr/>
              <a:lstStyle/>
              <a:p>
                <a:r>
                  <a:rPr lang="es-CO">
                    <a:noFill/>
                  </a:rPr>
                  <a:t> </a:t>
                </a:r>
              </a:p>
            </p:txBody>
          </p:sp>
        </mc:Fallback>
      </mc:AlternateContent>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570889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18 Imagen"/>
          <p:cNvPicPr/>
          <p:nvPr/>
        </p:nvPicPr>
        <p:blipFill>
          <a:blip r:embed="rId2"/>
          <a:stretch>
            <a:fillRect/>
          </a:stretch>
        </p:blipFill>
        <p:spPr>
          <a:xfrm>
            <a:off x="2403457" y="3185086"/>
            <a:ext cx="2828925" cy="2838450"/>
          </a:xfrm>
          <a:prstGeom prst="rect">
            <a:avLst/>
          </a:prstGeom>
        </p:spPr>
      </p:pic>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7" name="6 CuadroTexto"/>
          <p:cNvSpPr txBox="1"/>
          <p:nvPr/>
        </p:nvSpPr>
        <p:spPr>
          <a:xfrm>
            <a:off x="4512155" y="2895179"/>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5049672" y="3895404"/>
                <a:ext cx="5650173"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Esto quiere decir que en el nodo 1 es igual a: </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2+</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3</m:t>
                    </m:r>
                  </m:oMath>
                </a14:m>
                <a:r>
                  <a:rPr lang="es-CO" sz="1400" dirty="0">
                    <a:solidFill>
                      <a:schemeClr val="tx1">
                        <a:lumMod val="75000"/>
                        <a:lumOff val="25000"/>
                      </a:schemeClr>
                    </a:solidFill>
                    <a:latin typeface="Open Sans"/>
                  </a:rPr>
                  <a:t> y esto reemplazando valores quedaría así: </a:t>
                </a:r>
                <a14:m>
                  <m:oMath xmlns:m="http://schemas.openxmlformats.org/officeDocument/2006/math">
                    <m:r>
                      <a:rPr lang="es-CO" sz="1400" i="1">
                        <a:solidFill>
                          <a:schemeClr val="tx1">
                            <a:lumMod val="75000"/>
                            <a:lumOff val="25000"/>
                          </a:schemeClr>
                        </a:solidFill>
                        <a:latin typeface="Cambria Math"/>
                      </a:rPr>
                      <m:t>18</m:t>
                    </m:r>
                    <m:r>
                      <a:rPr lang="es-CO" sz="1400" i="1">
                        <a:solidFill>
                          <a:schemeClr val="tx1">
                            <a:lumMod val="75000"/>
                            <a:lumOff val="25000"/>
                          </a:schemeClr>
                        </a:solidFill>
                        <a:latin typeface="Cambria Math"/>
                      </a:rPr>
                      <m:t>𝑚𝐴</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𝑚𝐴</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𝑚𝐴</m:t>
                    </m:r>
                  </m:oMath>
                </a14:m>
                <a:r>
                  <a:rPr lang="es-CO" sz="1400" dirty="0">
                    <a:solidFill>
                      <a:schemeClr val="tx1">
                        <a:lumMod val="75000"/>
                        <a:lumOff val="25000"/>
                      </a:schemeClr>
                    </a:solidFill>
                    <a:latin typeface="Open Sans"/>
                  </a:rPr>
                  <a:t>, en el nodo 2 se puede concluir que:</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2+</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3=</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4</m:t>
                    </m:r>
                  </m:oMath>
                </a14:m>
                <a:r>
                  <a:rPr lang="es-CO" sz="1400" dirty="0">
                    <a:solidFill>
                      <a:schemeClr val="tx1">
                        <a:lumMod val="75000"/>
                        <a:lumOff val="25000"/>
                      </a:schemeClr>
                    </a:solidFill>
                    <a:latin typeface="Open Sans"/>
                  </a:rPr>
                  <a:t>, retornando a la fuente la misma tensión que tenia de salida. Se puede concluir que </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4=</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2+</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3</m:t>
                    </m:r>
                  </m:oMath>
                </a14:m>
                <a:r>
                  <a:rPr lang="es-CO" sz="1400" dirty="0">
                    <a:solidFill>
                      <a:schemeClr val="tx1">
                        <a:lumMod val="75000"/>
                        <a:lumOff val="25000"/>
                      </a:schemeClr>
                    </a:solidFill>
                    <a:latin typeface="Open Sans"/>
                  </a:rPr>
                  <a:t>.</a:t>
                </a:r>
              </a:p>
              <a:p>
                <a:pPr algn="just"/>
                <a:endParaRPr lang="es-CO" dirty="0"/>
              </a:p>
            </p:txBody>
          </p:sp>
        </mc:Choice>
        <mc:Fallback xmlns="">
          <p:sp>
            <p:nvSpPr>
              <p:cNvPr id="2" name="1 CuadroTexto"/>
              <p:cNvSpPr txBox="1">
                <a:spLocks noRot="1" noChangeAspect="1" noMove="1" noResize="1" noEditPoints="1" noAdjustHandles="1" noChangeArrowheads="1" noChangeShapeType="1" noTextEdit="1"/>
              </p:cNvSpPr>
              <p:nvPr/>
            </p:nvSpPr>
            <p:spPr>
              <a:xfrm>
                <a:off x="5049672" y="3895404"/>
                <a:ext cx="5650173" cy="1231106"/>
              </a:xfrm>
              <a:prstGeom prst="rect">
                <a:avLst/>
              </a:prstGeom>
              <a:blipFill rotWithShape="1">
                <a:blip r:embed="rId4"/>
                <a:stretch>
                  <a:fillRect l="-216" t="-990" r="-431"/>
                </a:stretch>
              </a:blipFill>
            </p:spPr>
            <p:txBody>
              <a:bodyPr/>
              <a:lstStyle/>
              <a:p>
                <a:r>
                  <a:rPr lang="es-CO">
                    <a:noFill/>
                  </a:rPr>
                  <a:t> </a:t>
                </a:r>
              </a:p>
            </p:txBody>
          </p:sp>
        </mc:Fallback>
      </mc:AlternateContent>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3056" y="2779356"/>
            <a:ext cx="434340" cy="539422"/>
          </a:xfrm>
          <a:prstGeom prst="rect">
            <a:avLst/>
          </a:prstGeom>
        </p:spPr>
      </p:pic>
    </p:spTree>
    <p:extLst>
      <p:ext uri="{BB962C8B-B14F-4D97-AF65-F5344CB8AC3E}">
        <p14:creationId xmlns:p14="http://schemas.microsoft.com/office/powerpoint/2010/main" val="28057172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40142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061" t="25551" r="19629" b="40671"/>
          <a:stretch/>
        </p:blipFill>
        <p:spPr bwMode="auto">
          <a:xfrm flipH="1">
            <a:off x="1160063" y="2763356"/>
            <a:ext cx="984561" cy="222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91320" y="5011515"/>
            <a:ext cx="2920620" cy="1446550"/>
          </a:xfrm>
          <a:prstGeom prst="rect">
            <a:avLst/>
          </a:prstGeom>
          <a:noFill/>
        </p:spPr>
        <p:txBody>
          <a:bodyPr wrap="square" rtlCol="0">
            <a:spAutoFit/>
          </a:bodyPr>
          <a:lstStyle/>
          <a:p>
            <a:r>
              <a:rPr lang="es-ES" sz="1400" dirty="0">
                <a:latin typeface="Open Sans"/>
              </a:rPr>
              <a:t>A continuación se describen los dos tipos de Leyes de Kirchhoff.</a:t>
            </a:r>
          </a:p>
          <a:p>
            <a:endParaRPr lang="es-ES" sz="1400" dirty="0">
              <a:latin typeface="Open Sans"/>
            </a:endParaRPr>
          </a:p>
          <a:p>
            <a:r>
              <a:rPr lang="es-ES" sz="1400" dirty="0">
                <a:solidFill>
                  <a:srgbClr val="2C538E"/>
                </a:solidFill>
                <a:latin typeface="Open Sans"/>
              </a:rPr>
              <a:t>Clic en los botones para ampliar la información.</a:t>
            </a:r>
            <a:endParaRPr lang="es-CO" sz="1400" dirty="0">
              <a:solidFill>
                <a:srgbClr val="2C538E"/>
              </a:solidFill>
              <a:latin typeface="Open Sans"/>
            </a:endParaRPr>
          </a:p>
          <a:p>
            <a:endParaRPr lang="es-CO" dirty="0"/>
          </a:p>
        </p:txBody>
      </p:sp>
      <p:sp>
        <p:nvSpPr>
          <p:cNvPr id="3" name="2 Rectángulo redondeado"/>
          <p:cNvSpPr/>
          <p:nvPr/>
        </p:nvSpPr>
        <p:spPr>
          <a:xfrm>
            <a:off x="4271182" y="3201644"/>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Elipse"/>
          <p:cNvSpPr/>
          <p:nvPr/>
        </p:nvSpPr>
        <p:spPr>
          <a:xfrm>
            <a:off x="5427373" y="293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18" name="17 Rectángulo redondeado"/>
          <p:cNvSpPr/>
          <p:nvPr/>
        </p:nvSpPr>
        <p:spPr>
          <a:xfrm>
            <a:off x="7557904" y="3201643"/>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8714095" y="293426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490151" y="3850678"/>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p:sp>
        <p:nvSpPr>
          <p:cNvPr id="30" name="29 CuadroTexto"/>
          <p:cNvSpPr txBox="1"/>
          <p:nvPr/>
        </p:nvSpPr>
        <p:spPr>
          <a:xfrm>
            <a:off x="7826566" y="3850678"/>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92242" y="4452071"/>
            <a:ext cx="434340" cy="539422"/>
          </a:xfrm>
          <a:prstGeom prst="rect">
            <a:avLst/>
          </a:prstGeom>
        </p:spPr>
      </p:pic>
    </p:spTree>
    <p:extLst>
      <p:ext uri="{BB962C8B-B14F-4D97-AF65-F5344CB8AC3E}">
        <p14:creationId xmlns:p14="http://schemas.microsoft.com/office/powerpoint/2010/main" val="10331474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20 Imagen"/>
          <p:cNvPicPr/>
          <p:nvPr/>
        </p:nvPicPr>
        <p:blipFill>
          <a:blip r:embed="rId2"/>
          <a:stretch>
            <a:fillRect/>
          </a:stretch>
        </p:blipFill>
        <p:spPr>
          <a:xfrm>
            <a:off x="8241214" y="3122538"/>
            <a:ext cx="2875490" cy="2774438"/>
          </a:xfrm>
          <a:prstGeom prst="rect">
            <a:avLst/>
          </a:prstGeom>
        </p:spPr>
      </p:pic>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 name="1 CuadroTexto"/>
          <p:cNvSpPr txBox="1"/>
          <p:nvPr/>
        </p:nvSpPr>
        <p:spPr>
          <a:xfrm>
            <a:off x="2552592" y="3517684"/>
            <a:ext cx="5650173"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un circuito tiene más de una batería y varias resistencias de carga, ya no está tan claro cómo genera las corrientes. En este caso se aplica la segunda ley de </a:t>
            </a:r>
            <a:r>
              <a:rPr lang="es-CO" sz="1400" dirty="0" err="1">
                <a:solidFill>
                  <a:schemeClr val="tx1">
                    <a:lumMod val="75000"/>
                    <a:lumOff val="25000"/>
                  </a:schemeClr>
                </a:solidFill>
                <a:latin typeface="Open Sans"/>
              </a:rPr>
              <a:t>Kirchoff</a:t>
            </a:r>
            <a:r>
              <a:rPr lang="es-CO" sz="1400" dirty="0">
                <a:solidFill>
                  <a:schemeClr val="tx1">
                    <a:lumMod val="75000"/>
                    <a:lumOff val="25000"/>
                  </a:schemeClr>
                </a:solidFill>
                <a:latin typeface="Open Sans"/>
              </a:rPr>
              <a:t>, que nos permite resolver el circuito con gran claridad.</a:t>
            </a:r>
          </a:p>
          <a:p>
            <a:pPr algn="just"/>
            <a:r>
              <a:rPr lang="es-CO" sz="1400" b="1" dirty="0">
                <a:solidFill>
                  <a:schemeClr val="tx1">
                    <a:lumMod val="75000"/>
                    <a:lumOff val="25000"/>
                  </a:schemeClr>
                </a:solidFill>
                <a:latin typeface="Open Sans"/>
              </a:rPr>
              <a:t> </a:t>
            </a:r>
          </a:p>
          <a:p>
            <a:pPr algn="just"/>
            <a:r>
              <a:rPr lang="es-CO" sz="1400" dirty="0">
                <a:solidFill>
                  <a:schemeClr val="tx1">
                    <a:lumMod val="75000"/>
                    <a:lumOff val="25000"/>
                  </a:schemeClr>
                </a:solidFill>
                <a:latin typeface="Open Sans"/>
              </a:rPr>
              <a:t>En un circuito cerrado, la suma de los voltajes de la batería que ocurren al pasar es siempre igual a la suma de las caídas de voltaje existentes en las resistencias.</a:t>
            </a:r>
          </a:p>
          <a:p>
            <a:pPr algn="just"/>
            <a:endParaRPr lang="es-CO" dirty="0"/>
          </a:p>
        </p:txBody>
      </p:sp>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59" y="4289687"/>
            <a:ext cx="434340" cy="539422"/>
          </a:xfrm>
          <a:prstGeom prst="rect">
            <a:avLst/>
          </a:prstGeom>
        </p:spPr>
      </p:pic>
    </p:spTree>
    <p:extLst>
      <p:ext uri="{BB962C8B-B14F-4D97-AF65-F5344CB8AC3E}">
        <p14:creationId xmlns:p14="http://schemas.microsoft.com/office/powerpoint/2010/main" val="22229166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18 Imagen"/>
          <p:cNvPicPr/>
          <p:nvPr/>
        </p:nvPicPr>
        <p:blipFill>
          <a:blip r:embed="rId2"/>
          <a:stretch>
            <a:fillRect/>
          </a:stretch>
        </p:blipFill>
        <p:spPr>
          <a:xfrm>
            <a:off x="8409719" y="3001090"/>
            <a:ext cx="2464435" cy="3016885"/>
          </a:xfrm>
          <a:prstGeom prst="rect">
            <a:avLst/>
          </a:prstGeom>
        </p:spPr>
      </p:pic>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2" name="1 CuadroTexto"/>
          <p:cNvSpPr txBox="1"/>
          <p:nvPr/>
        </p:nvSpPr>
        <p:spPr>
          <a:xfrm>
            <a:off x="2552592" y="3820720"/>
            <a:ext cx="5650173"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Se puede observar que en este circuito se tienen dos fuentes, lo que se busca es encontrar la caída de potencial en los resistores, pero para poder encontrar esta se necesita calcular el voltaje que pasa por el circuito.</a:t>
            </a:r>
          </a:p>
          <a:p>
            <a:pPr algn="just"/>
            <a:endParaRPr lang="es-CO" dirty="0"/>
          </a:p>
        </p:txBody>
      </p:sp>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59" y="4289687"/>
            <a:ext cx="434340" cy="539422"/>
          </a:xfrm>
          <a:prstGeom prst="rect">
            <a:avLst/>
          </a:prstGeom>
        </p:spPr>
      </p:pic>
    </p:spTree>
    <p:extLst>
      <p:ext uri="{BB962C8B-B14F-4D97-AF65-F5344CB8AC3E}">
        <p14:creationId xmlns:p14="http://schemas.microsoft.com/office/powerpoint/2010/main" val="32527086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2293284" y="3424935"/>
                <a:ext cx="8406561" cy="206941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determinar la tensión se agrupan las fuentes y se conectan de tal modo que sus terminales positivas estén galvánicamente unidas, esto significa que el voltaje total no es la suma de este si no la resta que sería igual a: </a:t>
                </a:r>
                <a14:m>
                  <m:oMath xmlns:m="http://schemas.openxmlformats.org/officeDocument/2006/math">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𝑉</m:t>
                    </m:r>
                  </m:oMath>
                </a14:m>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Este tipo de agrupamiento solo se genera para encontrar la corriente que pasa por el circuito utilizando la ley de ohm </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1000</m:t>
                        </m:r>
                        <m:r>
                          <m:rPr>
                            <m:sty m:val="p"/>
                          </m:rPr>
                          <a:rPr lang="es-CO" sz="1400">
                            <a:solidFill>
                              <a:schemeClr val="tx1">
                                <a:lumMod val="75000"/>
                                <a:lumOff val="25000"/>
                              </a:schemeClr>
                            </a:solidFill>
                            <a:latin typeface="Cambria Math"/>
                          </a:rPr>
                          <m:t>Ω</m:t>
                        </m:r>
                        <m:r>
                          <a:rPr lang="es-CO" sz="1400">
                            <a:solidFill>
                              <a:schemeClr val="tx1">
                                <a:lumMod val="75000"/>
                                <a:lumOff val="25000"/>
                              </a:schemeClr>
                            </a:solidFill>
                            <a:latin typeface="Cambria Math"/>
                          </a:rPr>
                          <m:t>+100</m:t>
                        </m:r>
                        <m:r>
                          <m:rPr>
                            <m:sty m:val="p"/>
                          </m:rPr>
                          <a:rPr lang="es-CO" sz="1400">
                            <a:solidFill>
                              <a:schemeClr val="tx1">
                                <a:lumMod val="75000"/>
                                <a:lumOff val="25000"/>
                              </a:schemeClr>
                            </a:solidFill>
                            <a:latin typeface="Cambria Math"/>
                          </a:rPr>
                          <m:t>Ω</m:t>
                        </m:r>
                      </m:den>
                    </m:f>
                    <m:r>
                      <a:rPr lang="es-CO" sz="1400" i="1">
                        <a:solidFill>
                          <a:schemeClr val="tx1">
                            <a:lumMod val="75000"/>
                            <a:lumOff val="25000"/>
                          </a:schemeClr>
                        </a:solidFill>
                        <a:latin typeface="Cambria Math"/>
                      </a:rPr>
                      <m:t>=0.00817</m:t>
                    </m:r>
                    <m:r>
                      <a:rPr lang="es-CO" sz="1400" i="1">
                        <a:solidFill>
                          <a:schemeClr val="tx1">
                            <a:lumMod val="75000"/>
                            <a:lumOff val="25000"/>
                          </a:schemeClr>
                        </a:solidFill>
                        <a:latin typeface="Cambria Math"/>
                      </a:rPr>
                      <m:t>𝐴</m:t>
                    </m:r>
                    <m:r>
                      <a:rPr lang="es-CO" sz="1400" i="1">
                        <a:solidFill>
                          <a:schemeClr val="tx1">
                            <a:lumMod val="75000"/>
                            <a:lumOff val="25000"/>
                          </a:schemeClr>
                        </a:solidFill>
                        <a:latin typeface="Cambria Math"/>
                      </a:rPr>
                      <m:t>=8.17</m:t>
                    </m:r>
                    <m:r>
                      <a:rPr lang="es-CO" sz="1400" i="1">
                        <a:solidFill>
                          <a:schemeClr val="tx1">
                            <a:lumMod val="75000"/>
                            <a:lumOff val="25000"/>
                          </a:schemeClr>
                        </a:solidFill>
                        <a:latin typeface="Cambria Math"/>
                      </a:rPr>
                      <m:t>𝑚𝐴</m:t>
                    </m:r>
                  </m:oMath>
                </a14:m>
                <a:r>
                  <a:rPr lang="es-CO" sz="1400" dirty="0">
                    <a:solidFill>
                      <a:schemeClr val="tx1">
                        <a:lumMod val="75000"/>
                        <a:lumOff val="25000"/>
                      </a:schemeClr>
                    </a:solidFill>
                    <a:latin typeface="Open Sans"/>
                  </a:rPr>
                  <a:t>. lo que se hizo ahí fue coger la ecuación de ohm </a:t>
                </a:r>
                <a14:m>
                  <m:oMath xmlns:m="http://schemas.openxmlformats.org/officeDocument/2006/math">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m:t>
                    </m:r>
                    <m:f>
                      <m:fPr>
                        <m:ctrlPr>
                          <a:rPr lang="es-CO" sz="1400" i="1">
                            <a:solidFill>
                              <a:schemeClr val="tx1">
                                <a:lumMod val="75000"/>
                                <a:lumOff val="25000"/>
                              </a:schemeClr>
                            </a:solidFill>
                            <a:latin typeface="Cambria Math" panose="02040503050406030204" pitchFamily="18" charset="0"/>
                          </a:rPr>
                        </m:ctrlPr>
                      </m:fPr>
                      <m:num>
                        <m:r>
                          <a:rPr lang="es-CO" sz="1400" i="1">
                            <a:solidFill>
                              <a:schemeClr val="tx1">
                                <a:lumMod val="75000"/>
                                <a:lumOff val="25000"/>
                              </a:schemeClr>
                            </a:solidFill>
                            <a:latin typeface="Cambria Math"/>
                          </a:rPr>
                          <m:t>𝑉</m:t>
                        </m:r>
                      </m:num>
                      <m:den>
                        <m:r>
                          <a:rPr lang="es-CO" sz="1400" i="1">
                            <a:solidFill>
                              <a:schemeClr val="tx1">
                                <a:lumMod val="75000"/>
                                <a:lumOff val="25000"/>
                              </a:schemeClr>
                            </a:solidFill>
                            <a:latin typeface="Cambria Math"/>
                          </a:rPr>
                          <m:t>𝑅</m:t>
                        </m:r>
                      </m:den>
                    </m:f>
                  </m:oMath>
                </a14:m>
                <a:r>
                  <a:rPr lang="es-CO" sz="1400" dirty="0">
                    <a:solidFill>
                      <a:schemeClr val="tx1">
                        <a:lumMod val="75000"/>
                        <a:lumOff val="25000"/>
                      </a:schemeClr>
                    </a:solidFill>
                    <a:latin typeface="Open Sans"/>
                  </a:rPr>
                  <a:t>  y reemplazar valores con el fin de encontrar I.</a:t>
                </a:r>
              </a:p>
              <a:p>
                <a:pPr algn="just"/>
                <a:endParaRPr lang="es-CO" dirty="0"/>
              </a:p>
            </p:txBody>
          </p:sp>
        </mc:Choice>
        <mc:Fallback xmlns="">
          <p:sp>
            <p:nvSpPr>
              <p:cNvPr id="2" name="1 CuadroTexto"/>
              <p:cNvSpPr txBox="1">
                <a:spLocks noRot="1" noChangeAspect="1" noMove="1" noResize="1" noEditPoints="1" noAdjustHandles="1" noChangeArrowheads="1" noChangeShapeType="1" noTextEdit="1"/>
              </p:cNvSpPr>
              <p:nvPr/>
            </p:nvSpPr>
            <p:spPr>
              <a:xfrm>
                <a:off x="2293284" y="3424935"/>
                <a:ext cx="8406561" cy="2069413"/>
              </a:xfrm>
              <a:prstGeom prst="rect">
                <a:avLst/>
              </a:prstGeom>
              <a:blipFill rotWithShape="1">
                <a:blip r:embed="rId3"/>
                <a:stretch>
                  <a:fillRect l="-145" t="-590" r="-290"/>
                </a:stretch>
              </a:blipFill>
            </p:spPr>
            <p:txBody>
              <a:bodyPr/>
              <a:lstStyle/>
              <a:p>
                <a:r>
                  <a:rPr lang="es-CO">
                    <a:noFill/>
                  </a:rPr>
                  <a:t> </a:t>
                </a:r>
              </a:p>
            </p:txBody>
          </p:sp>
        </mc:Fallback>
      </mc:AlternateContent>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59" y="4289687"/>
            <a:ext cx="434340" cy="539422"/>
          </a:xfrm>
          <a:prstGeom prst="rect">
            <a:avLst/>
          </a:prstGeom>
        </p:spPr>
      </p:pic>
    </p:spTree>
    <p:extLst>
      <p:ext uri="{BB962C8B-B14F-4D97-AF65-F5344CB8AC3E}">
        <p14:creationId xmlns:p14="http://schemas.microsoft.com/office/powerpoint/2010/main" val="4320508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2293284" y="3424935"/>
                <a:ext cx="8406561" cy="2523768"/>
              </a:xfrm>
              <a:prstGeom prst="rect">
                <a:avLst/>
              </a:prstGeom>
              <a:noFill/>
            </p:spPr>
            <p:txBody>
              <a:bodyPr wrap="square" rtlCol="0">
                <a:spAutoFit/>
              </a:bodyPr>
              <a:lstStyle/>
              <a:p>
                <a:pPr algn="just"/>
                <a:r>
                  <a:rPr lang="es-CO" sz="1400" dirty="0"/>
                  <a:t>Y </a:t>
                </a:r>
                <a:r>
                  <a:rPr lang="es-CO" sz="1400" dirty="0">
                    <a:solidFill>
                      <a:schemeClr val="tx1">
                        <a:lumMod val="75000"/>
                        <a:lumOff val="25000"/>
                      </a:schemeClr>
                    </a:solidFill>
                    <a:latin typeface="Open Sans"/>
                  </a:rPr>
                  <a:t>para encontrar la diferencia de potencial en cada resistor se utiliza la ley de ohm </a:t>
                </a:r>
                <a14:m>
                  <m:oMath xmlns:m="http://schemas.openxmlformats.org/officeDocument/2006/math">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m:t>
                    </m:r>
                    <m:r>
                      <a:rPr lang="es-CO" sz="1400" i="1">
                        <a:solidFill>
                          <a:schemeClr val="tx1">
                            <a:lumMod val="75000"/>
                            <a:lumOff val="25000"/>
                          </a:schemeClr>
                        </a:solidFill>
                        <a:latin typeface="Cambria Math"/>
                      </a:rPr>
                      <m:t>𝑅</m:t>
                    </m:r>
                    <m:r>
                      <a:rPr lang="es-CO" sz="1400" i="1">
                        <a:solidFill>
                          <a:schemeClr val="tx1">
                            <a:lumMod val="75000"/>
                            <a:lumOff val="25000"/>
                          </a:schemeClr>
                        </a:solidFill>
                        <a:latin typeface="Cambria Math"/>
                      </a:rPr>
                      <m:t>.</m:t>
                    </m:r>
                  </m:oMath>
                </a14:m>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Se reemplazan valores y esto es igual a:       </a:t>
                </a:r>
                <a14:m>
                  <m:oMath xmlns:m="http://schemas.openxmlformats.org/officeDocument/2006/math">
                    <m:r>
                      <a:rPr lang="es-CO" sz="1400" b="1" i="1">
                        <a:solidFill>
                          <a:schemeClr val="tx1">
                            <a:lumMod val="75000"/>
                            <a:lumOff val="25000"/>
                          </a:schemeClr>
                        </a:solidFill>
                        <a:latin typeface="Cambria Math"/>
                      </a:rPr>
                      <m:t>𝑽𝑹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𝟏𝟎𝟎𝟎</m:t>
                    </m:r>
                    <m:r>
                      <a:rPr lang="es-CO" sz="1400" b="1" i="1">
                        <a:solidFill>
                          <a:schemeClr val="tx1">
                            <a:lumMod val="75000"/>
                            <a:lumOff val="25000"/>
                          </a:schemeClr>
                        </a:solidFill>
                        <a:latin typeface="Cambria Math"/>
                      </a:rPr>
                      <m:t>𝜴</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𝟏𝟕𝐦𝐀</m:t>
                    </m:r>
                  </m:oMath>
                </a14:m>
                <a:endParaRPr lang="es-CO" sz="1400" b="1" dirty="0">
                  <a:solidFill>
                    <a:schemeClr val="tx1">
                      <a:lumMod val="75000"/>
                      <a:lumOff val="25000"/>
                    </a:schemeClr>
                  </a:solidFill>
                  <a:latin typeface="Open Sans"/>
                </a:endParaRPr>
              </a:p>
              <a:p>
                <a:pPr algn="just"/>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m:t>
                      </m:r>
                      <m:r>
                        <a:rPr lang="es-CO" sz="1400" b="1" i="1">
                          <a:solidFill>
                            <a:schemeClr val="tx1">
                              <a:lumMod val="75000"/>
                              <a:lumOff val="25000"/>
                            </a:schemeClr>
                          </a:solidFill>
                          <a:latin typeface="Cambria Math"/>
                        </a:rPr>
                        <m:t>𝑽</m:t>
                      </m:r>
                    </m:oMath>
                  </m:oMathPara>
                </a14:m>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 </a:t>
                </a:r>
              </a:p>
              <a:p>
                <a:pPr algn="ctr"/>
                <a14:m>
                  <m:oMath xmlns:m="http://schemas.openxmlformats.org/officeDocument/2006/math">
                    <m:r>
                      <a:rPr lang="es-CO" sz="1400" b="1" i="1">
                        <a:solidFill>
                          <a:schemeClr val="tx1">
                            <a:lumMod val="75000"/>
                            <a:lumOff val="25000"/>
                          </a:schemeClr>
                        </a:solidFill>
                        <a:latin typeface="Cambria Math"/>
                      </a:rPr>
                      <m:t>𝑽𝑹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m:t>
                    </m:r>
                  </m:oMath>
                </a14:m>
                <a:r>
                  <a:rPr lang="es-CO" sz="1400" b="1" dirty="0">
                    <a:solidFill>
                      <a:schemeClr val="tx1">
                        <a:lumMod val="75000"/>
                        <a:lumOff val="25000"/>
                      </a:schemeClr>
                    </a:solidFill>
                    <a:latin typeface="Open Sans"/>
                  </a:rPr>
                  <a:t>100</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𝜴</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𝟏𝟕𝐦𝐀</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𝟖𝟏𝟕𝐌𝐯</m:t>
                    </m:r>
                  </m:oMath>
                </a14:m>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Se puede verificar la aplicación de la segunda ley, poniendo las tensiones desde la masa de referencia en sentido horario  </a:t>
                </a:r>
                <a14:m>
                  <m:oMath xmlns:m="http://schemas.openxmlformats.org/officeDocument/2006/math">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m:t>
                    </m:r>
                    <m:r>
                      <a:rPr lang="es-CO" sz="1400" i="1">
                        <a:solidFill>
                          <a:schemeClr val="tx1">
                            <a:lumMod val="75000"/>
                            <a:lumOff val="25000"/>
                          </a:schemeClr>
                        </a:solidFill>
                        <a:latin typeface="Cambria Math"/>
                      </a:rPr>
                      <m:t>𝑉</m:t>
                    </m:r>
                  </m:oMath>
                </a14:m>
                <a:r>
                  <a:rPr lang="es-CO" sz="1400" dirty="0">
                    <a:solidFill>
                      <a:schemeClr val="tx1">
                        <a:lumMod val="75000"/>
                        <a:lumOff val="25000"/>
                      </a:schemeClr>
                    </a:solidFill>
                    <a:latin typeface="Open Sans"/>
                  </a:rPr>
                  <a:t> y luego haciendo una transposición de términos dejando a un lado las fuentes y al otro lado las caídas de tensión, quedaría de la siguiente manera </a:t>
                </a:r>
                <a14:m>
                  <m:oMath xmlns:m="http://schemas.openxmlformats.org/officeDocument/2006/math">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=8.97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𝑉</m:t>
                    </m:r>
                  </m:oMath>
                </a14:m>
                <a:r>
                  <a:rPr lang="es-CO" sz="1400" dirty="0">
                    <a:solidFill>
                      <a:schemeClr val="tx1">
                        <a:lumMod val="75000"/>
                        <a:lumOff val="25000"/>
                      </a:schemeClr>
                    </a:solidFill>
                    <a:latin typeface="Open Sans"/>
                  </a:rPr>
                  <a:t>. (apuntes de electromedicina , 2020)</a:t>
                </a:r>
              </a:p>
              <a:p>
                <a:pPr algn="just"/>
                <a:endParaRPr lang="es-CO" dirty="0"/>
              </a:p>
            </p:txBody>
          </p:sp>
        </mc:Choice>
        <mc:Fallback xmlns="">
          <p:sp>
            <p:nvSpPr>
              <p:cNvPr id="2" name="1 CuadroTexto"/>
              <p:cNvSpPr txBox="1">
                <a:spLocks noRot="1" noChangeAspect="1" noMove="1" noResize="1" noEditPoints="1" noAdjustHandles="1" noChangeArrowheads="1" noChangeShapeType="1" noTextEdit="1"/>
              </p:cNvSpPr>
              <p:nvPr/>
            </p:nvSpPr>
            <p:spPr>
              <a:xfrm>
                <a:off x="2293284" y="3424935"/>
                <a:ext cx="8406561" cy="2523768"/>
              </a:xfrm>
              <a:prstGeom prst="rect">
                <a:avLst/>
              </a:prstGeom>
              <a:blipFill rotWithShape="1">
                <a:blip r:embed="rId3"/>
                <a:stretch>
                  <a:fillRect l="-145" t="-483" r="-290"/>
                </a:stretch>
              </a:blipFill>
            </p:spPr>
            <p:txBody>
              <a:bodyPr/>
              <a:lstStyle/>
              <a:p>
                <a:r>
                  <a:rPr lang="es-CO">
                    <a:noFill/>
                  </a:rPr>
                  <a:t> </a:t>
                </a:r>
              </a:p>
            </p:txBody>
          </p:sp>
        </mc:Fallback>
      </mc:AlternateContent>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59" y="4299067"/>
            <a:ext cx="434340" cy="539422"/>
          </a:xfrm>
          <a:prstGeom prst="rect">
            <a:avLst/>
          </a:prstGeom>
        </p:spPr>
      </p:pic>
    </p:spTree>
    <p:extLst>
      <p:ext uri="{BB962C8B-B14F-4D97-AF65-F5344CB8AC3E}">
        <p14:creationId xmlns:p14="http://schemas.microsoft.com/office/powerpoint/2010/main" val="30326630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mc:AlternateContent xmlns:mc="http://schemas.openxmlformats.org/markup-compatibility/2006" xmlns:a14="http://schemas.microsoft.com/office/drawing/2010/main">
        <mc:Choice Requires="a14">
          <p:sp>
            <p:nvSpPr>
              <p:cNvPr id="2" name="1 CuadroTexto"/>
              <p:cNvSpPr txBox="1"/>
              <p:nvPr/>
            </p:nvSpPr>
            <p:spPr>
              <a:xfrm>
                <a:off x="2293284" y="3424935"/>
                <a:ext cx="8406561" cy="2523768"/>
              </a:xfrm>
              <a:prstGeom prst="rect">
                <a:avLst/>
              </a:prstGeom>
              <a:noFill/>
            </p:spPr>
            <p:txBody>
              <a:bodyPr wrap="square" rtlCol="0">
                <a:spAutoFit/>
              </a:bodyPr>
              <a:lstStyle/>
              <a:p>
                <a:pPr algn="just"/>
                <a:r>
                  <a:rPr lang="es-CO" sz="1400" dirty="0"/>
                  <a:t>Y </a:t>
                </a:r>
                <a:r>
                  <a:rPr lang="es-CO" sz="1400" dirty="0">
                    <a:solidFill>
                      <a:schemeClr val="tx1">
                        <a:lumMod val="75000"/>
                        <a:lumOff val="25000"/>
                      </a:schemeClr>
                    </a:solidFill>
                    <a:latin typeface="Open Sans"/>
                  </a:rPr>
                  <a:t>para encontrar la diferencia de potencial en cada resistor se utiliza la ley de ohm </a:t>
                </a:r>
                <a14:m>
                  <m:oMath xmlns:m="http://schemas.openxmlformats.org/officeDocument/2006/math">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m:t>
                    </m:r>
                    <m:r>
                      <a:rPr lang="es-CO" sz="1400" i="1">
                        <a:solidFill>
                          <a:schemeClr val="tx1">
                            <a:lumMod val="75000"/>
                            <a:lumOff val="25000"/>
                          </a:schemeClr>
                        </a:solidFill>
                        <a:latin typeface="Cambria Math"/>
                      </a:rPr>
                      <m:t>𝐼</m:t>
                    </m:r>
                    <m:r>
                      <a:rPr lang="es-CO" sz="1400" i="1">
                        <a:solidFill>
                          <a:schemeClr val="tx1">
                            <a:lumMod val="75000"/>
                            <a:lumOff val="25000"/>
                          </a:schemeClr>
                        </a:solidFill>
                        <a:latin typeface="Cambria Math"/>
                      </a:rPr>
                      <m:t>∗</m:t>
                    </m:r>
                    <m:r>
                      <a:rPr lang="es-CO" sz="1400" i="1">
                        <a:solidFill>
                          <a:schemeClr val="tx1">
                            <a:lumMod val="75000"/>
                            <a:lumOff val="25000"/>
                          </a:schemeClr>
                        </a:solidFill>
                        <a:latin typeface="Cambria Math"/>
                      </a:rPr>
                      <m:t>𝑅</m:t>
                    </m:r>
                    <m:r>
                      <a:rPr lang="es-CO" sz="1400" i="1">
                        <a:solidFill>
                          <a:schemeClr val="tx1">
                            <a:lumMod val="75000"/>
                            <a:lumOff val="25000"/>
                          </a:schemeClr>
                        </a:solidFill>
                        <a:latin typeface="Cambria Math"/>
                      </a:rPr>
                      <m:t>.</m:t>
                    </m:r>
                  </m:oMath>
                </a14:m>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Se reemplazan valores y esto es igual a:       </a:t>
                </a:r>
                <a14:m>
                  <m:oMath xmlns:m="http://schemas.openxmlformats.org/officeDocument/2006/math">
                    <m:r>
                      <a:rPr lang="es-CO" sz="1400" b="1" i="1">
                        <a:solidFill>
                          <a:schemeClr val="tx1">
                            <a:lumMod val="75000"/>
                            <a:lumOff val="25000"/>
                          </a:schemeClr>
                        </a:solidFill>
                        <a:latin typeface="Cambria Math"/>
                      </a:rPr>
                      <m:t>𝑽𝑹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𝟏</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𝟏𝟎𝟎𝟎</m:t>
                    </m:r>
                    <m:r>
                      <a:rPr lang="es-CO" sz="1400" b="1" i="1">
                        <a:solidFill>
                          <a:schemeClr val="tx1">
                            <a:lumMod val="75000"/>
                            <a:lumOff val="25000"/>
                          </a:schemeClr>
                        </a:solidFill>
                        <a:latin typeface="Cambria Math"/>
                      </a:rPr>
                      <m:t>𝜴</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𝟏𝟕𝐦𝐀</m:t>
                    </m:r>
                  </m:oMath>
                </a14:m>
                <a:endParaRPr lang="es-CO" sz="1400" b="1" dirty="0">
                  <a:solidFill>
                    <a:schemeClr val="tx1">
                      <a:lumMod val="75000"/>
                      <a:lumOff val="25000"/>
                    </a:schemeClr>
                  </a:solidFill>
                  <a:latin typeface="Open Sans"/>
                </a:endParaRPr>
              </a:p>
              <a:p>
                <a:pPr algn="just"/>
                <a14:m>
                  <m:oMathPara xmlns:m="http://schemas.openxmlformats.org/officeDocument/2006/math">
                    <m:oMathParaPr>
                      <m:jc m:val="centerGroup"/>
                    </m:oMathParaPr>
                    <m:oMath xmlns:m="http://schemas.openxmlformats.org/officeDocument/2006/math">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m:t>
                      </m:r>
                      <m:r>
                        <a:rPr lang="es-CO" sz="1400" b="1" i="1">
                          <a:solidFill>
                            <a:schemeClr val="tx1">
                              <a:lumMod val="75000"/>
                              <a:lumOff val="25000"/>
                            </a:schemeClr>
                          </a:solidFill>
                          <a:latin typeface="Cambria Math"/>
                        </a:rPr>
                        <m:t>𝑽</m:t>
                      </m:r>
                    </m:oMath>
                  </m:oMathPara>
                </a14:m>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 </a:t>
                </a:r>
              </a:p>
              <a:p>
                <a:pPr algn="ctr"/>
                <a14:m>
                  <m:oMath xmlns:m="http://schemas.openxmlformats.org/officeDocument/2006/math">
                    <m:r>
                      <a:rPr lang="es-CO" sz="1400" b="1" i="1">
                        <a:solidFill>
                          <a:schemeClr val="tx1">
                            <a:lumMod val="75000"/>
                            <a:lumOff val="25000"/>
                          </a:schemeClr>
                        </a:solidFill>
                        <a:latin typeface="Cambria Math"/>
                      </a:rPr>
                      <m:t>𝑽𝑹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𝑹</m:t>
                    </m:r>
                    <m:r>
                      <a:rPr lang="es-CO" sz="1400" b="1" i="1">
                        <a:solidFill>
                          <a:schemeClr val="tx1">
                            <a:lumMod val="75000"/>
                            <a:lumOff val="25000"/>
                          </a:schemeClr>
                        </a:solidFill>
                        <a:latin typeface="Cambria Math"/>
                      </a:rPr>
                      <m:t>𝟐</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𝑰</m:t>
                    </m:r>
                    <m:r>
                      <a:rPr lang="es-CO" sz="1400" b="1" i="1">
                        <a:solidFill>
                          <a:schemeClr val="tx1">
                            <a:lumMod val="75000"/>
                            <a:lumOff val="25000"/>
                          </a:schemeClr>
                        </a:solidFill>
                        <a:latin typeface="Cambria Math"/>
                      </a:rPr>
                      <m:t>=</m:t>
                    </m:r>
                  </m:oMath>
                </a14:m>
                <a:r>
                  <a:rPr lang="es-CO" sz="1400" b="1" dirty="0">
                    <a:solidFill>
                      <a:schemeClr val="tx1">
                        <a:lumMod val="75000"/>
                        <a:lumOff val="25000"/>
                      </a:schemeClr>
                    </a:solidFill>
                    <a:latin typeface="Open Sans"/>
                  </a:rPr>
                  <a:t>100</a:t>
                </a:r>
                <a14:m>
                  <m:oMath xmlns:m="http://schemas.openxmlformats.org/officeDocument/2006/math">
                    <m:r>
                      <a:rPr lang="es-CO" sz="1400" b="1">
                        <a:solidFill>
                          <a:schemeClr val="tx1">
                            <a:lumMod val="75000"/>
                            <a:lumOff val="25000"/>
                          </a:schemeClr>
                        </a:solidFill>
                        <a:latin typeface="Cambria Math"/>
                      </a:rPr>
                      <m:t> </m:t>
                    </m:r>
                    <m:r>
                      <a:rPr lang="es-CO" sz="1400" b="1" i="1">
                        <a:solidFill>
                          <a:schemeClr val="tx1">
                            <a:lumMod val="75000"/>
                            <a:lumOff val="25000"/>
                          </a:schemeClr>
                        </a:solidFill>
                        <a:latin typeface="Cambria Math"/>
                      </a:rPr>
                      <m:t>𝜴</m:t>
                    </m:r>
                    <m:r>
                      <a:rPr lang="es-CO" sz="1400" b="1" i="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𝟏𝟕𝐦𝐀</m:t>
                    </m:r>
                    <m:r>
                      <a:rPr lang="es-CO" sz="1400" b="1">
                        <a:solidFill>
                          <a:schemeClr val="tx1">
                            <a:lumMod val="75000"/>
                            <a:lumOff val="25000"/>
                          </a:schemeClr>
                        </a:solidFill>
                        <a:latin typeface="Cambria Math"/>
                      </a:rPr>
                      <m:t>=</m:t>
                    </m:r>
                    <m:r>
                      <a:rPr lang="es-CO" sz="1400" b="1" i="1">
                        <a:solidFill>
                          <a:schemeClr val="tx1">
                            <a:lumMod val="75000"/>
                            <a:lumOff val="25000"/>
                          </a:schemeClr>
                        </a:solidFill>
                        <a:latin typeface="Cambria Math"/>
                      </a:rPr>
                      <m:t>𝟖𝟏𝟕𝐌𝐯</m:t>
                    </m:r>
                  </m:oMath>
                </a14:m>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Se puede verificar la aplicación de la segunda ley, poniendo las tensiones desde la masa de referencia en sentido horario  </a:t>
                </a:r>
                <a14:m>
                  <m:oMath xmlns:m="http://schemas.openxmlformats.org/officeDocument/2006/math">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m:t>
                    </m:r>
                    <m:r>
                      <a:rPr lang="es-CO" sz="1400" i="1">
                        <a:solidFill>
                          <a:schemeClr val="tx1">
                            <a:lumMod val="75000"/>
                            <a:lumOff val="25000"/>
                          </a:schemeClr>
                        </a:solidFill>
                        <a:latin typeface="Cambria Math"/>
                      </a:rPr>
                      <m:t>𝑉</m:t>
                    </m:r>
                  </m:oMath>
                </a14:m>
                <a:r>
                  <a:rPr lang="es-CO" sz="1400" dirty="0">
                    <a:solidFill>
                      <a:schemeClr val="tx1">
                        <a:lumMod val="75000"/>
                        <a:lumOff val="25000"/>
                      </a:schemeClr>
                    </a:solidFill>
                    <a:latin typeface="Open Sans"/>
                  </a:rPr>
                  <a:t> y luego haciendo una transposición de términos dejando a un lado las fuentes y al otro lado las caídas de tensión, quedaría de la siguiente manera </a:t>
                </a:r>
                <a14:m>
                  <m:oMath xmlns:m="http://schemas.openxmlformats.org/officeDocument/2006/math">
                    <m:r>
                      <a:rPr lang="es-CO" sz="1400" i="1">
                        <a:solidFill>
                          <a:schemeClr val="tx1">
                            <a:lumMod val="75000"/>
                            <a:lumOff val="25000"/>
                          </a:schemeClr>
                        </a:solidFill>
                        <a:latin typeface="Cambria Math"/>
                      </a:rPr>
                      <m:t>10</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−1</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+0.817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=8.97</m:t>
                    </m:r>
                    <m:r>
                      <a:rPr lang="es-CO" sz="1400" i="1">
                        <a:solidFill>
                          <a:schemeClr val="tx1">
                            <a:lumMod val="75000"/>
                            <a:lumOff val="25000"/>
                          </a:schemeClr>
                        </a:solidFill>
                        <a:latin typeface="Cambria Math"/>
                      </a:rPr>
                      <m:t>𝑉</m:t>
                    </m:r>
                    <m:r>
                      <a:rPr lang="es-CO" sz="1400" i="1">
                        <a:solidFill>
                          <a:schemeClr val="tx1">
                            <a:lumMod val="75000"/>
                            <a:lumOff val="25000"/>
                          </a:schemeClr>
                        </a:solidFill>
                        <a:latin typeface="Cambria Math"/>
                      </a:rPr>
                      <m:t>=9</m:t>
                    </m:r>
                    <m:r>
                      <a:rPr lang="es-CO" sz="1400" i="1">
                        <a:solidFill>
                          <a:schemeClr val="tx1">
                            <a:lumMod val="75000"/>
                            <a:lumOff val="25000"/>
                          </a:schemeClr>
                        </a:solidFill>
                        <a:latin typeface="Cambria Math"/>
                      </a:rPr>
                      <m:t>𝑉</m:t>
                    </m:r>
                  </m:oMath>
                </a14:m>
                <a:r>
                  <a:rPr lang="es-CO" sz="1400" dirty="0">
                    <a:solidFill>
                      <a:schemeClr val="tx1">
                        <a:lumMod val="75000"/>
                        <a:lumOff val="25000"/>
                      </a:schemeClr>
                    </a:solidFill>
                    <a:latin typeface="Open Sans"/>
                  </a:rPr>
                  <a:t>. (apuntes de electromedicina , 2020)</a:t>
                </a:r>
              </a:p>
              <a:p>
                <a:pPr algn="just"/>
                <a:endParaRPr lang="es-CO" dirty="0"/>
              </a:p>
            </p:txBody>
          </p:sp>
        </mc:Choice>
        <mc:Fallback xmlns="">
          <p:sp>
            <p:nvSpPr>
              <p:cNvPr id="2" name="1 CuadroTexto"/>
              <p:cNvSpPr txBox="1">
                <a:spLocks noRot="1" noChangeAspect="1" noMove="1" noResize="1" noEditPoints="1" noAdjustHandles="1" noChangeArrowheads="1" noChangeShapeType="1" noTextEdit="1"/>
              </p:cNvSpPr>
              <p:nvPr/>
            </p:nvSpPr>
            <p:spPr>
              <a:xfrm>
                <a:off x="2293284" y="3424935"/>
                <a:ext cx="8406561" cy="2523768"/>
              </a:xfrm>
              <a:prstGeom prst="rect">
                <a:avLst/>
              </a:prstGeom>
              <a:blipFill rotWithShape="1">
                <a:blip r:embed="rId3"/>
                <a:stretch>
                  <a:fillRect l="-145" t="-483" r="-290"/>
                </a:stretch>
              </a:blipFill>
            </p:spPr>
            <p:txBody>
              <a:bodyPr/>
              <a:lstStyle/>
              <a:p>
                <a:r>
                  <a:rPr lang="es-CO">
                    <a:noFill/>
                  </a:rPr>
                  <a:t> </a:t>
                </a:r>
              </a:p>
            </p:txBody>
          </p:sp>
        </mc:Fallback>
      </mc:AlternateContent>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59" y="4299067"/>
            <a:ext cx="434340" cy="539422"/>
          </a:xfrm>
          <a:prstGeom prst="rect">
            <a:avLst/>
          </a:prstGeom>
        </p:spPr>
      </p:pic>
    </p:spTree>
    <p:extLst>
      <p:ext uri="{BB962C8B-B14F-4D97-AF65-F5344CB8AC3E}">
        <p14:creationId xmlns:p14="http://schemas.microsoft.com/office/powerpoint/2010/main" val="1397229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49690" y="2838740"/>
            <a:ext cx="5807366" cy="1815882"/>
          </a:xfrm>
          <a:prstGeom prst="rect">
            <a:avLst/>
          </a:prstGeom>
          <a:noFill/>
        </p:spPr>
        <p:txBody>
          <a:bodyPr wrap="square" rtlCol="0">
            <a:spAutoFit/>
          </a:bodyPr>
          <a:lstStyle/>
          <a:p>
            <a:pPr algn="just"/>
            <a:r>
              <a:rPr lang="es-CO" sz="1400" b="1" dirty="0">
                <a:solidFill>
                  <a:schemeClr val="bg1"/>
                </a:solidFill>
                <a:latin typeface="Open Sans"/>
              </a:rPr>
              <a:t>Falla de las placas de circuitos impresos </a:t>
            </a:r>
          </a:p>
          <a:p>
            <a:pPr algn="just"/>
            <a:r>
              <a:rPr lang="es-CO" sz="1400" dirty="0">
                <a:solidFill>
                  <a:schemeClr val="bg1"/>
                </a:solidFill>
                <a:latin typeface="Open Sans"/>
              </a:rPr>
              <a:t>Las placas de los circuitos también conocidas como PCB son muy frágiles y deben de ser diseñadas con mucho cuidado, ya que el óxido es un factor en contra y puede alterar las pistas para estas, ocasionando cortos circuitos parciales por la corrosión. También está el daño por esfuerzo mecánico donde las pistas pueden agrietarse y, en el peor de los casos, romperse. Los residuos de otros componentes como los de soldadura también hacen que se oxide el PCB.</a:t>
            </a:r>
            <a:endParaRPr lang="es-CO" sz="1400" b="1" dirty="0">
              <a:solidFill>
                <a:schemeClr val="bg1"/>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0723" y="2743204"/>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6203" y="4974029"/>
            <a:ext cx="434340" cy="539422"/>
          </a:xfrm>
          <a:prstGeom prst="rect">
            <a:avLst/>
          </a:prstGeom>
        </p:spPr>
      </p:pic>
    </p:spTree>
    <p:extLst>
      <p:ext uri="{BB962C8B-B14F-4D97-AF65-F5344CB8AC3E}">
        <p14:creationId xmlns:p14="http://schemas.microsoft.com/office/powerpoint/2010/main" val="1603940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18 Imagen"/>
          <p:cNvPicPr/>
          <p:nvPr/>
        </p:nvPicPr>
        <p:blipFill>
          <a:blip r:embed="rId2"/>
          <a:stretch>
            <a:fillRect/>
          </a:stretch>
        </p:blipFill>
        <p:spPr>
          <a:xfrm>
            <a:off x="5253098" y="3222302"/>
            <a:ext cx="2635308" cy="2840148"/>
          </a:xfrm>
          <a:prstGeom prst="rect">
            <a:avLst/>
          </a:prstGeom>
        </p:spPr>
      </p:pic>
      <p:sp>
        <p:nvSpPr>
          <p:cNvPr id="3" name="2 Rectángulo redondeado"/>
          <p:cNvSpPr/>
          <p:nvPr/>
        </p:nvSpPr>
        <p:spPr>
          <a:xfrm>
            <a:off x="491319" y="2664270"/>
            <a:ext cx="11122926" cy="3436280"/>
          </a:xfrm>
          <a:prstGeom prst="roundRect">
            <a:avLst/>
          </a:prstGeom>
          <a:noFill/>
          <a:ln w="38100">
            <a:solidFill>
              <a:srgbClr val="2C538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redondeado"/>
          <p:cNvSpPr/>
          <p:nvPr/>
        </p:nvSpPr>
        <p:spPr>
          <a:xfrm>
            <a:off x="3297308" y="2665581"/>
            <a:ext cx="5240741" cy="5373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33318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061" t="25551" r="19629" b="40671"/>
          <a:stretch/>
        </p:blipFill>
        <p:spPr bwMode="auto">
          <a:xfrm flipH="1">
            <a:off x="750632" y="4054054"/>
            <a:ext cx="846158" cy="1914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Elipse"/>
          <p:cNvSpPr/>
          <p:nvPr/>
        </p:nvSpPr>
        <p:spPr>
          <a:xfrm>
            <a:off x="5377679" y="239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512155" y="2895179"/>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sp>
        <p:nvSpPr>
          <p:cNvPr id="17" name="16 Botón de acción: Final">
            <a:hlinkClick r:id="" action="ppaction://hlinkshowjump?jump=lastslide" highlightClick="1"/>
          </p:cNvPr>
          <p:cNvSpPr/>
          <p:nvPr/>
        </p:nvSpPr>
        <p:spPr>
          <a:xfrm>
            <a:off x="10874154" y="4110123"/>
            <a:ext cx="457805"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1707830" y="5781969"/>
            <a:ext cx="3756156" cy="307777"/>
          </a:xfrm>
          <a:prstGeom prst="rect">
            <a:avLst/>
          </a:prstGeom>
          <a:noFill/>
        </p:spPr>
        <p:txBody>
          <a:bodyPr wrap="none" rtlCol="0">
            <a:spAutoFit/>
          </a:bodyPr>
          <a:lstStyle/>
          <a:p>
            <a:r>
              <a:rPr lang="es-ES" sz="1400" dirty="0">
                <a:solidFill>
                  <a:srgbClr val="2C538E"/>
                </a:solidFill>
                <a:latin typeface="Open Sans"/>
              </a:rPr>
              <a:t>Utiliza los botones de siguiente para navegar</a:t>
            </a:r>
            <a:endParaRPr lang="es-CO" sz="1400" dirty="0">
              <a:solidFill>
                <a:srgbClr val="2C538E"/>
              </a:solidFill>
              <a:latin typeface="Open Sans"/>
            </a:endParaRPr>
          </a:p>
        </p:txBody>
      </p:sp>
      <p:sp>
        <p:nvSpPr>
          <p:cNvPr id="20" name="19 Elipse"/>
          <p:cNvSpPr/>
          <p:nvPr/>
        </p:nvSpPr>
        <p:spPr>
          <a:xfrm>
            <a:off x="11061959" y="254159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18" name="17 Botón de acción: Final">
            <a:hlinkClick r:id="" action="ppaction://hlinkshowjump?jump=lastslide" highlightClick="1"/>
          </p:cNvPr>
          <p:cNvSpPr/>
          <p:nvPr/>
        </p:nvSpPr>
        <p:spPr>
          <a:xfrm flipH="1">
            <a:off x="1707830" y="4204996"/>
            <a:ext cx="457200" cy="359129"/>
          </a:xfrm>
          <a:prstGeom prst="actionButtonEnd">
            <a:avLst/>
          </a:prstGeom>
          <a:solidFill>
            <a:srgbClr val="2C538E"/>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839" y="2811593"/>
            <a:ext cx="434340" cy="539422"/>
          </a:xfrm>
          <a:prstGeom prst="rect">
            <a:avLst/>
          </a:prstGeom>
        </p:spPr>
      </p:pic>
    </p:spTree>
    <p:extLst>
      <p:ext uri="{BB962C8B-B14F-4D97-AF65-F5344CB8AC3E}">
        <p14:creationId xmlns:p14="http://schemas.microsoft.com/office/powerpoint/2010/main" val="38278393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491319" y="1345671"/>
            <a:ext cx="11122926" cy="8789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760896"/>
            <a:ext cx="10060322" cy="584775"/>
          </a:xfrm>
          <a:prstGeom prst="rect">
            <a:avLst/>
          </a:prstGeom>
        </p:spPr>
        <p:txBody>
          <a:bodyPr wrap="square">
            <a:spAutoFit/>
          </a:bodyPr>
          <a:lstStyle/>
          <a:p>
            <a:r>
              <a:rPr lang="es-CO" sz="1600" dirty="0">
                <a:solidFill>
                  <a:prstClr val="black"/>
                </a:solidFill>
              </a:rPr>
              <a:t> </a:t>
            </a:r>
            <a:endParaRPr lang="es-CO" sz="1600" b="1" dirty="0">
              <a:solidFill>
                <a:schemeClr val="accent1">
                  <a:lumMod val="75000"/>
                </a:schemeClr>
              </a:solidFill>
              <a:latin typeface="Open Sans"/>
            </a:endParaRPr>
          </a:p>
          <a:p>
            <a:r>
              <a:rPr lang="es-CO" sz="1600" b="1" dirty="0">
                <a:solidFill>
                  <a:srgbClr val="2C538E"/>
                </a:solidFill>
                <a:latin typeface="Open Sans"/>
              </a:rPr>
              <a:t>Fundamentos matemáticos aplicados en el análisis de circuitos electrónicos.</a:t>
            </a:r>
            <a:endParaRPr lang="es-ES" sz="1600" b="1" dirty="0">
              <a:solidFill>
                <a:srgbClr val="2C538E"/>
              </a:solidFill>
              <a:latin typeface="Open Sans"/>
              <a:ea typeface="Open Sans" panose="020B0606030504020204" pitchFamily="34" charset="0"/>
              <a:cs typeface="Open Sans" panose="020B0606030504020204" pitchFamily="34" charset="0"/>
            </a:endParaRPr>
          </a:p>
        </p:txBody>
      </p:sp>
      <p:sp>
        <p:nvSpPr>
          <p:cNvPr id="4" name="3 CuadroTexto"/>
          <p:cNvSpPr txBox="1"/>
          <p:nvPr/>
        </p:nvSpPr>
        <p:spPr>
          <a:xfrm>
            <a:off x="639523" y="1392063"/>
            <a:ext cx="10863618" cy="954107"/>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En esta lección se ven todos los fundamentos matemáticos y las leyes básicas de electrónica que existen para el análisis y solución de circuitos electrónicos.</a:t>
            </a:r>
          </a:p>
          <a:p>
            <a:endParaRPr lang="es-CO" sz="1400" dirty="0">
              <a:solidFill>
                <a:schemeClr val="tx1">
                  <a:lumMod val="75000"/>
                  <a:lumOff val="25000"/>
                </a:schemeClr>
              </a:solidFill>
              <a:latin typeface="Open Sans"/>
            </a:endParaRPr>
          </a:p>
        </p:txBody>
      </p:sp>
      <p:sp>
        <p:nvSpPr>
          <p:cNvPr id="6" name="5 CuadroTexto"/>
          <p:cNvSpPr txBox="1"/>
          <p:nvPr/>
        </p:nvSpPr>
        <p:spPr>
          <a:xfrm>
            <a:off x="832517" y="2401425"/>
            <a:ext cx="3562066" cy="800219"/>
          </a:xfrm>
          <a:prstGeom prst="rect">
            <a:avLst/>
          </a:prstGeom>
          <a:noFill/>
        </p:spPr>
        <p:txBody>
          <a:bodyPr wrap="square" rtlCol="0">
            <a:spAutoFit/>
          </a:bodyPr>
          <a:lstStyle/>
          <a:p>
            <a:r>
              <a:rPr lang="es-CO" sz="1400" b="1" dirty="0">
                <a:latin typeface="Open Sans"/>
              </a:rPr>
              <a:t>Leyes de Kirchhoff</a:t>
            </a:r>
          </a:p>
          <a:p>
            <a:endParaRPr lang="es-ES" sz="1400" b="1" dirty="0">
              <a:latin typeface="Open Sans"/>
            </a:endParaRPr>
          </a:p>
          <a:p>
            <a:endParaRPr lang="es-CO"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061" t="25551" r="19629" b="40671"/>
          <a:stretch/>
        </p:blipFill>
        <p:spPr bwMode="auto">
          <a:xfrm flipH="1">
            <a:off x="1160063" y="2763356"/>
            <a:ext cx="984561" cy="222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91320" y="5011515"/>
            <a:ext cx="2920620" cy="1446550"/>
          </a:xfrm>
          <a:prstGeom prst="rect">
            <a:avLst/>
          </a:prstGeom>
          <a:noFill/>
        </p:spPr>
        <p:txBody>
          <a:bodyPr wrap="square" rtlCol="0">
            <a:spAutoFit/>
          </a:bodyPr>
          <a:lstStyle/>
          <a:p>
            <a:r>
              <a:rPr lang="es-ES" sz="1400" dirty="0">
                <a:latin typeface="Open Sans"/>
              </a:rPr>
              <a:t>A continuación se describen los dos tipos de Leyes de Kirchhoff.</a:t>
            </a:r>
          </a:p>
          <a:p>
            <a:endParaRPr lang="es-ES" sz="1400" dirty="0">
              <a:latin typeface="Open Sans"/>
            </a:endParaRPr>
          </a:p>
          <a:p>
            <a:r>
              <a:rPr lang="es-ES" sz="1400" dirty="0">
                <a:solidFill>
                  <a:srgbClr val="2C538E"/>
                </a:solidFill>
                <a:latin typeface="Open Sans"/>
              </a:rPr>
              <a:t>Clic en los botones para ampliar la información.</a:t>
            </a:r>
            <a:endParaRPr lang="es-CO" sz="1400" dirty="0">
              <a:solidFill>
                <a:srgbClr val="2C538E"/>
              </a:solidFill>
              <a:latin typeface="Open Sans"/>
            </a:endParaRPr>
          </a:p>
          <a:p>
            <a:endParaRPr lang="es-CO" dirty="0"/>
          </a:p>
        </p:txBody>
      </p:sp>
      <p:sp>
        <p:nvSpPr>
          <p:cNvPr id="3" name="2 Rectángulo redondeado"/>
          <p:cNvSpPr/>
          <p:nvPr/>
        </p:nvSpPr>
        <p:spPr>
          <a:xfrm>
            <a:off x="4271182" y="3201644"/>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Elipse"/>
          <p:cNvSpPr/>
          <p:nvPr/>
        </p:nvSpPr>
        <p:spPr>
          <a:xfrm>
            <a:off x="5427373" y="293426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18" name="17 Rectángulo redondeado"/>
          <p:cNvSpPr/>
          <p:nvPr/>
        </p:nvSpPr>
        <p:spPr>
          <a:xfrm>
            <a:off x="7557904" y="3201643"/>
            <a:ext cx="2852382" cy="15204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8714095" y="293426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7" name="6 CuadroTexto"/>
          <p:cNvSpPr txBox="1"/>
          <p:nvPr/>
        </p:nvSpPr>
        <p:spPr>
          <a:xfrm>
            <a:off x="4490151" y="3850678"/>
            <a:ext cx="2315057" cy="307777"/>
          </a:xfrm>
          <a:prstGeom prst="rect">
            <a:avLst/>
          </a:prstGeom>
          <a:noFill/>
        </p:spPr>
        <p:txBody>
          <a:bodyPr wrap="none" rtlCol="0">
            <a:spAutoFit/>
          </a:bodyPr>
          <a:lstStyle/>
          <a:p>
            <a:r>
              <a:rPr lang="es-ES" sz="1400" b="1" dirty="0">
                <a:solidFill>
                  <a:schemeClr val="bg1"/>
                </a:solidFill>
                <a:latin typeface="Open Sans"/>
              </a:rPr>
              <a:t>Primera Ley de Kirchhoff</a:t>
            </a:r>
            <a:endParaRPr lang="es-CO" sz="1400" b="1" dirty="0">
              <a:solidFill>
                <a:schemeClr val="bg1"/>
              </a:solidFill>
              <a:latin typeface="Open Sans"/>
            </a:endParaRPr>
          </a:p>
        </p:txBody>
      </p:sp>
      <p:sp>
        <p:nvSpPr>
          <p:cNvPr id="30" name="29 CuadroTexto"/>
          <p:cNvSpPr txBox="1"/>
          <p:nvPr/>
        </p:nvSpPr>
        <p:spPr>
          <a:xfrm>
            <a:off x="7826566" y="3850678"/>
            <a:ext cx="2400016" cy="307777"/>
          </a:xfrm>
          <a:prstGeom prst="rect">
            <a:avLst/>
          </a:prstGeom>
          <a:noFill/>
        </p:spPr>
        <p:txBody>
          <a:bodyPr wrap="none" rtlCol="0">
            <a:spAutoFit/>
          </a:bodyPr>
          <a:lstStyle/>
          <a:p>
            <a:r>
              <a:rPr lang="es-ES" sz="1400" b="1" dirty="0">
                <a:solidFill>
                  <a:schemeClr val="bg1"/>
                </a:solidFill>
                <a:latin typeface="Open Sans"/>
              </a:rPr>
              <a:t>Segunda Ley de Kirchhoff</a:t>
            </a:r>
            <a:endParaRPr lang="es-CO" sz="1400" b="1" dirty="0">
              <a:solidFill>
                <a:schemeClr val="bg1"/>
              </a:solidFill>
              <a:latin typeface="Open Sans"/>
            </a:endParaRPr>
          </a:p>
        </p:txBody>
      </p:sp>
      <p:pic>
        <p:nvPicPr>
          <p:cNvPr id="2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3564" y="6188354"/>
            <a:ext cx="434340" cy="539422"/>
          </a:xfrm>
          <a:prstGeom prst="rect">
            <a:avLst/>
          </a:prstGeom>
        </p:spPr>
      </p:pic>
    </p:spTree>
    <p:extLst>
      <p:ext uri="{BB962C8B-B14F-4D97-AF65-F5344CB8AC3E}">
        <p14:creationId xmlns:p14="http://schemas.microsoft.com/office/powerpoint/2010/main" val="1005381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prstClr val="black"/>
              </a:solidFill>
              <a:latin typeface="Open Sans" panose="020B0606030504020204"/>
            </a:endParaRPr>
          </a:p>
        </p:txBody>
      </p:sp>
      <p:sp>
        <p:nvSpPr>
          <p:cNvPr id="6" name="Rectángulo redondeado 9">
            <a:extLst>
              <a:ext uri="{FF2B5EF4-FFF2-40B4-BE49-F238E27FC236}">
                <a16:creationId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prstClr val="black"/>
                </a:solidFill>
                <a:latin typeface="Open Sans" panose="020B0606030504020204" pitchFamily="34" charset="0"/>
              </a:rPr>
              <a:t>Escribe falso o verdadero de acuerdo a la veracidad de los enunciados, según lo aprendido sobre circuitos electrónicos:</a:t>
            </a:r>
          </a:p>
        </p:txBody>
      </p:sp>
      <p:sp>
        <p:nvSpPr>
          <p:cNvPr id="7" name="Rectángulo 15">
            <a:extLst>
              <a:ext uri="{FF2B5EF4-FFF2-40B4-BE49-F238E27FC236}">
                <a16:creationId xmlns:a16="http://schemas.microsoft.com/office/drawing/2014/main" id="{C1AB5CB3-D929-4CC6-B627-331DA20E52D3}"/>
              </a:ext>
            </a:extLst>
          </p:cNvPr>
          <p:cNvSpPr/>
          <p:nvPr/>
        </p:nvSpPr>
        <p:spPr>
          <a:xfrm>
            <a:off x="582292" y="1512872"/>
            <a:ext cx="2754537" cy="496996"/>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a:t>
            </a:r>
          </a:p>
        </p:txBody>
      </p:sp>
      <p:pic>
        <p:nvPicPr>
          <p:cNvPr id="8" name="Imagen 22" descr="Imagen que contiene señal&#10;&#10;Descripción generada automáticamente">
            <a:extLst>
              <a:ext uri="{FF2B5EF4-FFF2-40B4-BE49-F238E27FC236}">
                <a16:creationId xmlns:a16="http://schemas.microsoft.com/office/drawing/2014/main" id="{CBFCBA85-7A40-4727-8859-F7C7906EE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sp>
        <p:nvSpPr>
          <p:cNvPr id="2" name="1 Rectángulo redondeado"/>
          <p:cNvSpPr/>
          <p:nvPr/>
        </p:nvSpPr>
        <p:spPr>
          <a:xfrm>
            <a:off x="1444274" y="2688609"/>
            <a:ext cx="3169505" cy="3070746"/>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bg1"/>
                </a:solidFill>
                <a:latin typeface="Open Sans"/>
              </a:rPr>
              <a:t>Un circuito eléctrico es la interconexión de varios elementos electrónicos.</a:t>
            </a:r>
          </a:p>
          <a:p>
            <a:pPr algn="ctr"/>
            <a:endParaRPr lang="es-CO" dirty="0"/>
          </a:p>
        </p:txBody>
      </p:sp>
      <p:sp>
        <p:nvSpPr>
          <p:cNvPr id="12" name="11 Rectángulo redondeado"/>
          <p:cNvSpPr/>
          <p:nvPr/>
        </p:nvSpPr>
        <p:spPr>
          <a:xfrm>
            <a:off x="4728460" y="2661314"/>
            <a:ext cx="3169505" cy="3070746"/>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bg1"/>
                </a:solidFill>
                <a:latin typeface="Open Sans"/>
              </a:rPr>
              <a:t>Ley de ohm</a:t>
            </a:r>
          </a:p>
          <a:p>
            <a:pPr algn="just"/>
            <a:r>
              <a:rPr lang="es-CO" sz="1400" dirty="0">
                <a:solidFill>
                  <a:schemeClr val="bg1"/>
                </a:solidFill>
                <a:latin typeface="Open Sans"/>
              </a:rPr>
              <a:t>Se utiliza para determinar la relación que hay entre energía limpia, voltaje y resistencia.</a:t>
            </a:r>
            <a:endParaRPr lang="es-CO" dirty="0">
              <a:solidFill>
                <a:schemeClr val="bg1"/>
              </a:solidFill>
            </a:endParaRPr>
          </a:p>
        </p:txBody>
      </p:sp>
      <p:sp>
        <p:nvSpPr>
          <p:cNvPr id="13" name="12 Rectángulo redondeado"/>
          <p:cNvSpPr/>
          <p:nvPr/>
        </p:nvSpPr>
        <p:spPr>
          <a:xfrm>
            <a:off x="2138069" y="5472752"/>
            <a:ext cx="1638783" cy="57320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Verdadero </a:t>
            </a:r>
            <a:endParaRPr lang="es-CO" sz="1400" b="1" dirty="0">
              <a:solidFill>
                <a:schemeClr val="tx1">
                  <a:lumMod val="75000"/>
                  <a:lumOff val="25000"/>
                </a:schemeClr>
              </a:solidFill>
              <a:latin typeface="Open Sans"/>
            </a:endParaRPr>
          </a:p>
        </p:txBody>
      </p:sp>
      <p:sp>
        <p:nvSpPr>
          <p:cNvPr id="14" name="13 Rectángulo redondeado"/>
          <p:cNvSpPr/>
          <p:nvPr/>
        </p:nvSpPr>
        <p:spPr>
          <a:xfrm>
            <a:off x="8050365" y="2661314"/>
            <a:ext cx="3169505" cy="3070746"/>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bg1"/>
                </a:solidFill>
                <a:latin typeface="Open Sans"/>
              </a:rPr>
              <a:t>Los circuitos se clasifican en tres tipo:</a:t>
            </a:r>
          </a:p>
          <a:p>
            <a:pPr marL="285750" indent="-285750" algn="ctr">
              <a:buFont typeface="Arial" pitchFamily="34" charset="0"/>
              <a:buChar char="•"/>
            </a:pPr>
            <a:r>
              <a:rPr lang="es-ES" dirty="0">
                <a:solidFill>
                  <a:schemeClr val="bg1"/>
                </a:solidFill>
                <a:latin typeface="Open Sans"/>
              </a:rPr>
              <a:t>Circuito en serie.</a:t>
            </a:r>
          </a:p>
          <a:p>
            <a:pPr marL="285750" indent="-285750" algn="ctr">
              <a:buFont typeface="Arial" pitchFamily="34" charset="0"/>
              <a:buChar char="•"/>
            </a:pPr>
            <a:r>
              <a:rPr lang="es-ES" dirty="0">
                <a:solidFill>
                  <a:schemeClr val="bg1"/>
                </a:solidFill>
                <a:latin typeface="Open Sans"/>
              </a:rPr>
              <a:t>Circuito paralelo </a:t>
            </a:r>
          </a:p>
          <a:p>
            <a:pPr marL="285750" indent="-285750" algn="ctr">
              <a:buFont typeface="Arial" pitchFamily="34" charset="0"/>
              <a:buChar char="•"/>
            </a:pPr>
            <a:r>
              <a:rPr lang="es-ES" dirty="0">
                <a:solidFill>
                  <a:schemeClr val="bg1"/>
                </a:solidFill>
                <a:latin typeface="Open Sans"/>
              </a:rPr>
              <a:t>Circuito mixto</a:t>
            </a:r>
            <a:r>
              <a:rPr lang="es-ES" dirty="0">
                <a:solidFill>
                  <a:schemeClr val="bg1"/>
                </a:solidFill>
              </a:rPr>
              <a:t>. </a:t>
            </a:r>
            <a:endParaRPr lang="es-CO" dirty="0">
              <a:solidFill>
                <a:schemeClr val="bg1"/>
              </a:solidFill>
            </a:endParaRPr>
          </a:p>
        </p:txBody>
      </p:sp>
      <p:sp>
        <p:nvSpPr>
          <p:cNvPr id="15" name="14 Rectángulo redondeado"/>
          <p:cNvSpPr/>
          <p:nvPr/>
        </p:nvSpPr>
        <p:spPr>
          <a:xfrm>
            <a:off x="8874585" y="5445457"/>
            <a:ext cx="1638783" cy="57320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Verdadero </a:t>
            </a:r>
            <a:endParaRPr lang="es-CO" sz="1400" b="1" dirty="0">
              <a:solidFill>
                <a:schemeClr val="tx1">
                  <a:lumMod val="75000"/>
                  <a:lumOff val="25000"/>
                </a:schemeClr>
              </a:solidFill>
              <a:latin typeface="Open Sans"/>
            </a:endParaRPr>
          </a:p>
        </p:txBody>
      </p:sp>
      <p:sp>
        <p:nvSpPr>
          <p:cNvPr id="3" name="2 Rectángulo redondeado"/>
          <p:cNvSpPr/>
          <p:nvPr/>
        </p:nvSpPr>
        <p:spPr>
          <a:xfrm>
            <a:off x="5543956" y="5445457"/>
            <a:ext cx="1638783" cy="57320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Falso</a:t>
            </a:r>
            <a:endParaRPr lang="es-CO" sz="1400" b="1" dirty="0">
              <a:solidFill>
                <a:schemeClr val="tx1">
                  <a:lumMod val="75000"/>
                  <a:lumOff val="25000"/>
                </a:schemeClr>
              </a:solidFill>
              <a:latin typeface="Open Sans"/>
            </a:endParaRPr>
          </a:p>
        </p:txBody>
      </p:sp>
    </p:spTree>
    <p:extLst>
      <p:ext uri="{BB962C8B-B14F-4D97-AF65-F5344CB8AC3E}">
        <p14:creationId xmlns:p14="http://schemas.microsoft.com/office/powerpoint/2010/main" val="16997430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5</a:t>
            </a:r>
          </a:p>
        </p:txBody>
      </p:sp>
      <p:sp>
        <p:nvSpPr>
          <p:cNvPr id="2" name="Bocadillo: rectángulo con esquinas redondeadas 1"/>
          <p:cNvSpPr/>
          <p:nvPr/>
        </p:nvSpPr>
        <p:spPr>
          <a:xfrm>
            <a:off x="6816638" y="2834639"/>
            <a:ext cx="4735488" cy="1497416"/>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prstClr val="black">
                    <a:lumMod val="75000"/>
                    <a:lumOff val="25000"/>
                  </a:prstClr>
                </a:solidFill>
                <a:latin typeface="Open Sans" panose="020B0606030504020204" pitchFamily="34" charset="0"/>
                <a:sym typeface="+mn-ea"/>
              </a:rPr>
              <a:t>Estudiante:  </a:t>
            </a:r>
            <a:r>
              <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22374" y="2984767"/>
            <a:ext cx="4362450" cy="138499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quinta actividad de esta unidad, </a:t>
            </a:r>
            <a:r>
              <a:rPr lang="es-ES" sz="1400" dirty="0">
                <a:solidFill>
                  <a:schemeClr val="tx1">
                    <a:lumMod val="75000"/>
                    <a:lumOff val="25000"/>
                  </a:schemeClr>
                </a:solidFill>
                <a:latin typeface="Open Sans"/>
                <a:ea typeface="Open Sans" panose="020B0606030504020204" pitchFamily="34" charset="0"/>
                <a:cs typeface="Open Sans" panose="020B0606030504020204" pitchFamily="34" charset="0"/>
                <a:sym typeface="+mn-ea"/>
              </a:rPr>
              <a:t>donde </a:t>
            </a:r>
            <a:r>
              <a:rPr lang="es-CO" sz="1400" dirty="0">
                <a:solidFill>
                  <a:schemeClr val="tx1">
                    <a:lumMod val="75000"/>
                    <a:lumOff val="25000"/>
                  </a:schemeClr>
                </a:solidFill>
                <a:latin typeface="Open Sans"/>
                <a:sym typeface="+mn-ea"/>
              </a:rPr>
              <a:t>a</a:t>
            </a:r>
            <a:r>
              <a:rPr lang="es-CO" sz="1400" dirty="0">
                <a:solidFill>
                  <a:schemeClr val="tx1">
                    <a:lumMod val="75000"/>
                    <a:lumOff val="25000"/>
                  </a:schemeClr>
                </a:solidFill>
                <a:latin typeface="Open Sans"/>
              </a:rPr>
              <a:t>fianzarás las técnicas y verificación en la implementación de circuitos electrónicos industriales</a:t>
            </a:r>
          </a:p>
          <a:p>
            <a:endParaRPr lang="es-CO" sz="1400" dirty="0">
              <a:solidFill>
                <a:schemeClr val="tx1">
                  <a:lumMod val="75000"/>
                  <a:lumOff val="25000"/>
                </a:schemeClr>
              </a:solidFill>
              <a:latin typeface="Open Sans"/>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extLst>
      <p:ext uri="{BB962C8B-B14F-4D97-AF65-F5344CB8AC3E}">
        <p14:creationId xmlns:p14="http://schemas.microsoft.com/office/powerpoint/2010/main" val="31174626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5</a:t>
            </a:r>
          </a:p>
        </p:txBody>
      </p:sp>
      <p:sp>
        <p:nvSpPr>
          <p:cNvPr id="2" name="Bocadillo: rectángulo con esquinas redondeadas 1"/>
          <p:cNvSpPr/>
          <p:nvPr/>
        </p:nvSpPr>
        <p:spPr>
          <a:xfrm>
            <a:off x="6816638" y="2844192"/>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2996729"/>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Debes </a:t>
            </a:r>
            <a:r>
              <a:rPr lang="es-CO" sz="1400" dirty="0">
                <a:solidFill>
                  <a:schemeClr val="tx1">
                    <a:lumMod val="75000"/>
                    <a:lumOff val="25000"/>
                  </a:schemeClr>
                </a:solidFill>
                <a:latin typeface="Open Sans"/>
                <a:sym typeface="+mn-ea"/>
              </a:rPr>
              <a:t>a</a:t>
            </a:r>
            <a:r>
              <a:rPr lang="es-CO" sz="1400" dirty="0">
                <a:solidFill>
                  <a:schemeClr val="tx1">
                    <a:lumMod val="75000"/>
                    <a:lumOff val="25000"/>
                  </a:schemeClr>
                </a:solidFill>
                <a:latin typeface="Open Sans"/>
              </a:rPr>
              <a:t>fianzar las técnicas y verificación en la implementación de circuitos electrónicos industriales</a:t>
            </a:r>
          </a:p>
          <a:p>
            <a:pPr algn="just"/>
            <a:endParaRPr lang="es-CO" sz="1400" dirty="0">
              <a:solidFill>
                <a:schemeClr val="tx1">
                  <a:lumMod val="75000"/>
                  <a:lumOff val="25000"/>
                </a:schemeClr>
              </a:solidFill>
              <a:latin typeface="Open Sans"/>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23874694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5</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prstClr val="black">
                    <a:lumMod val="75000"/>
                    <a:lumOff val="25000"/>
                  </a:prst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20586430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682391" y="4088189"/>
            <a:ext cx="4546626" cy="16786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864850"/>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865592"/>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4" name="3 CuadroTexto"/>
          <p:cNvSpPr txBox="1"/>
          <p:nvPr/>
        </p:nvSpPr>
        <p:spPr>
          <a:xfrm>
            <a:off x="881246" y="4287089"/>
            <a:ext cx="414891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el campo de la ingeniería, el correcto funcionamiento de los instrumentos de medida es fundamental, porque los ingenieros siempre deben tener la capacidad de medir, estudiar y controlar todos los posibles cambios en los valores de medida de una magnitud, para así aportar soluciones a errores que se puedan encontrar.</a:t>
            </a:r>
          </a:p>
          <a:p>
            <a:endParaRPr lang="es-CO" dirty="0"/>
          </a:p>
        </p:txBody>
      </p:sp>
      <p:pic>
        <p:nvPicPr>
          <p:cNvPr id="9" name="Imagen 7">
            <a:extLst>
              <a:ext uri="{FF2B5EF4-FFF2-40B4-BE49-F238E27FC236}">
                <a16:creationId xmlns:a16="http://schemas.microsoft.com/office/drawing/2014/main" id="{121A01DA-FB94-48CC-8641-901B297A3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829" y="2127339"/>
            <a:ext cx="4091750" cy="2044784"/>
          </a:xfrm>
          <a:prstGeom prst="rect">
            <a:avLst/>
          </a:prstGeom>
        </p:spPr>
      </p:pic>
      <p:sp>
        <p:nvSpPr>
          <p:cNvPr id="7" name="6 Rectángulo redondeado"/>
          <p:cNvSpPr/>
          <p:nvPr/>
        </p:nvSpPr>
        <p:spPr>
          <a:xfrm>
            <a:off x="6688497" y="3338757"/>
            <a:ext cx="3233425" cy="782872"/>
          </a:xfrm>
          <a:prstGeom prst="roundRect">
            <a:avLst/>
          </a:prstGeom>
          <a:solidFill>
            <a:srgbClr val="2C538E"/>
          </a:solidFill>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glow rad="139700">
                  <a:schemeClr val="accent4">
                    <a:satMod val="175000"/>
                    <a:alpha val="40000"/>
                  </a:schemeClr>
                </a:glow>
              </a:effectLst>
            </a:endParaRPr>
          </a:p>
        </p:txBody>
      </p:sp>
      <p:sp>
        <p:nvSpPr>
          <p:cNvPr id="8" name="7 CuadroTexto"/>
          <p:cNvSpPr txBox="1"/>
          <p:nvPr/>
        </p:nvSpPr>
        <p:spPr>
          <a:xfrm>
            <a:off x="6782935" y="3462029"/>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instrumentos de medidas </a:t>
            </a:r>
          </a:p>
          <a:p>
            <a:endParaRPr lang="es-CO" dirty="0"/>
          </a:p>
        </p:txBody>
      </p:sp>
      <p:sp>
        <p:nvSpPr>
          <p:cNvPr id="12" name="11 Rectángulo redondeado"/>
          <p:cNvSpPr/>
          <p:nvPr/>
        </p:nvSpPr>
        <p:spPr>
          <a:xfrm>
            <a:off x="6731713" y="4274029"/>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839799" y="4397301"/>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software </a:t>
            </a:r>
          </a:p>
          <a:p>
            <a:endParaRPr lang="es-CO" dirty="0"/>
          </a:p>
        </p:txBody>
      </p:sp>
      <p:sp>
        <p:nvSpPr>
          <p:cNvPr id="15" name="14 Rectángulo redondeado"/>
          <p:cNvSpPr/>
          <p:nvPr/>
        </p:nvSpPr>
        <p:spPr>
          <a:xfrm>
            <a:off x="6741991" y="529822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809133" y="5325963"/>
            <a:ext cx="3043451" cy="1015663"/>
          </a:xfrm>
          <a:prstGeom prst="rect">
            <a:avLst/>
          </a:prstGeom>
          <a:noFill/>
        </p:spPr>
        <p:txBody>
          <a:bodyPr wrap="square" rtlCol="0">
            <a:spAutoFit/>
          </a:bodyPr>
          <a:lstStyle/>
          <a:p>
            <a:pPr algn="ctr"/>
            <a:r>
              <a:rPr lang="es-CO" sz="1400" b="1" dirty="0">
                <a:solidFill>
                  <a:schemeClr val="bg1"/>
                </a:solidFill>
                <a:latin typeface="Open Sans"/>
              </a:rPr>
              <a:t>Protocolos utilizados en la inspección y montaje de circuitos electrónicos industriales.</a:t>
            </a:r>
          </a:p>
          <a:p>
            <a:endParaRPr lang="es-CO" dirty="0"/>
          </a:p>
        </p:txBody>
      </p:sp>
      <p:sp>
        <p:nvSpPr>
          <p:cNvPr id="6" name="5 CuadroTexto"/>
          <p:cNvSpPr txBox="1"/>
          <p:nvPr/>
        </p:nvSpPr>
        <p:spPr>
          <a:xfrm>
            <a:off x="6360948" y="2841954"/>
            <a:ext cx="3905236" cy="307777"/>
          </a:xfrm>
          <a:prstGeom prst="rect">
            <a:avLst/>
          </a:prstGeom>
          <a:noFill/>
        </p:spPr>
        <p:txBody>
          <a:bodyPr wrap="none" rtlCol="0">
            <a:spAutoFit/>
          </a:bodyPr>
          <a:lstStyle/>
          <a:p>
            <a:r>
              <a:rPr lang="es-CO" sz="1400" dirty="0">
                <a:solidFill>
                  <a:srgbClr val="2C538E"/>
                </a:solidFill>
                <a:latin typeface="Open Sans"/>
              </a:rPr>
              <a:t>Clic en los botones para ampliar la información</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9216" y="3766665"/>
            <a:ext cx="434340" cy="539422"/>
          </a:xfrm>
          <a:prstGeom prst="rect">
            <a:avLst/>
          </a:prstGeom>
        </p:spPr>
      </p:pic>
    </p:spTree>
    <p:extLst>
      <p:ext uri="{BB962C8B-B14F-4D97-AF65-F5344CB8AC3E}">
        <p14:creationId xmlns:p14="http://schemas.microsoft.com/office/powerpoint/2010/main" val="417268207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8713" y="5841124"/>
            <a:ext cx="434340" cy="539422"/>
          </a:xfrm>
          <a:prstGeom prst="rect">
            <a:avLst/>
          </a:prstGeom>
        </p:spPr>
      </p:pic>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spTree>
    <p:extLst>
      <p:ext uri="{BB962C8B-B14F-4D97-AF65-F5344CB8AC3E}">
        <p14:creationId xmlns:p14="http://schemas.microsoft.com/office/powerpoint/2010/main" val="28599561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5112" y="5619641"/>
            <a:ext cx="434340" cy="539422"/>
          </a:xfrm>
          <a:prstGeom prst="rect">
            <a:avLst/>
          </a:prstGeom>
        </p:spPr>
      </p:pic>
    </p:spTree>
    <p:extLst>
      <p:ext uri="{BB962C8B-B14F-4D97-AF65-F5344CB8AC3E}">
        <p14:creationId xmlns:p14="http://schemas.microsoft.com/office/powerpoint/2010/main" val="25190725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CuadroTexto"/>
          <p:cNvSpPr txBox="1"/>
          <p:nvPr/>
        </p:nvSpPr>
        <p:spPr>
          <a:xfrm>
            <a:off x="1951627" y="4100303"/>
            <a:ext cx="3507476" cy="2031325"/>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Ficha técnica del fabricante</a:t>
            </a:r>
          </a:p>
          <a:p>
            <a:pPr algn="just"/>
            <a:r>
              <a:rPr lang="es-CO" sz="1400" dirty="0">
                <a:solidFill>
                  <a:schemeClr val="tx1">
                    <a:lumMod val="75000"/>
                    <a:lumOff val="25000"/>
                  </a:schemeClr>
                </a:solidFill>
                <a:latin typeface="Open Sans"/>
              </a:rPr>
              <a:t>La ficha técnica del fabricante o también conocida como hoja de datos, es un documento donde tiene toda la información de un componente o sistemas, en esta se encuentra las características básicas de funcionamiento bien detallado. </a:t>
            </a:r>
          </a:p>
          <a:p>
            <a:pPr algn="just"/>
            <a:endParaRPr lang="es-CO" sz="1400" dirty="0">
              <a:solidFill>
                <a:schemeClr val="tx1">
                  <a:lumMod val="75000"/>
                  <a:lumOff val="25000"/>
                </a:schemeClr>
              </a:solidFill>
              <a:latin typeface="Open Sans"/>
            </a:endParaRPr>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5112" y="5619641"/>
            <a:ext cx="434340" cy="539422"/>
          </a:xfrm>
          <a:prstGeom prst="rect">
            <a:avLst/>
          </a:prstGeom>
        </p:spPr>
      </p:pic>
      <p:pic>
        <p:nvPicPr>
          <p:cNvPr id="16"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5309" y="4631204"/>
            <a:ext cx="706318" cy="706318"/>
          </a:xfrm>
          <a:prstGeom prst="rect">
            <a:avLst/>
          </a:prstGeom>
        </p:spPr>
      </p:pic>
    </p:spTree>
    <p:extLst>
      <p:ext uri="{BB962C8B-B14F-4D97-AF65-F5344CB8AC3E}">
        <p14:creationId xmlns:p14="http://schemas.microsoft.com/office/powerpoint/2010/main" val="598594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7532" y="5000728"/>
            <a:ext cx="434340" cy="539422"/>
          </a:xfrm>
          <a:prstGeom prst="rect">
            <a:avLst/>
          </a:prstGeom>
        </p:spPr>
      </p:pic>
    </p:spTree>
    <p:extLst>
      <p:ext uri="{BB962C8B-B14F-4D97-AF65-F5344CB8AC3E}">
        <p14:creationId xmlns:p14="http://schemas.microsoft.com/office/powerpoint/2010/main" val="10198979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1313" y="5503173"/>
            <a:ext cx="434340" cy="539422"/>
          </a:xfrm>
          <a:prstGeom prst="rect">
            <a:avLst/>
          </a:prstGeom>
        </p:spPr>
      </p:pic>
    </p:spTree>
    <p:extLst>
      <p:ext uri="{BB962C8B-B14F-4D97-AF65-F5344CB8AC3E}">
        <p14:creationId xmlns:p14="http://schemas.microsoft.com/office/powerpoint/2010/main" val="15298549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835" y="5752514"/>
            <a:ext cx="434340" cy="539422"/>
          </a:xfrm>
          <a:prstGeom prst="rect">
            <a:avLst/>
          </a:prstGeom>
        </p:spPr>
      </p:pic>
    </p:spTree>
    <p:extLst>
      <p:ext uri="{BB962C8B-B14F-4D97-AF65-F5344CB8AC3E}">
        <p14:creationId xmlns:p14="http://schemas.microsoft.com/office/powerpoint/2010/main" val="330856746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6890" y="4503450"/>
            <a:ext cx="733614" cy="733614"/>
          </a:xfrm>
          <a:prstGeom prst="rect">
            <a:avLst/>
          </a:prstGeom>
        </p:spPr>
      </p:pic>
      <p:sp>
        <p:nvSpPr>
          <p:cNvPr id="22" name="21 CuadroTexto"/>
          <p:cNvSpPr txBox="1"/>
          <p:nvPr/>
        </p:nvSpPr>
        <p:spPr>
          <a:xfrm>
            <a:off x="7326540" y="4153366"/>
            <a:ext cx="3575636" cy="1661993"/>
          </a:xfrm>
          <a:prstGeom prst="rect">
            <a:avLst/>
          </a:prstGeom>
          <a:noFill/>
        </p:spPr>
        <p:txBody>
          <a:bodyPr wrap="square" rtlCol="0">
            <a:spAutoFit/>
          </a:bodyPr>
          <a:lstStyle/>
          <a:p>
            <a:r>
              <a:rPr lang="es-CO" sz="1400" b="1" dirty="0">
                <a:solidFill>
                  <a:schemeClr val="tx1">
                    <a:lumMod val="75000"/>
                    <a:lumOff val="25000"/>
                  </a:schemeClr>
                </a:solidFill>
                <a:latin typeface="Open Sans"/>
              </a:rPr>
              <a:t>Referencias</a:t>
            </a:r>
          </a:p>
          <a:p>
            <a:pPr algn="just"/>
            <a:r>
              <a:rPr lang="es-CO" sz="1400" dirty="0">
                <a:solidFill>
                  <a:schemeClr val="tx1">
                    <a:lumMod val="75000"/>
                    <a:lumOff val="25000"/>
                  </a:schemeClr>
                </a:solidFill>
                <a:latin typeface="Open Sans"/>
              </a:rPr>
              <a:t>La referencia es una forma de clasificación de un componente o sistema, donde se crean grupos con las mismas características, con el fin de categorizarlos para identificarlos con mayor eficiencia.</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835" y="5752514"/>
            <a:ext cx="434340" cy="539422"/>
          </a:xfrm>
          <a:prstGeom prst="rect">
            <a:avLst/>
          </a:prstGeom>
        </p:spPr>
      </p:pic>
    </p:spTree>
    <p:extLst>
      <p:ext uri="{BB962C8B-B14F-4D97-AF65-F5344CB8AC3E}">
        <p14:creationId xmlns:p14="http://schemas.microsoft.com/office/powerpoint/2010/main" val="17466500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835" y="5752514"/>
            <a:ext cx="434340" cy="539422"/>
          </a:xfrm>
          <a:prstGeom prst="rect">
            <a:avLst/>
          </a:prstGeom>
        </p:spPr>
      </p:pic>
    </p:spTree>
    <p:extLst>
      <p:ext uri="{BB962C8B-B14F-4D97-AF65-F5344CB8AC3E}">
        <p14:creationId xmlns:p14="http://schemas.microsoft.com/office/powerpoint/2010/main" val="33402310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285146" y="2594646"/>
            <a:ext cx="5370397"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instrumentos de medidas </a:t>
            </a:r>
          </a:p>
          <a:p>
            <a:endParaRPr lang="es-CO" dirty="0"/>
          </a:p>
        </p:txBody>
      </p:sp>
      <p:sp>
        <p:nvSpPr>
          <p:cNvPr id="10" name="9 CuadroTexto"/>
          <p:cNvSpPr txBox="1"/>
          <p:nvPr/>
        </p:nvSpPr>
        <p:spPr>
          <a:xfrm>
            <a:off x="639523" y="2913828"/>
            <a:ext cx="11054686"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instrumento de medición lo primero que se debe tener en cuenta es la identificación del tipo de instrumento que se está manejando, observar si es la herramienta adecuada para el tipo de medición que se necesita, una vez identificado el tipo de instrumento de medición se debe de tener en cuenta las características técnicas como: ficha técnica del fabricante y referencias</a:t>
            </a:r>
            <a:r>
              <a:rPr lang="es-CO" dirty="0"/>
              <a:t>. </a:t>
            </a:r>
          </a:p>
          <a:p>
            <a:r>
              <a:rPr lang="es-CO" sz="1400" dirty="0">
                <a:solidFill>
                  <a:srgbClr val="2C538E"/>
                </a:solidFill>
                <a:latin typeface="Open Sans"/>
              </a:rPr>
              <a:t>Pasa el mouse por cada tarjeta para ampliar la información</a:t>
            </a:r>
          </a:p>
        </p:txBody>
      </p:sp>
      <p:sp>
        <p:nvSpPr>
          <p:cNvPr id="11" name="10 Rectángulo redondeado"/>
          <p:cNvSpPr/>
          <p:nvPr/>
        </p:nvSpPr>
        <p:spPr>
          <a:xfrm>
            <a:off x="1158148" y="3984083"/>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ctángulo redondeado"/>
          <p:cNvSpPr/>
          <p:nvPr/>
        </p:nvSpPr>
        <p:spPr>
          <a:xfrm>
            <a:off x="6305628" y="3926131"/>
            <a:ext cx="4805934" cy="21164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400" y="4335997"/>
            <a:ext cx="1802134" cy="1802134"/>
          </a:xfrm>
          <a:prstGeom prst="rect">
            <a:avLst/>
          </a:prstGeom>
        </p:spPr>
      </p:pic>
      <p:sp>
        <p:nvSpPr>
          <p:cNvPr id="17" name="16 CuadroTexto"/>
          <p:cNvSpPr txBox="1"/>
          <p:nvPr/>
        </p:nvSpPr>
        <p:spPr>
          <a:xfrm>
            <a:off x="2319169" y="4100304"/>
            <a:ext cx="252825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Ficha técnica del fabricante</a:t>
            </a:r>
          </a:p>
          <a:p>
            <a:endParaRPr lang="es-CO" dirty="0"/>
          </a:p>
        </p:txBody>
      </p:sp>
      <p:pic>
        <p:nvPicPr>
          <p:cNvPr id="21" name="Imagen 9" descr="Icono&#10;&#10;Descripción generada automáticamente">
            <a:extLst>
              <a:ext uri="{FF2B5EF4-FFF2-40B4-BE49-F238E27FC236}">
                <a16:creationId xmlns:a16="http://schemas.microsoft.com/office/drawing/2014/main" id="{C76C3A80-612D-4EC0-A1DA-76FBA194D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565" y="4308701"/>
            <a:ext cx="1713524" cy="1713524"/>
          </a:xfrm>
          <a:prstGeom prst="rect">
            <a:avLst/>
          </a:prstGeom>
        </p:spPr>
      </p:pic>
      <p:sp>
        <p:nvSpPr>
          <p:cNvPr id="22" name="21 CuadroTexto"/>
          <p:cNvSpPr txBox="1"/>
          <p:nvPr/>
        </p:nvSpPr>
        <p:spPr>
          <a:xfrm>
            <a:off x="8229213" y="4013995"/>
            <a:ext cx="1199367"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Referencias</a:t>
            </a:r>
          </a:p>
          <a:p>
            <a:endParaRPr lang="es-CO" dirty="0">
              <a:solidFill>
                <a:schemeClr val="tx1">
                  <a:lumMod val="75000"/>
                  <a:lumOff val="25000"/>
                </a:schemeClr>
              </a:solidFill>
            </a:endParaRPr>
          </a:p>
        </p:txBody>
      </p:sp>
      <p:sp>
        <p:nvSpPr>
          <p:cNvPr id="20" name="19 Rectángulo redondeado"/>
          <p:cNvSpPr/>
          <p:nvPr/>
        </p:nvSpPr>
        <p:spPr>
          <a:xfrm>
            <a:off x="5459103" y="2731127"/>
            <a:ext cx="5991370" cy="457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535737"/>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4209" y="2806026"/>
            <a:ext cx="434340" cy="539422"/>
          </a:xfrm>
          <a:prstGeom prst="rect">
            <a:avLst/>
          </a:prstGeom>
        </p:spPr>
      </p:pic>
    </p:spTree>
    <p:extLst>
      <p:ext uri="{BB962C8B-B14F-4D97-AF65-F5344CB8AC3E}">
        <p14:creationId xmlns:p14="http://schemas.microsoft.com/office/powerpoint/2010/main" val="24008513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682391" y="4088189"/>
            <a:ext cx="4546626" cy="16786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864850"/>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865592"/>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4" name="3 CuadroTexto"/>
          <p:cNvSpPr txBox="1"/>
          <p:nvPr/>
        </p:nvSpPr>
        <p:spPr>
          <a:xfrm>
            <a:off x="881246" y="4287089"/>
            <a:ext cx="414891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el campo de la ingeniería, el correcto funcionamiento de los instrumentos de medida es fundamental, porque los ingenieros siempre deben tener la capacidad de medir, estudiar y controlar todos los posibles cambios en los valores de medida de una magnitud, para así aportar soluciones a errores que se puedan encontrar.</a:t>
            </a:r>
          </a:p>
          <a:p>
            <a:endParaRPr lang="es-CO" dirty="0"/>
          </a:p>
        </p:txBody>
      </p:sp>
      <p:pic>
        <p:nvPicPr>
          <p:cNvPr id="9" name="Imagen 7">
            <a:extLst>
              <a:ext uri="{FF2B5EF4-FFF2-40B4-BE49-F238E27FC236}">
                <a16:creationId xmlns:a16="http://schemas.microsoft.com/office/drawing/2014/main" id="{121A01DA-FB94-48CC-8641-901B297A3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829" y="2127339"/>
            <a:ext cx="4091750" cy="2044784"/>
          </a:xfrm>
          <a:prstGeom prst="rect">
            <a:avLst/>
          </a:prstGeom>
        </p:spPr>
      </p:pic>
      <p:sp>
        <p:nvSpPr>
          <p:cNvPr id="7" name="6 Rectángulo redondeado"/>
          <p:cNvSpPr/>
          <p:nvPr/>
        </p:nvSpPr>
        <p:spPr>
          <a:xfrm>
            <a:off x="6688497" y="333875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glow rad="139700">
                  <a:schemeClr val="accent4">
                    <a:satMod val="175000"/>
                    <a:alpha val="40000"/>
                  </a:schemeClr>
                </a:glow>
              </a:effectLst>
            </a:endParaRPr>
          </a:p>
        </p:txBody>
      </p:sp>
      <p:sp>
        <p:nvSpPr>
          <p:cNvPr id="8" name="7 CuadroTexto"/>
          <p:cNvSpPr txBox="1"/>
          <p:nvPr/>
        </p:nvSpPr>
        <p:spPr>
          <a:xfrm>
            <a:off x="6782935" y="3462029"/>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instrumentos de medidas </a:t>
            </a:r>
          </a:p>
          <a:p>
            <a:endParaRPr lang="es-CO" dirty="0"/>
          </a:p>
        </p:txBody>
      </p:sp>
      <p:sp>
        <p:nvSpPr>
          <p:cNvPr id="12" name="11 Rectángulo redondeado"/>
          <p:cNvSpPr/>
          <p:nvPr/>
        </p:nvSpPr>
        <p:spPr>
          <a:xfrm>
            <a:off x="6731713" y="4274029"/>
            <a:ext cx="3233425" cy="782872"/>
          </a:xfrm>
          <a:prstGeom prst="roundRect">
            <a:avLst/>
          </a:prstGeom>
          <a:solidFill>
            <a:srgbClr val="2C538E"/>
          </a:solidFill>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839799" y="4397301"/>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software </a:t>
            </a:r>
          </a:p>
          <a:p>
            <a:endParaRPr lang="es-CO" dirty="0"/>
          </a:p>
        </p:txBody>
      </p:sp>
      <p:sp>
        <p:nvSpPr>
          <p:cNvPr id="15" name="14 Rectángulo redondeado"/>
          <p:cNvSpPr/>
          <p:nvPr/>
        </p:nvSpPr>
        <p:spPr>
          <a:xfrm>
            <a:off x="6741991" y="529822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809133" y="5325963"/>
            <a:ext cx="3043451" cy="1015663"/>
          </a:xfrm>
          <a:prstGeom prst="rect">
            <a:avLst/>
          </a:prstGeom>
          <a:noFill/>
        </p:spPr>
        <p:txBody>
          <a:bodyPr wrap="square" rtlCol="0">
            <a:spAutoFit/>
          </a:bodyPr>
          <a:lstStyle/>
          <a:p>
            <a:pPr algn="ctr"/>
            <a:r>
              <a:rPr lang="es-CO" sz="1400" b="1" dirty="0">
                <a:solidFill>
                  <a:schemeClr val="bg1"/>
                </a:solidFill>
                <a:latin typeface="Open Sans"/>
              </a:rPr>
              <a:t>Protocolos utilizados en la inspección y montaje de circuitos electrónicos industriales.</a:t>
            </a:r>
          </a:p>
          <a:p>
            <a:endParaRPr lang="es-CO" dirty="0"/>
          </a:p>
        </p:txBody>
      </p:sp>
      <p:sp>
        <p:nvSpPr>
          <p:cNvPr id="6" name="5 CuadroTexto"/>
          <p:cNvSpPr txBox="1"/>
          <p:nvPr/>
        </p:nvSpPr>
        <p:spPr>
          <a:xfrm>
            <a:off x="6360948" y="2841954"/>
            <a:ext cx="3905236" cy="307777"/>
          </a:xfrm>
          <a:prstGeom prst="rect">
            <a:avLst/>
          </a:prstGeom>
          <a:noFill/>
        </p:spPr>
        <p:txBody>
          <a:bodyPr wrap="none" rtlCol="0">
            <a:spAutoFit/>
          </a:bodyPr>
          <a:lstStyle/>
          <a:p>
            <a:r>
              <a:rPr lang="es-CO" sz="1400" dirty="0">
                <a:solidFill>
                  <a:srgbClr val="2C538E"/>
                </a:solidFill>
                <a:latin typeface="Open Sans"/>
              </a:rPr>
              <a:t>Clic en los botones para ampliar la información</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414" y="4787190"/>
            <a:ext cx="434340" cy="539422"/>
          </a:xfrm>
          <a:prstGeom prst="rect">
            <a:avLst/>
          </a:prstGeom>
        </p:spPr>
      </p:pic>
    </p:spTree>
    <p:extLst>
      <p:ext uri="{BB962C8B-B14F-4D97-AF65-F5344CB8AC3E}">
        <p14:creationId xmlns:p14="http://schemas.microsoft.com/office/powerpoint/2010/main" val="40615145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0" y="2658569"/>
            <a:ext cx="4427244"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para el manejo de software </a:t>
            </a:r>
          </a:p>
          <a:p>
            <a:endParaRPr lang="es-CO" dirty="0"/>
          </a:p>
        </p:txBody>
      </p:sp>
      <p:sp>
        <p:nvSpPr>
          <p:cNvPr id="11" name="10 Rectángulo redondeado"/>
          <p:cNvSpPr/>
          <p:nvPr/>
        </p:nvSpPr>
        <p:spPr>
          <a:xfrm>
            <a:off x="2490715" y="3179421"/>
            <a:ext cx="7513094" cy="268911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4094328" y="2849522"/>
            <a:ext cx="7356145"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4209" y="2928858"/>
            <a:ext cx="434340" cy="539422"/>
          </a:xfrm>
          <a:prstGeom prst="rect">
            <a:avLst/>
          </a:prstGeom>
        </p:spPr>
      </p:pic>
      <p:sp>
        <p:nvSpPr>
          <p:cNvPr id="10" name="9 CuadroTexto"/>
          <p:cNvSpPr txBox="1"/>
          <p:nvPr/>
        </p:nvSpPr>
        <p:spPr>
          <a:xfrm>
            <a:off x="3827234" y="3958906"/>
            <a:ext cx="5834171"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el manejo de un software es importante saber qué tipo de software se está utilizando, saber para qué fue diseñado y cuál es su función principal, hay que tener en cuenta que para el manejo de este se debe tener un conocimiento básico de informática y saber cómo es la disposición de las herramientas y menús del programa</a:t>
            </a:r>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393" y="3229136"/>
            <a:ext cx="2584809" cy="25848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485162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682391" y="4088189"/>
            <a:ext cx="4546626" cy="16786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864850"/>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865592"/>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4" name="3 CuadroTexto"/>
          <p:cNvSpPr txBox="1"/>
          <p:nvPr/>
        </p:nvSpPr>
        <p:spPr>
          <a:xfrm>
            <a:off x="881246" y="4287089"/>
            <a:ext cx="414891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el campo de la ingeniería, el correcto funcionamiento de los instrumentos de medida es fundamental, porque los ingenieros siempre deben tener la capacidad de medir, estudiar y controlar todos los posibles cambios en los valores de medida de una magnitud, para así aportar soluciones a errores que se puedan encontrar.</a:t>
            </a:r>
          </a:p>
          <a:p>
            <a:endParaRPr lang="es-CO" dirty="0"/>
          </a:p>
        </p:txBody>
      </p:sp>
      <p:pic>
        <p:nvPicPr>
          <p:cNvPr id="9" name="Imagen 7">
            <a:extLst>
              <a:ext uri="{FF2B5EF4-FFF2-40B4-BE49-F238E27FC236}">
                <a16:creationId xmlns:a16="http://schemas.microsoft.com/office/drawing/2014/main" id="{121A01DA-FB94-48CC-8641-901B297A3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829" y="2127339"/>
            <a:ext cx="4091750" cy="2044784"/>
          </a:xfrm>
          <a:prstGeom prst="rect">
            <a:avLst/>
          </a:prstGeom>
        </p:spPr>
      </p:pic>
      <p:sp>
        <p:nvSpPr>
          <p:cNvPr id="7" name="6 Rectángulo redondeado"/>
          <p:cNvSpPr/>
          <p:nvPr/>
        </p:nvSpPr>
        <p:spPr>
          <a:xfrm>
            <a:off x="6688497" y="333875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glow rad="139700">
                  <a:schemeClr val="accent4">
                    <a:satMod val="175000"/>
                    <a:alpha val="40000"/>
                  </a:schemeClr>
                </a:glow>
              </a:effectLst>
            </a:endParaRPr>
          </a:p>
        </p:txBody>
      </p:sp>
      <p:sp>
        <p:nvSpPr>
          <p:cNvPr id="8" name="7 CuadroTexto"/>
          <p:cNvSpPr txBox="1"/>
          <p:nvPr/>
        </p:nvSpPr>
        <p:spPr>
          <a:xfrm>
            <a:off x="6782935" y="3462029"/>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instrumentos de medidas </a:t>
            </a:r>
          </a:p>
          <a:p>
            <a:endParaRPr lang="es-CO" dirty="0"/>
          </a:p>
        </p:txBody>
      </p:sp>
      <p:sp>
        <p:nvSpPr>
          <p:cNvPr id="12" name="11 Rectángulo redondeado"/>
          <p:cNvSpPr/>
          <p:nvPr/>
        </p:nvSpPr>
        <p:spPr>
          <a:xfrm>
            <a:off x="6731713" y="4274029"/>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839799" y="4397301"/>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software </a:t>
            </a:r>
          </a:p>
          <a:p>
            <a:endParaRPr lang="es-CO" dirty="0"/>
          </a:p>
        </p:txBody>
      </p:sp>
      <p:sp>
        <p:nvSpPr>
          <p:cNvPr id="15" name="14 Rectángulo redondeado"/>
          <p:cNvSpPr/>
          <p:nvPr/>
        </p:nvSpPr>
        <p:spPr>
          <a:xfrm>
            <a:off x="6741991" y="5298227"/>
            <a:ext cx="3233425" cy="782872"/>
          </a:xfrm>
          <a:prstGeom prst="roundRect">
            <a:avLst/>
          </a:prstGeom>
          <a:solidFill>
            <a:srgbClr val="2C538E"/>
          </a:solidFill>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809133" y="5325963"/>
            <a:ext cx="3043451" cy="1015663"/>
          </a:xfrm>
          <a:prstGeom prst="rect">
            <a:avLst/>
          </a:prstGeom>
          <a:noFill/>
        </p:spPr>
        <p:txBody>
          <a:bodyPr wrap="square" rtlCol="0">
            <a:spAutoFit/>
          </a:bodyPr>
          <a:lstStyle/>
          <a:p>
            <a:pPr algn="ctr"/>
            <a:r>
              <a:rPr lang="es-CO" sz="1400" b="1" dirty="0">
                <a:solidFill>
                  <a:schemeClr val="bg1"/>
                </a:solidFill>
                <a:latin typeface="Open Sans"/>
              </a:rPr>
              <a:t>Protocolos utilizados en la inspección y montaje de circuitos electrónicos industriales.</a:t>
            </a:r>
          </a:p>
          <a:p>
            <a:endParaRPr lang="es-CO" dirty="0"/>
          </a:p>
        </p:txBody>
      </p:sp>
      <p:sp>
        <p:nvSpPr>
          <p:cNvPr id="6" name="5 CuadroTexto"/>
          <p:cNvSpPr txBox="1"/>
          <p:nvPr/>
        </p:nvSpPr>
        <p:spPr>
          <a:xfrm>
            <a:off x="6360948" y="2841954"/>
            <a:ext cx="3905236" cy="307777"/>
          </a:xfrm>
          <a:prstGeom prst="rect">
            <a:avLst/>
          </a:prstGeom>
          <a:noFill/>
        </p:spPr>
        <p:txBody>
          <a:bodyPr wrap="none" rtlCol="0">
            <a:spAutoFit/>
          </a:bodyPr>
          <a:lstStyle/>
          <a:p>
            <a:r>
              <a:rPr lang="es-CO" sz="1400" dirty="0">
                <a:solidFill>
                  <a:srgbClr val="2C538E"/>
                </a:solidFill>
                <a:latin typeface="Open Sans"/>
              </a:rPr>
              <a:t>Clic en los botones para ampliar la información</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8369" y="5802204"/>
            <a:ext cx="434340" cy="539422"/>
          </a:xfrm>
          <a:prstGeom prst="rect">
            <a:avLst/>
          </a:prstGeom>
        </p:spPr>
      </p:pic>
    </p:spTree>
    <p:extLst>
      <p:ext uri="{BB962C8B-B14F-4D97-AF65-F5344CB8AC3E}">
        <p14:creationId xmlns:p14="http://schemas.microsoft.com/office/powerpoint/2010/main" val="8657992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9242" y="6146523"/>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Tree>
    <p:extLst>
      <p:ext uri="{BB962C8B-B14F-4D97-AF65-F5344CB8AC3E}">
        <p14:creationId xmlns:p14="http://schemas.microsoft.com/office/powerpoint/2010/main" val="363637754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1535" y="5027406"/>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sp>
        <p:nvSpPr>
          <p:cNvPr id="5" name="4 CuadroTexto"/>
          <p:cNvSpPr txBox="1"/>
          <p:nvPr/>
        </p:nvSpPr>
        <p:spPr>
          <a:xfrm>
            <a:off x="1105466" y="3916359"/>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2528255" y="4705570"/>
            <a:ext cx="2882120" cy="738664"/>
          </a:xfrm>
          <a:prstGeom prst="rect">
            <a:avLst/>
          </a:prstGeom>
          <a:noFill/>
        </p:spPr>
        <p:txBody>
          <a:bodyPr wrap="square" rtlCol="0">
            <a:spAutoFit/>
          </a:bodyPr>
          <a:lstStyle/>
          <a:p>
            <a:pPr algn="just"/>
            <a:r>
              <a:rPr lang="es-CO" sz="1400" dirty="0">
                <a:solidFill>
                  <a:schemeClr val="tx1">
                    <a:lumMod val="65000"/>
                    <a:lumOff val="35000"/>
                  </a:schemeClr>
                </a:solidFill>
                <a:latin typeface="Open Sans"/>
              </a:rPr>
              <a:t>Se deben tener los diseños o planos del respectivo circuito a inspeccionar</a:t>
            </a:r>
          </a:p>
        </p:txBody>
      </p:sp>
      <p:pic>
        <p:nvPicPr>
          <p:cNvPr id="17" name="Imagen 24" descr="Imagen que contiene Icono&#10;&#10;Descripción generada automáticamente">
            <a:extLst>
              <a:ext uri="{FF2B5EF4-FFF2-40B4-BE49-F238E27FC236}">
                <a16:creationId xmlns:a16="http://schemas.microsoft.com/office/drawing/2014/main" id="{2B9529F7-98BC-4278-8283-41E2200186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8320" y="4411747"/>
            <a:ext cx="1185345" cy="1185345"/>
          </a:xfrm>
          <a:prstGeom prst="rect">
            <a:avLst/>
          </a:prstGeom>
        </p:spPr>
      </p:pic>
      <p:sp>
        <p:nvSpPr>
          <p:cNvPr id="6" name="5 Botón de acción: Final">
            <a:hlinkClick r:id="" action="ppaction://hlinkshowjump?jump=lastslide" highlightClick="1"/>
          </p:cNvPr>
          <p:cNvSpPr/>
          <p:nvPr/>
        </p:nvSpPr>
        <p:spPr>
          <a:xfrm>
            <a:off x="5519559" y="482268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08472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49690" y="2838740"/>
            <a:ext cx="5807366" cy="1600438"/>
          </a:xfrm>
          <a:prstGeom prst="rect">
            <a:avLst/>
          </a:prstGeom>
          <a:noFill/>
        </p:spPr>
        <p:txBody>
          <a:bodyPr wrap="square" rtlCol="0">
            <a:spAutoFit/>
          </a:bodyPr>
          <a:lstStyle/>
          <a:p>
            <a:pPr algn="just"/>
            <a:r>
              <a:rPr lang="es-CO" sz="1400" b="1" dirty="0">
                <a:solidFill>
                  <a:schemeClr val="bg1"/>
                </a:solidFill>
                <a:latin typeface="Open Sans"/>
              </a:rPr>
              <a:t>Fallo en los relés </a:t>
            </a:r>
          </a:p>
          <a:p>
            <a:pPr algn="just"/>
            <a:r>
              <a:rPr lang="es-CO" sz="1400" dirty="0">
                <a:solidFill>
                  <a:schemeClr val="bg1"/>
                </a:solidFill>
                <a:latin typeface="Open Sans"/>
              </a:rPr>
              <a:t>Este fallo tiende a suceder por el desgaste de la pieza, normalmente este componente se desgasta en la apertura y cierre de los puntos de contacto, o sea los electrodos, esto sucede porque en el momento de la transición de rotura del contacto el arco que se produce, durante ese periodo de tiempo, es similar al arco que se hace en un proceso de soldadura.</a:t>
            </a:r>
            <a:endParaRPr lang="es-CO" sz="1400" b="1" dirty="0">
              <a:solidFill>
                <a:schemeClr val="bg1"/>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0723" y="2743204"/>
            <a:ext cx="434340" cy="539422"/>
          </a:xfrm>
          <a:prstGeom prst="rect">
            <a:avLst/>
          </a:prstGeom>
        </p:spPr>
      </p:pic>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7532" y="4987097"/>
            <a:ext cx="434340" cy="539422"/>
          </a:xfrm>
          <a:prstGeom prst="rect">
            <a:avLst/>
          </a:prstGeom>
        </p:spPr>
      </p:pic>
    </p:spTree>
    <p:extLst>
      <p:ext uri="{BB962C8B-B14F-4D97-AF65-F5344CB8AC3E}">
        <p14:creationId xmlns:p14="http://schemas.microsoft.com/office/powerpoint/2010/main" val="2901137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1535" y="5027406"/>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sp>
        <p:nvSpPr>
          <p:cNvPr id="5" name="4 CuadroTexto"/>
          <p:cNvSpPr txBox="1"/>
          <p:nvPr/>
        </p:nvSpPr>
        <p:spPr>
          <a:xfrm>
            <a:off x="1105466" y="3916359"/>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2528255" y="4596386"/>
            <a:ext cx="2882120" cy="954107"/>
          </a:xfrm>
          <a:prstGeom prst="rect">
            <a:avLst/>
          </a:prstGeom>
          <a:noFill/>
        </p:spPr>
        <p:txBody>
          <a:bodyPr wrap="square" rtlCol="0">
            <a:spAutoFit/>
          </a:bodyPr>
          <a:lstStyle/>
          <a:p>
            <a:pPr lvl="0" algn="just"/>
            <a:r>
              <a:rPr lang="es-CO" sz="1400" dirty="0">
                <a:solidFill>
                  <a:schemeClr val="tx1">
                    <a:lumMod val="85000"/>
                    <a:lumOff val="15000"/>
                  </a:schemeClr>
                </a:solidFill>
                <a:latin typeface="Open Sans"/>
              </a:rPr>
              <a:t>Identificar los componentes y tener su respectiva ficha técnica que conforman el circuito a inspeccionar</a:t>
            </a:r>
          </a:p>
        </p:txBody>
      </p:sp>
      <p:sp>
        <p:nvSpPr>
          <p:cNvPr id="6" name="5 Botón de acción: Final">
            <a:hlinkClick r:id="" action="ppaction://hlinkshowjump?jump=lastslide" highlightClick="1"/>
          </p:cNvPr>
          <p:cNvSpPr/>
          <p:nvPr/>
        </p:nvSpPr>
        <p:spPr>
          <a:xfrm>
            <a:off x="5519559" y="482268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 name="Imagen 2" descr="Icono&#10;&#10;Descripción generada automáticamente">
            <a:extLst>
              <a:ext uri="{FF2B5EF4-FFF2-40B4-BE49-F238E27FC236}">
                <a16:creationId xmlns:a16="http://schemas.microsoft.com/office/drawing/2014/main" id="{58AA2519-1E6A-42D2-98F0-BAF5C08E3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3758" y="4507520"/>
            <a:ext cx="1214497" cy="1214497"/>
          </a:xfrm>
          <a:prstGeom prst="rect">
            <a:avLst/>
          </a:prstGeom>
        </p:spPr>
      </p:pic>
      <p:sp>
        <p:nvSpPr>
          <p:cNvPr id="19" name="18 Botón de acción: Final">
            <a:hlinkClick r:id="" action="ppaction://hlinkshowjump?jump=lastslide" highlightClick="1"/>
          </p:cNvPr>
          <p:cNvSpPr/>
          <p:nvPr/>
        </p:nvSpPr>
        <p:spPr>
          <a:xfrm flipH="1">
            <a:off x="859817" y="4807469"/>
            <a:ext cx="338400" cy="33480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379399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1535" y="5027406"/>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sp>
        <p:nvSpPr>
          <p:cNvPr id="5" name="4 CuadroTexto"/>
          <p:cNvSpPr txBox="1"/>
          <p:nvPr/>
        </p:nvSpPr>
        <p:spPr>
          <a:xfrm>
            <a:off x="1105466" y="3916359"/>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2528255" y="4432610"/>
            <a:ext cx="2882120" cy="1384995"/>
          </a:xfrm>
          <a:prstGeom prst="rect">
            <a:avLst/>
          </a:prstGeom>
          <a:noFill/>
        </p:spPr>
        <p:txBody>
          <a:bodyPr wrap="square" rtlCol="0">
            <a:spAutoFit/>
          </a:bodyPr>
          <a:lstStyle/>
          <a:p>
            <a:pPr lvl="0" algn="just"/>
            <a:r>
              <a:rPr lang="es-CO" sz="1400" dirty="0">
                <a:solidFill>
                  <a:schemeClr val="tx1">
                    <a:lumMod val="85000"/>
                    <a:lumOff val="15000"/>
                  </a:schemeClr>
                </a:solidFill>
                <a:latin typeface="Open Sans"/>
              </a:rPr>
              <a:t>Se debe tener una herramienta de medición apropiada para el trabajo, que cuente con todas las especificaciones necesarias para no afectar el circuito en la etapa de inspección.</a:t>
            </a:r>
          </a:p>
        </p:txBody>
      </p:sp>
      <p:sp>
        <p:nvSpPr>
          <p:cNvPr id="6" name="5 Botón de acción: Final">
            <a:hlinkClick r:id="" action="ppaction://hlinkshowjump?jump=lastslide" highlightClick="1"/>
          </p:cNvPr>
          <p:cNvSpPr/>
          <p:nvPr/>
        </p:nvSpPr>
        <p:spPr>
          <a:xfrm>
            <a:off x="5519559" y="482268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Botón de acción: Final">
            <a:hlinkClick r:id="" action="ppaction://hlinkshowjump?jump=lastslide" highlightClick="1"/>
          </p:cNvPr>
          <p:cNvSpPr/>
          <p:nvPr/>
        </p:nvSpPr>
        <p:spPr>
          <a:xfrm flipH="1">
            <a:off x="859817" y="4807469"/>
            <a:ext cx="338400" cy="33480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 descr="Imagen que contiene Icono&#10;&#10;Descripción generada automáticamente">
            <a:extLst>
              <a:ext uri="{FF2B5EF4-FFF2-40B4-BE49-F238E27FC236}">
                <a16:creationId xmlns:a16="http://schemas.microsoft.com/office/drawing/2014/main" id="{56254BCD-79F4-4C48-8EB3-8BA088323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218" y="4378026"/>
            <a:ext cx="1439580" cy="1439580"/>
          </a:xfrm>
          <a:prstGeom prst="rect">
            <a:avLst/>
          </a:prstGeom>
        </p:spPr>
      </p:pic>
    </p:spTree>
    <p:extLst>
      <p:ext uri="{BB962C8B-B14F-4D97-AF65-F5344CB8AC3E}">
        <p14:creationId xmlns:p14="http://schemas.microsoft.com/office/powerpoint/2010/main" val="15492892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1535" y="5027406"/>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a:effectLst>
            <a:outerShdw blurRad="50800" dist="38100" dir="2700000" algn="tl" rotWithShape="0">
              <a:prstClr val="black">
                <a:alpha val="40000"/>
              </a:prstClr>
            </a:outerShdw>
          </a:effectLst>
        </p:spPr>
      </p:pic>
      <p:sp>
        <p:nvSpPr>
          <p:cNvPr id="5" name="4 CuadroTexto"/>
          <p:cNvSpPr txBox="1"/>
          <p:nvPr/>
        </p:nvSpPr>
        <p:spPr>
          <a:xfrm>
            <a:off x="1105466" y="3916359"/>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2582847" y="4637330"/>
            <a:ext cx="2882120" cy="954107"/>
          </a:xfrm>
          <a:prstGeom prst="rect">
            <a:avLst/>
          </a:prstGeom>
          <a:noFill/>
        </p:spPr>
        <p:txBody>
          <a:bodyPr wrap="square" rtlCol="0">
            <a:spAutoFit/>
          </a:bodyPr>
          <a:lstStyle/>
          <a:p>
            <a:pPr lvl="0" algn="just"/>
            <a:r>
              <a:rPr lang="es-CO" sz="1400" dirty="0">
                <a:solidFill>
                  <a:schemeClr val="tx1">
                    <a:lumMod val="85000"/>
                    <a:lumOff val="15000"/>
                  </a:schemeClr>
                </a:solidFill>
                <a:latin typeface="Open Sans"/>
              </a:rPr>
              <a:t>Las condiciones de trabajo deben ser optimas, sin humedad en el ambiente y sin impurezas que puedan afectar al circuito.</a:t>
            </a:r>
          </a:p>
        </p:txBody>
      </p:sp>
      <p:sp>
        <p:nvSpPr>
          <p:cNvPr id="6" name="5 Botón de acción: Final">
            <a:hlinkClick r:id="" action="ppaction://hlinkshowjump?jump=lastslide" highlightClick="1"/>
          </p:cNvPr>
          <p:cNvSpPr/>
          <p:nvPr/>
        </p:nvSpPr>
        <p:spPr>
          <a:xfrm>
            <a:off x="5519559" y="482268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Botón de acción: Final">
            <a:hlinkClick r:id="" action="ppaction://hlinkshowjump?jump=lastslide" highlightClick="1"/>
          </p:cNvPr>
          <p:cNvSpPr/>
          <p:nvPr/>
        </p:nvSpPr>
        <p:spPr>
          <a:xfrm flipH="1">
            <a:off x="859817" y="4807469"/>
            <a:ext cx="338400" cy="33480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 name="Imagen 3">
            <a:extLst>
              <a:ext uri="{FF2B5EF4-FFF2-40B4-BE49-F238E27FC236}">
                <a16:creationId xmlns:a16="http://schemas.microsoft.com/office/drawing/2014/main" id="{DB18082D-034D-4362-A0CB-D7A403D628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1935" y="4473355"/>
            <a:ext cx="1118082" cy="1118082"/>
          </a:xfrm>
          <a:prstGeom prst="rect">
            <a:avLst/>
          </a:prstGeom>
        </p:spPr>
      </p:pic>
    </p:spTree>
    <p:extLst>
      <p:ext uri="{BB962C8B-B14F-4D97-AF65-F5344CB8AC3E}">
        <p14:creationId xmlns:p14="http://schemas.microsoft.com/office/powerpoint/2010/main" val="21848038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1535" y="5027406"/>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a:effectLst>
            <a:outerShdw blurRad="50800" dist="38100" dir="2700000" algn="tl" rotWithShape="0">
              <a:prstClr val="black">
                <a:alpha val="40000"/>
              </a:prstClr>
            </a:outerShdw>
          </a:effectLst>
        </p:spPr>
      </p:pic>
      <p:sp>
        <p:nvSpPr>
          <p:cNvPr id="5" name="4 CuadroTexto"/>
          <p:cNvSpPr txBox="1"/>
          <p:nvPr/>
        </p:nvSpPr>
        <p:spPr>
          <a:xfrm>
            <a:off x="1105466" y="3916359"/>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2582847" y="4500850"/>
            <a:ext cx="2882120" cy="1384995"/>
          </a:xfrm>
          <a:prstGeom prst="rect">
            <a:avLst/>
          </a:prstGeom>
          <a:noFill/>
        </p:spPr>
        <p:txBody>
          <a:bodyPr wrap="square" rtlCol="0">
            <a:spAutoFit/>
          </a:bodyPr>
          <a:lstStyle/>
          <a:p>
            <a:pPr lvl="0" algn="just"/>
            <a:r>
              <a:rPr lang="es-CO" sz="1400" dirty="0">
                <a:solidFill>
                  <a:schemeClr val="tx1">
                    <a:lumMod val="85000"/>
                    <a:lumOff val="15000"/>
                  </a:schemeClr>
                </a:solidFill>
                <a:latin typeface="Open Sans"/>
              </a:rPr>
              <a:t>El encargado de la inspección debe de estar aterrizado, ya que el cuerpo genera una energía estática que puede afectar muchos componentes de los circuitos electrónicos.</a:t>
            </a:r>
          </a:p>
        </p:txBody>
      </p:sp>
      <p:sp>
        <p:nvSpPr>
          <p:cNvPr id="6" name="5 Botón de acción: Final">
            <a:hlinkClick r:id="" action="ppaction://hlinkshowjump?jump=lastslide" highlightClick="1"/>
          </p:cNvPr>
          <p:cNvSpPr/>
          <p:nvPr/>
        </p:nvSpPr>
        <p:spPr>
          <a:xfrm>
            <a:off x="5519559" y="482268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Botón de acción: Final">
            <a:hlinkClick r:id="" action="ppaction://hlinkshowjump?jump=lastslide" highlightClick="1"/>
          </p:cNvPr>
          <p:cNvSpPr/>
          <p:nvPr/>
        </p:nvSpPr>
        <p:spPr>
          <a:xfrm flipH="1">
            <a:off x="859817" y="4807469"/>
            <a:ext cx="338400" cy="334800"/>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 descr="Icono&#10;&#10;Descripción generada automáticamente">
            <a:extLst>
              <a:ext uri="{FF2B5EF4-FFF2-40B4-BE49-F238E27FC236}">
                <a16:creationId xmlns:a16="http://schemas.microsoft.com/office/drawing/2014/main" id="{D9CE22B0-F217-4D3C-9597-7ED8A6005B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466" y="4420755"/>
            <a:ext cx="1460287" cy="1460287"/>
          </a:xfrm>
          <a:prstGeom prst="rect">
            <a:avLst/>
          </a:prstGeom>
        </p:spPr>
      </p:pic>
    </p:spTree>
    <p:extLst>
      <p:ext uri="{BB962C8B-B14F-4D97-AF65-F5344CB8AC3E}">
        <p14:creationId xmlns:p14="http://schemas.microsoft.com/office/powerpoint/2010/main" val="162627961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582" y="5810359"/>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Tree>
    <p:extLst>
      <p:ext uri="{BB962C8B-B14F-4D97-AF65-F5344CB8AC3E}">
        <p14:creationId xmlns:p14="http://schemas.microsoft.com/office/powerpoint/2010/main" val="27528193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542023" y="3934086"/>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7947196" y="4395752"/>
            <a:ext cx="3044957" cy="1661993"/>
          </a:xfrm>
          <a:prstGeom prst="rect">
            <a:avLst/>
          </a:prstGeom>
          <a:noFill/>
        </p:spPr>
        <p:txBody>
          <a:bodyPr wrap="square" rtlCol="0">
            <a:spAutoFit/>
          </a:bodyPr>
          <a:lstStyle/>
          <a:p>
            <a:pPr algn="just"/>
            <a:r>
              <a:rPr lang="es-CO" sz="1400" dirty="0">
                <a:solidFill>
                  <a:schemeClr val="tx1">
                    <a:lumMod val="85000"/>
                    <a:lumOff val="15000"/>
                  </a:schemeClr>
                </a:solidFill>
                <a:latin typeface="Open Sans"/>
              </a:rPr>
              <a:t>Para el diseño de un circuito industrial se debe de tener un orden especifico de diseño con el fin de que todo este jerarquizado, para lograr un montaje optimo del circuito.</a:t>
            </a:r>
          </a:p>
          <a:p>
            <a:endParaRPr lang="es-CO" dirty="0"/>
          </a:p>
        </p:txBody>
      </p:sp>
      <p:sp>
        <p:nvSpPr>
          <p:cNvPr id="21" name="20 Botón de acción: Final">
            <a:hlinkClick r:id="" action="ppaction://hlinkshowjump?jump=lastslide" highlightClick="1"/>
          </p:cNvPr>
          <p:cNvSpPr/>
          <p:nvPr/>
        </p:nvSpPr>
        <p:spPr>
          <a:xfrm>
            <a:off x="11087689" y="47688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1642" y="4874710"/>
            <a:ext cx="434340" cy="539422"/>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2023" y="4268814"/>
            <a:ext cx="1519166" cy="1519166"/>
          </a:xfrm>
          <a:prstGeom prst="rect">
            <a:avLst/>
          </a:prstGeom>
        </p:spPr>
      </p:pic>
    </p:spTree>
    <p:extLst>
      <p:ext uri="{BB962C8B-B14F-4D97-AF65-F5344CB8AC3E}">
        <p14:creationId xmlns:p14="http://schemas.microsoft.com/office/powerpoint/2010/main" val="7813523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542023" y="3934086"/>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7947196" y="4395752"/>
            <a:ext cx="3044957" cy="1661993"/>
          </a:xfrm>
          <a:prstGeom prst="rect">
            <a:avLst/>
          </a:prstGeom>
          <a:noFill/>
        </p:spPr>
        <p:txBody>
          <a:bodyPr wrap="square" rtlCol="0">
            <a:spAutoFit/>
          </a:bodyPr>
          <a:lstStyle/>
          <a:p>
            <a:pPr algn="just"/>
            <a:r>
              <a:rPr lang="es-CO" sz="1400" dirty="0">
                <a:solidFill>
                  <a:schemeClr val="tx1">
                    <a:lumMod val="85000"/>
                    <a:lumOff val="15000"/>
                  </a:schemeClr>
                </a:solidFill>
                <a:latin typeface="Open Sans"/>
              </a:rPr>
              <a:t>La primera etapa se base en la simulación del circuito por medio de una herramienta de software, esto con el fin de desarrollar un diseño óptimo y evitar posibles modos de fallo.</a:t>
            </a:r>
          </a:p>
          <a:p>
            <a:endParaRPr lang="es-CO" dirty="0"/>
          </a:p>
        </p:txBody>
      </p:sp>
      <p:sp>
        <p:nvSpPr>
          <p:cNvPr id="21" name="20 Botón de acción: Final">
            <a:hlinkClick r:id="" action="ppaction://hlinkshowjump?jump=lastslide" highlightClick="1"/>
          </p:cNvPr>
          <p:cNvSpPr/>
          <p:nvPr/>
        </p:nvSpPr>
        <p:spPr>
          <a:xfrm>
            <a:off x="11087689" y="47688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1642" y="4874710"/>
            <a:ext cx="434340" cy="539422"/>
          </a:xfrm>
          <a:prstGeom prst="rect">
            <a:avLst/>
          </a:prstGeom>
        </p:spPr>
      </p:pic>
      <p:sp>
        <p:nvSpPr>
          <p:cNvPr id="6" name="5 Elipse"/>
          <p:cNvSpPr/>
          <p:nvPr/>
        </p:nvSpPr>
        <p:spPr>
          <a:xfrm>
            <a:off x="6839900" y="4423476"/>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969089" y="4799228"/>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1</a:t>
            </a:r>
          </a:p>
        </p:txBody>
      </p:sp>
      <p:sp>
        <p:nvSpPr>
          <p:cNvPr id="22" name="21 Botón de acción: Final">
            <a:hlinkClick r:id="" action="ppaction://hlinkshowjump?jump=lastslide" highlightClick="1"/>
          </p:cNvPr>
          <p:cNvSpPr/>
          <p:nvPr/>
        </p:nvSpPr>
        <p:spPr>
          <a:xfrm flipH="1">
            <a:off x="6412531" y="477241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037623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542023" y="3934086"/>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7947196" y="4313864"/>
            <a:ext cx="3044957" cy="1815882"/>
          </a:xfrm>
          <a:prstGeom prst="rect">
            <a:avLst/>
          </a:prstGeom>
          <a:noFill/>
        </p:spPr>
        <p:txBody>
          <a:bodyPr wrap="square" rtlCol="0">
            <a:spAutoFit/>
          </a:bodyPr>
          <a:lstStyle/>
          <a:p>
            <a:pPr algn="just"/>
            <a:r>
              <a:rPr lang="es-CO" sz="1400" dirty="0">
                <a:solidFill>
                  <a:schemeClr val="tx1">
                    <a:lumMod val="85000"/>
                    <a:lumOff val="15000"/>
                  </a:schemeClr>
                </a:solidFill>
                <a:latin typeface="Open Sans"/>
              </a:rPr>
              <a:t>Se basa en el análisis de qué tipo de material se va a usar para el diseño ya estipulado, esta etapa es de mucho cuidado, ya que se debe tener en cuenta las condiciones de operación del equipo para así escoger un material que se adapte a estas condiciones.</a:t>
            </a:r>
            <a:endParaRPr lang="es-CO" dirty="0">
              <a:solidFill>
                <a:schemeClr val="tx1">
                  <a:lumMod val="85000"/>
                  <a:lumOff val="15000"/>
                </a:schemeClr>
              </a:solidFill>
              <a:latin typeface="Open Sans"/>
            </a:endParaRPr>
          </a:p>
        </p:txBody>
      </p:sp>
      <p:sp>
        <p:nvSpPr>
          <p:cNvPr id="21" name="20 Botón de acción: Final">
            <a:hlinkClick r:id="" action="ppaction://hlinkshowjump?jump=lastslide" highlightClick="1"/>
          </p:cNvPr>
          <p:cNvSpPr/>
          <p:nvPr/>
        </p:nvSpPr>
        <p:spPr>
          <a:xfrm>
            <a:off x="11087689" y="47688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1642" y="4874710"/>
            <a:ext cx="434340" cy="539422"/>
          </a:xfrm>
          <a:prstGeom prst="rect">
            <a:avLst/>
          </a:prstGeom>
        </p:spPr>
      </p:pic>
      <p:sp>
        <p:nvSpPr>
          <p:cNvPr id="6" name="5 Elipse"/>
          <p:cNvSpPr/>
          <p:nvPr/>
        </p:nvSpPr>
        <p:spPr>
          <a:xfrm>
            <a:off x="6839900" y="4423476"/>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969089" y="4799228"/>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2</a:t>
            </a:r>
          </a:p>
        </p:txBody>
      </p:sp>
      <p:sp>
        <p:nvSpPr>
          <p:cNvPr id="22" name="21 Botón de acción: Final">
            <a:hlinkClick r:id="" action="ppaction://hlinkshowjump?jump=lastslide" highlightClick="1"/>
          </p:cNvPr>
          <p:cNvSpPr/>
          <p:nvPr/>
        </p:nvSpPr>
        <p:spPr>
          <a:xfrm flipH="1">
            <a:off x="6412531" y="477241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917175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a:effectLst>
            <a:outerShdw blurRad="50800" dist="38100" dir="2700000" algn="tl" rotWithShape="0">
              <a:prstClr val="black">
                <a:alpha val="40000"/>
              </a:prstClr>
            </a:outerShdw>
          </a:effectLst>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542023" y="3934086"/>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4" name="3 CuadroTexto"/>
          <p:cNvSpPr txBox="1"/>
          <p:nvPr/>
        </p:nvSpPr>
        <p:spPr>
          <a:xfrm>
            <a:off x="7947196" y="4450344"/>
            <a:ext cx="3044957" cy="1384995"/>
          </a:xfrm>
          <a:prstGeom prst="rect">
            <a:avLst/>
          </a:prstGeom>
          <a:noFill/>
        </p:spPr>
        <p:txBody>
          <a:bodyPr wrap="square" rtlCol="0">
            <a:spAutoFit/>
          </a:bodyPr>
          <a:lstStyle/>
          <a:p>
            <a:pPr algn="just"/>
            <a:r>
              <a:rPr lang="es-CO" sz="1400" dirty="0">
                <a:solidFill>
                  <a:schemeClr val="tx1">
                    <a:lumMod val="85000"/>
                    <a:lumOff val="15000"/>
                  </a:schemeClr>
                </a:solidFill>
                <a:latin typeface="Open Sans"/>
              </a:rPr>
              <a:t>La etapa tres es finalmente el montaje del diseño, después de hacer las verificaciones necesarias para evitar o mitigar las posibles fallas del circuito. (protocolo para le diseño de tarjetas de circuito).</a:t>
            </a:r>
          </a:p>
        </p:txBody>
      </p:sp>
      <p:sp>
        <p:nvSpPr>
          <p:cNvPr id="21" name="20 Botón de acción: Final">
            <a:hlinkClick r:id="" action="ppaction://hlinkshowjump?jump=lastslide" highlightClick="1"/>
          </p:cNvPr>
          <p:cNvSpPr/>
          <p:nvPr/>
        </p:nvSpPr>
        <p:spPr>
          <a:xfrm>
            <a:off x="11087689" y="47688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1642" y="4874710"/>
            <a:ext cx="434340" cy="539422"/>
          </a:xfrm>
          <a:prstGeom prst="rect">
            <a:avLst/>
          </a:prstGeom>
        </p:spPr>
      </p:pic>
      <p:sp>
        <p:nvSpPr>
          <p:cNvPr id="6" name="5 Elipse"/>
          <p:cNvSpPr/>
          <p:nvPr/>
        </p:nvSpPr>
        <p:spPr>
          <a:xfrm>
            <a:off x="6839900" y="4423476"/>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969089" y="4799228"/>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3</a:t>
            </a:r>
          </a:p>
        </p:txBody>
      </p:sp>
      <p:sp>
        <p:nvSpPr>
          <p:cNvPr id="22" name="21 Botón de acción: Final">
            <a:hlinkClick r:id="" action="ppaction://hlinkshowjump?jump=lastslide" highlightClick="1"/>
          </p:cNvPr>
          <p:cNvSpPr/>
          <p:nvPr/>
        </p:nvSpPr>
        <p:spPr>
          <a:xfrm flipH="1">
            <a:off x="6412531" y="477241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088052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782962"/>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783704"/>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8" name="7 CuadroTexto"/>
          <p:cNvSpPr txBox="1"/>
          <p:nvPr/>
        </p:nvSpPr>
        <p:spPr>
          <a:xfrm>
            <a:off x="639523" y="2668061"/>
            <a:ext cx="6104796"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Protocolos utilizados en la inspección y montaje de circuitos electrónicos industriales.</a:t>
            </a:r>
          </a:p>
          <a:p>
            <a:endParaRPr lang="es-CO" dirty="0"/>
          </a:p>
        </p:txBody>
      </p:sp>
      <p:sp>
        <p:nvSpPr>
          <p:cNvPr id="11" name="10 Rectángulo redondeado"/>
          <p:cNvSpPr/>
          <p:nvPr/>
        </p:nvSpPr>
        <p:spPr>
          <a:xfrm>
            <a:off x="775999" y="3744517"/>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Rectángulo redondeado"/>
          <p:cNvSpPr/>
          <p:nvPr/>
        </p:nvSpPr>
        <p:spPr>
          <a:xfrm>
            <a:off x="6168790" y="2849522"/>
            <a:ext cx="5281683" cy="50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1450473" y="2658569"/>
            <a:ext cx="540000" cy="540000"/>
          </a:xfrm>
          <a:prstGeom prst="ellipse">
            <a:avLst/>
          </a:prstGeom>
          <a:solidFill>
            <a:schemeClr val="accent5">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ysClr val="windowText" lastClr="000000"/>
                </a:solidFill>
              </a:rPr>
              <a:t>X</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99353" y="3034043"/>
            <a:ext cx="434340" cy="539422"/>
          </a:xfrm>
          <a:prstGeom prst="rect">
            <a:avLst/>
          </a:prstGeom>
        </p:spPr>
      </p:pic>
      <p:sp>
        <p:nvSpPr>
          <p:cNvPr id="10" name="9 CuadroTexto"/>
          <p:cNvSpPr txBox="1"/>
          <p:nvPr/>
        </p:nvSpPr>
        <p:spPr>
          <a:xfrm>
            <a:off x="639523" y="3221297"/>
            <a:ext cx="9760071" cy="30777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Da clic en las tarjetas para ver los elementos de la inspección y diseño de circuitos electrónicos industriales</a:t>
            </a:r>
          </a:p>
        </p:txBody>
      </p:sp>
      <p:sp>
        <p:nvSpPr>
          <p:cNvPr id="12" name="11 Rectángulo redondeado"/>
          <p:cNvSpPr/>
          <p:nvPr/>
        </p:nvSpPr>
        <p:spPr>
          <a:xfrm>
            <a:off x="6334838" y="3726561"/>
            <a:ext cx="5201719" cy="2437919"/>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9" descr="Icono&#10;&#10;Descripción generada automáticamente">
            <a:extLst>
              <a:ext uri="{FF2B5EF4-FFF2-40B4-BE49-F238E27FC236}">
                <a16:creationId xmlns:a16="http://schemas.microsoft.com/office/drawing/2014/main" id="{C93B64F5-2910-433E-B637-8581D3882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1546" y="4534731"/>
            <a:ext cx="1490769" cy="1490769"/>
          </a:xfrm>
          <a:prstGeom prst="rect">
            <a:avLst/>
          </a:prstGeom>
        </p:spPr>
      </p:pic>
      <p:pic>
        <p:nvPicPr>
          <p:cNvPr id="15" name="Imagen 2" descr="Icono&#10;&#10;Descripción generada automáticamente">
            <a:extLst>
              <a:ext uri="{FF2B5EF4-FFF2-40B4-BE49-F238E27FC236}">
                <a16:creationId xmlns:a16="http://schemas.microsoft.com/office/drawing/2014/main" id="{57AD916E-2AA2-4588-B13C-3F089D9DD7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9534" y="4395752"/>
            <a:ext cx="1768728" cy="1768728"/>
          </a:xfrm>
          <a:prstGeom prst="rect">
            <a:avLst/>
          </a:prstGeom>
        </p:spPr>
      </p:pic>
      <p:sp>
        <p:nvSpPr>
          <p:cNvPr id="5" name="4 CuadroTexto"/>
          <p:cNvSpPr txBox="1"/>
          <p:nvPr/>
        </p:nvSpPr>
        <p:spPr>
          <a:xfrm>
            <a:off x="1105466" y="4087975"/>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16" name="15 CuadroTexto"/>
          <p:cNvSpPr txBox="1"/>
          <p:nvPr/>
        </p:nvSpPr>
        <p:spPr>
          <a:xfrm>
            <a:off x="6668089" y="4070248"/>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Tree>
    <p:extLst>
      <p:ext uri="{BB962C8B-B14F-4D97-AF65-F5344CB8AC3E}">
        <p14:creationId xmlns:p14="http://schemas.microsoft.com/office/powerpoint/2010/main" val="1610202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2340" y="4872637"/>
            <a:ext cx="434340" cy="539422"/>
          </a:xfrm>
          <a:prstGeom prst="rect">
            <a:avLst/>
          </a:prstGeom>
        </p:spPr>
      </p:pic>
    </p:spTree>
    <p:extLst>
      <p:ext uri="{BB962C8B-B14F-4D97-AF65-F5344CB8AC3E}">
        <p14:creationId xmlns:p14="http://schemas.microsoft.com/office/powerpoint/2010/main" val="2419980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682391" y="4088189"/>
            <a:ext cx="4546626" cy="167869"/>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11024"/>
            <a:ext cx="10688119" cy="830997"/>
          </a:xfrm>
          <a:prstGeom prst="rect">
            <a:avLst/>
          </a:prstGeom>
        </p:spPr>
        <p:txBody>
          <a:bodyPr wrap="square">
            <a:spAutoFit/>
          </a:bodyPr>
          <a:lstStyle/>
          <a:p>
            <a:r>
              <a:rPr lang="es-CO" sz="1600" dirty="0">
                <a:solidFill>
                  <a:prstClr val="black"/>
                </a:solidFill>
              </a:rPr>
              <a:t> </a:t>
            </a:r>
            <a:endParaRPr lang="es-CO" sz="1600" b="1" dirty="0">
              <a:solidFill>
                <a:srgbClr val="4472C4">
                  <a:lumMod val="75000"/>
                </a:srgbClr>
              </a:solidFill>
              <a:latin typeface="Open Sans"/>
            </a:endParaRPr>
          </a:p>
          <a:p>
            <a:pPr algn="just"/>
            <a:r>
              <a:rPr lang="es-CO" sz="1600" b="1" dirty="0">
                <a:solidFill>
                  <a:srgbClr val="2C538E"/>
                </a:solidFill>
                <a:latin typeface="Open Sans"/>
              </a:rPr>
              <a:t>Técnicas para el manejo de instrumentos de medida, software, equipos y protocolos utilizados en la inspección y montaje de circuitos electrónicos industriales; de acuerdo con las normas técnicas vigentes.</a:t>
            </a:r>
          </a:p>
        </p:txBody>
      </p:sp>
      <p:sp>
        <p:nvSpPr>
          <p:cNvPr id="2" name="1 Rectángulo redondeado"/>
          <p:cNvSpPr/>
          <p:nvPr/>
        </p:nvSpPr>
        <p:spPr>
          <a:xfrm>
            <a:off x="639523" y="1864850"/>
            <a:ext cx="11054686" cy="75277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18868" y="1865592"/>
            <a:ext cx="10699845" cy="1015663"/>
          </a:xfrm>
          <a:prstGeom prst="rect">
            <a:avLst/>
          </a:prstGeom>
          <a:noFill/>
        </p:spPr>
        <p:txBody>
          <a:bodyPr wrap="square" rtlCol="0">
            <a:spAutoFit/>
          </a:bodyPr>
          <a:lstStyle/>
          <a:p>
            <a:pPr algn="just"/>
            <a:r>
              <a:rPr lang="es-CO" sz="1400" b="1" dirty="0">
                <a:solidFill>
                  <a:schemeClr val="bg1"/>
                </a:solidFill>
                <a:latin typeface="Open Sans"/>
              </a:rPr>
              <a:t>Resumen:  </a:t>
            </a:r>
            <a:r>
              <a:rPr lang="es-CO" sz="1400" dirty="0">
                <a:solidFill>
                  <a:schemeClr val="bg1"/>
                </a:solidFill>
                <a:latin typeface="Open Sans"/>
              </a:rPr>
              <a:t>En esta lección se explica lo que se debe tener en cuenta a la hora de manejar un instrumento de medida electrónica, se muestran los protocolos que se deben tener en cuenta para la inspección de los circuitos electrónicos y se describen las etapas básicas de diseño de circuitos.</a:t>
            </a:r>
          </a:p>
          <a:p>
            <a:endParaRPr lang="es-CO" dirty="0"/>
          </a:p>
        </p:txBody>
      </p:sp>
      <p:sp>
        <p:nvSpPr>
          <p:cNvPr id="4" name="3 CuadroTexto"/>
          <p:cNvSpPr txBox="1"/>
          <p:nvPr/>
        </p:nvSpPr>
        <p:spPr>
          <a:xfrm>
            <a:off x="881246" y="4287089"/>
            <a:ext cx="414891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el campo de la ingeniería, el correcto funcionamiento de los instrumentos de medida es fundamental, porque los ingenieros siempre deben tener la capacidad de medir, estudiar y controlar todos los posibles cambios en los valores de medida de una magnitud, para así aportar soluciones a errores que se puedan encontrar.</a:t>
            </a:r>
          </a:p>
          <a:p>
            <a:endParaRPr lang="es-CO" dirty="0"/>
          </a:p>
        </p:txBody>
      </p:sp>
      <p:pic>
        <p:nvPicPr>
          <p:cNvPr id="9" name="Imagen 7">
            <a:extLst>
              <a:ext uri="{FF2B5EF4-FFF2-40B4-BE49-F238E27FC236}">
                <a16:creationId xmlns:a16="http://schemas.microsoft.com/office/drawing/2014/main" id="{121A01DA-FB94-48CC-8641-901B297A3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829" y="2127339"/>
            <a:ext cx="4091750" cy="2044784"/>
          </a:xfrm>
          <a:prstGeom prst="rect">
            <a:avLst/>
          </a:prstGeom>
        </p:spPr>
      </p:pic>
      <p:sp>
        <p:nvSpPr>
          <p:cNvPr id="7" name="6 Rectángulo redondeado"/>
          <p:cNvSpPr/>
          <p:nvPr/>
        </p:nvSpPr>
        <p:spPr>
          <a:xfrm>
            <a:off x="6688497" y="333875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glow rad="139700">
                  <a:schemeClr val="accent4">
                    <a:satMod val="175000"/>
                    <a:alpha val="40000"/>
                  </a:schemeClr>
                </a:glow>
              </a:effectLst>
            </a:endParaRPr>
          </a:p>
        </p:txBody>
      </p:sp>
      <p:sp>
        <p:nvSpPr>
          <p:cNvPr id="8" name="7 CuadroTexto"/>
          <p:cNvSpPr txBox="1"/>
          <p:nvPr/>
        </p:nvSpPr>
        <p:spPr>
          <a:xfrm>
            <a:off x="6782935" y="3462029"/>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instrumentos de medidas </a:t>
            </a:r>
          </a:p>
          <a:p>
            <a:endParaRPr lang="es-CO" dirty="0"/>
          </a:p>
        </p:txBody>
      </p:sp>
      <p:sp>
        <p:nvSpPr>
          <p:cNvPr id="12" name="11 Rectángulo redondeado"/>
          <p:cNvSpPr/>
          <p:nvPr/>
        </p:nvSpPr>
        <p:spPr>
          <a:xfrm>
            <a:off x="6731713" y="4274029"/>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839799" y="4397301"/>
            <a:ext cx="3043451" cy="800219"/>
          </a:xfrm>
          <a:prstGeom prst="rect">
            <a:avLst/>
          </a:prstGeom>
          <a:noFill/>
        </p:spPr>
        <p:txBody>
          <a:bodyPr wrap="square" rtlCol="0">
            <a:spAutoFit/>
          </a:bodyPr>
          <a:lstStyle/>
          <a:p>
            <a:pPr algn="ctr"/>
            <a:r>
              <a:rPr lang="es-CO" sz="1400" b="1" dirty="0">
                <a:solidFill>
                  <a:schemeClr val="bg1"/>
                </a:solidFill>
                <a:latin typeface="Open Sans"/>
              </a:rPr>
              <a:t>Técnicas para el manejo de software </a:t>
            </a:r>
          </a:p>
          <a:p>
            <a:endParaRPr lang="es-CO" dirty="0"/>
          </a:p>
        </p:txBody>
      </p:sp>
      <p:sp>
        <p:nvSpPr>
          <p:cNvPr id="15" name="14 Rectángulo redondeado"/>
          <p:cNvSpPr/>
          <p:nvPr/>
        </p:nvSpPr>
        <p:spPr>
          <a:xfrm>
            <a:off x="6741991" y="5298227"/>
            <a:ext cx="3233425" cy="782872"/>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6809133" y="5325963"/>
            <a:ext cx="3043451" cy="1015663"/>
          </a:xfrm>
          <a:prstGeom prst="rect">
            <a:avLst/>
          </a:prstGeom>
          <a:noFill/>
        </p:spPr>
        <p:txBody>
          <a:bodyPr wrap="square" rtlCol="0">
            <a:spAutoFit/>
          </a:bodyPr>
          <a:lstStyle/>
          <a:p>
            <a:pPr algn="ctr"/>
            <a:r>
              <a:rPr lang="es-CO" sz="1400" b="1" dirty="0">
                <a:solidFill>
                  <a:schemeClr val="bg1"/>
                </a:solidFill>
                <a:latin typeface="Open Sans"/>
              </a:rPr>
              <a:t>Protocolos utilizados en la inspección y montaje de circuitos electrónicos industriales.</a:t>
            </a:r>
          </a:p>
          <a:p>
            <a:endParaRPr lang="es-CO" dirty="0"/>
          </a:p>
        </p:txBody>
      </p:sp>
      <p:sp>
        <p:nvSpPr>
          <p:cNvPr id="6" name="5 CuadroTexto"/>
          <p:cNvSpPr txBox="1"/>
          <p:nvPr/>
        </p:nvSpPr>
        <p:spPr>
          <a:xfrm>
            <a:off x="6360948" y="2841954"/>
            <a:ext cx="3905236" cy="307777"/>
          </a:xfrm>
          <a:prstGeom prst="rect">
            <a:avLst/>
          </a:prstGeom>
          <a:noFill/>
        </p:spPr>
        <p:txBody>
          <a:bodyPr wrap="none" rtlCol="0">
            <a:spAutoFit/>
          </a:bodyPr>
          <a:lstStyle/>
          <a:p>
            <a:r>
              <a:rPr lang="es-CO" sz="1400" dirty="0">
                <a:solidFill>
                  <a:srgbClr val="2C538E"/>
                </a:solidFill>
                <a:latin typeface="Open Sans"/>
              </a:rPr>
              <a:t>Clic en los botones para ampliar la información</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7181" y="6318578"/>
            <a:ext cx="434340" cy="539422"/>
          </a:xfrm>
          <a:prstGeom prst="rect">
            <a:avLst/>
          </a:prstGeom>
        </p:spPr>
      </p:pic>
    </p:spTree>
    <p:extLst>
      <p:ext uri="{BB962C8B-B14F-4D97-AF65-F5344CB8AC3E}">
        <p14:creationId xmlns:p14="http://schemas.microsoft.com/office/powerpoint/2010/main" val="30264864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2931" y="5175411"/>
            <a:ext cx="434340" cy="539422"/>
          </a:xfrm>
          <a:prstGeom prst="rect">
            <a:avLst/>
          </a:prstGeom>
        </p:spPr>
      </p:pic>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Tree>
    <p:extLst>
      <p:ext uri="{BB962C8B-B14F-4D97-AF65-F5344CB8AC3E}">
        <p14:creationId xmlns:p14="http://schemas.microsoft.com/office/powerpoint/2010/main" val="37418501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sp>
        <p:nvSpPr>
          <p:cNvPr id="16" name="15 Rectángulo redondeado"/>
          <p:cNvSpPr/>
          <p:nvPr/>
        </p:nvSpPr>
        <p:spPr>
          <a:xfrm>
            <a:off x="9403307"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5" name="4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115816053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553" y="3849140"/>
            <a:ext cx="434340" cy="539422"/>
          </a:xfrm>
          <a:prstGeom prst="rect">
            <a:avLst/>
          </a:prstGeom>
        </p:spPr>
      </p:pic>
      <p:sp>
        <p:nvSpPr>
          <p:cNvPr id="5" name="4 CuadroTexto"/>
          <p:cNvSpPr txBox="1"/>
          <p:nvPr/>
        </p:nvSpPr>
        <p:spPr>
          <a:xfrm>
            <a:off x="5608779" y="4414350"/>
            <a:ext cx="4940776" cy="307777"/>
          </a:xfrm>
          <a:prstGeom prst="rect">
            <a:avLst/>
          </a:prstGeom>
          <a:noFill/>
        </p:spPr>
        <p:txBody>
          <a:bodyPr wrap="none" rtlCol="0">
            <a:spAutoFit/>
          </a:bodyPr>
          <a:lstStyle/>
          <a:p>
            <a:r>
              <a:rPr lang="es-CO" sz="1400" dirty="0">
                <a:solidFill>
                  <a:schemeClr val="tx1">
                    <a:lumMod val="75000"/>
                    <a:lumOff val="25000"/>
                  </a:schemeClr>
                </a:solidFill>
                <a:latin typeface="Open Sans"/>
              </a:rPr>
              <a:t>Existen dos tipos de mediciones, que son directa e indirecta</a:t>
            </a:r>
          </a:p>
        </p:txBody>
      </p:sp>
      <p:sp>
        <p:nvSpPr>
          <p:cNvPr id="8" name="7 Elipse"/>
          <p:cNvSpPr/>
          <p:nvPr/>
        </p:nvSpPr>
        <p:spPr>
          <a:xfrm>
            <a:off x="5597125" y="4735622"/>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2" name="21 Elipse"/>
          <p:cNvSpPr/>
          <p:nvPr/>
        </p:nvSpPr>
        <p:spPr>
          <a:xfrm>
            <a:off x="5616066" y="5335897"/>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1466" y="4823721"/>
            <a:ext cx="434340" cy="539422"/>
          </a:xfrm>
          <a:prstGeom prst="rect">
            <a:avLst/>
          </a:prstGeom>
        </p:spPr>
      </p:pic>
      <p:sp>
        <p:nvSpPr>
          <p:cNvPr id="25" name="24 Rectángulo redondeado"/>
          <p:cNvSpPr/>
          <p:nvPr/>
        </p:nvSpPr>
        <p:spPr>
          <a:xfrm>
            <a:off x="9403307"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26" name="25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309828601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553" y="3849140"/>
            <a:ext cx="434340" cy="539422"/>
          </a:xfrm>
          <a:prstGeom prst="rect">
            <a:avLst/>
          </a:prstGeom>
        </p:spPr>
      </p:pic>
      <p:sp>
        <p:nvSpPr>
          <p:cNvPr id="5" name="4 CuadroTexto"/>
          <p:cNvSpPr txBox="1"/>
          <p:nvPr/>
        </p:nvSpPr>
        <p:spPr>
          <a:xfrm>
            <a:off x="5608779" y="4414350"/>
            <a:ext cx="4940776" cy="307777"/>
          </a:xfrm>
          <a:prstGeom prst="rect">
            <a:avLst/>
          </a:prstGeom>
          <a:noFill/>
        </p:spPr>
        <p:txBody>
          <a:bodyPr wrap="none" rtlCol="0">
            <a:spAutoFit/>
          </a:bodyPr>
          <a:lstStyle/>
          <a:p>
            <a:r>
              <a:rPr lang="es-CO" sz="1400" dirty="0">
                <a:solidFill>
                  <a:schemeClr val="tx1">
                    <a:lumMod val="75000"/>
                    <a:lumOff val="25000"/>
                  </a:schemeClr>
                </a:solidFill>
                <a:latin typeface="Open Sans"/>
              </a:rPr>
              <a:t>Existen dos tipos de mediciones, que son directa e indirecta</a:t>
            </a:r>
          </a:p>
        </p:txBody>
      </p:sp>
      <p:sp>
        <p:nvSpPr>
          <p:cNvPr id="8" name="7 Elipse"/>
          <p:cNvSpPr/>
          <p:nvPr/>
        </p:nvSpPr>
        <p:spPr>
          <a:xfrm>
            <a:off x="5597125" y="4735622"/>
            <a:ext cx="550800" cy="540000"/>
          </a:xfrm>
          <a:prstGeom prst="ellipse">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2" name="21 Elipse"/>
          <p:cNvSpPr/>
          <p:nvPr/>
        </p:nvSpPr>
        <p:spPr>
          <a:xfrm>
            <a:off x="5616066" y="5335897"/>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1466" y="4823721"/>
            <a:ext cx="434340" cy="539422"/>
          </a:xfrm>
          <a:prstGeom prst="rect">
            <a:avLst/>
          </a:prstGeom>
        </p:spPr>
      </p:pic>
      <p:sp>
        <p:nvSpPr>
          <p:cNvPr id="6" name="5 CuadroTexto"/>
          <p:cNvSpPr txBox="1"/>
          <p:nvPr/>
        </p:nvSpPr>
        <p:spPr>
          <a:xfrm>
            <a:off x="6621553" y="4916595"/>
            <a:ext cx="4747499"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directa es la medición que se obtiene a través de un instrumento de medida y no depende de ningún otro cálculo para poder obtenerla </a:t>
            </a:r>
          </a:p>
        </p:txBody>
      </p:sp>
      <p:sp>
        <p:nvSpPr>
          <p:cNvPr id="25" name="24 Rectángulo redondeado"/>
          <p:cNvSpPr/>
          <p:nvPr/>
        </p:nvSpPr>
        <p:spPr>
          <a:xfrm>
            <a:off x="9403307"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26" name="25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4807874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1553" y="3849140"/>
            <a:ext cx="434340" cy="539422"/>
          </a:xfrm>
          <a:prstGeom prst="rect">
            <a:avLst/>
          </a:prstGeom>
        </p:spPr>
      </p:pic>
      <p:sp>
        <p:nvSpPr>
          <p:cNvPr id="5" name="4 CuadroTexto"/>
          <p:cNvSpPr txBox="1"/>
          <p:nvPr/>
        </p:nvSpPr>
        <p:spPr>
          <a:xfrm>
            <a:off x="5608779" y="4414350"/>
            <a:ext cx="4940776" cy="307777"/>
          </a:xfrm>
          <a:prstGeom prst="rect">
            <a:avLst/>
          </a:prstGeom>
          <a:noFill/>
        </p:spPr>
        <p:txBody>
          <a:bodyPr wrap="none" rtlCol="0">
            <a:spAutoFit/>
          </a:bodyPr>
          <a:lstStyle/>
          <a:p>
            <a:r>
              <a:rPr lang="es-CO" sz="1400" dirty="0">
                <a:solidFill>
                  <a:schemeClr val="tx1">
                    <a:lumMod val="75000"/>
                    <a:lumOff val="25000"/>
                  </a:schemeClr>
                </a:solidFill>
                <a:latin typeface="Open Sans"/>
              </a:rPr>
              <a:t>Existen dos tipos de mediciones, que son directa e indirecta</a:t>
            </a:r>
          </a:p>
        </p:txBody>
      </p:sp>
      <p:sp>
        <p:nvSpPr>
          <p:cNvPr id="8" name="7 Elipse"/>
          <p:cNvSpPr/>
          <p:nvPr/>
        </p:nvSpPr>
        <p:spPr>
          <a:xfrm>
            <a:off x="5597125" y="4735622"/>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2" name="21 Elipse"/>
          <p:cNvSpPr/>
          <p:nvPr/>
        </p:nvSpPr>
        <p:spPr>
          <a:xfrm>
            <a:off x="5616066" y="5335897"/>
            <a:ext cx="550800" cy="540000"/>
          </a:xfrm>
          <a:prstGeom prst="ellipse">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1851" y="5461593"/>
            <a:ext cx="434340" cy="539422"/>
          </a:xfrm>
          <a:prstGeom prst="rect">
            <a:avLst/>
          </a:prstGeom>
        </p:spPr>
      </p:pic>
      <p:sp>
        <p:nvSpPr>
          <p:cNvPr id="6" name="5 CuadroTexto"/>
          <p:cNvSpPr txBox="1"/>
          <p:nvPr/>
        </p:nvSpPr>
        <p:spPr>
          <a:xfrm>
            <a:off x="6621553" y="4916595"/>
            <a:ext cx="4747499"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indirecta es la que se obtiene por medio de un instrumento de medición, pero se deben hacer algunos cálculos para la obtención de dicha medida.</a:t>
            </a:r>
          </a:p>
        </p:txBody>
      </p:sp>
      <p:sp>
        <p:nvSpPr>
          <p:cNvPr id="25" name="24 Rectángulo redondeado"/>
          <p:cNvSpPr/>
          <p:nvPr/>
        </p:nvSpPr>
        <p:spPr>
          <a:xfrm>
            <a:off x="9403307"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26" name="25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35110543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296" y="3772301"/>
            <a:ext cx="434340" cy="539422"/>
          </a:xfrm>
          <a:prstGeom prst="rect">
            <a:avLst/>
          </a:prstGeom>
        </p:spPr>
      </p:pic>
      <p:sp>
        <p:nvSpPr>
          <p:cNvPr id="5" name="4 CuadroTexto"/>
          <p:cNvSpPr txBox="1"/>
          <p:nvPr/>
        </p:nvSpPr>
        <p:spPr>
          <a:xfrm>
            <a:off x="5608268" y="4512727"/>
            <a:ext cx="5514657"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las mediciones de resistencias se puede hacer de manera directa e indirecta, cuando se habla de resistencias se pueden clasificar en tres tipos que son: de baja resistividad, media resistividad y alta resistividad.</a:t>
            </a:r>
          </a:p>
          <a:p>
            <a:endParaRPr lang="es-CO" dirty="0"/>
          </a:p>
        </p:txBody>
      </p:sp>
      <p:sp>
        <p:nvSpPr>
          <p:cNvPr id="22" name="21 Rectángulo redondeado"/>
          <p:cNvSpPr/>
          <p:nvPr/>
        </p:nvSpPr>
        <p:spPr>
          <a:xfrm>
            <a:off x="9403307"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24" name="23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47606500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sp>
        <p:nvSpPr>
          <p:cNvPr id="5" name="4 CuadroTexto"/>
          <p:cNvSpPr txBox="1"/>
          <p:nvPr/>
        </p:nvSpPr>
        <p:spPr>
          <a:xfrm>
            <a:off x="5608268" y="4376247"/>
            <a:ext cx="5514657" cy="307777"/>
          </a:xfrm>
          <a:prstGeom prst="rect">
            <a:avLst/>
          </a:prstGeom>
          <a:noFill/>
        </p:spPr>
        <p:txBody>
          <a:bodyPr wrap="square" rtlCol="0">
            <a:spAutoFit/>
          </a:bodyPr>
          <a:lstStyle/>
          <a:p>
            <a:r>
              <a:rPr lang="es-CO" sz="1400" dirty="0">
                <a:solidFill>
                  <a:schemeClr val="tx1">
                    <a:lumMod val="75000"/>
                    <a:lumOff val="25000"/>
                  </a:schemeClr>
                </a:solidFill>
                <a:latin typeface="Open Sans"/>
              </a:rPr>
              <a:t>En las técnicas de medición encontramos dos fuentes:</a:t>
            </a:r>
          </a:p>
        </p:txBody>
      </p:sp>
      <p:sp>
        <p:nvSpPr>
          <p:cNvPr id="22" name="21 Rectángulo redondeado"/>
          <p:cNvSpPr/>
          <p:nvPr/>
        </p:nvSpPr>
        <p:spPr>
          <a:xfrm>
            <a:off x="9403307"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585" y="3769057"/>
            <a:ext cx="434340" cy="539422"/>
          </a:xfrm>
          <a:prstGeom prst="rect">
            <a:avLst/>
          </a:prstGeom>
        </p:spPr>
      </p:pic>
      <p:sp>
        <p:nvSpPr>
          <p:cNvPr id="24" name="23 Elipse"/>
          <p:cNvSpPr/>
          <p:nvPr/>
        </p:nvSpPr>
        <p:spPr>
          <a:xfrm>
            <a:off x="5597125" y="4735622"/>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5" name="24 Elipse"/>
          <p:cNvSpPr/>
          <p:nvPr/>
        </p:nvSpPr>
        <p:spPr>
          <a:xfrm>
            <a:off x="5616066" y="5335897"/>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sp>
        <p:nvSpPr>
          <p:cNvPr id="26" name="25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409658161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sp>
        <p:nvSpPr>
          <p:cNvPr id="5" name="4 CuadroTexto"/>
          <p:cNvSpPr txBox="1"/>
          <p:nvPr/>
        </p:nvSpPr>
        <p:spPr>
          <a:xfrm>
            <a:off x="5608268" y="4376247"/>
            <a:ext cx="5514657" cy="307777"/>
          </a:xfrm>
          <a:prstGeom prst="rect">
            <a:avLst/>
          </a:prstGeom>
          <a:noFill/>
        </p:spPr>
        <p:txBody>
          <a:bodyPr wrap="square" rtlCol="0">
            <a:spAutoFit/>
          </a:bodyPr>
          <a:lstStyle/>
          <a:p>
            <a:r>
              <a:rPr lang="es-CO" sz="1400" dirty="0">
                <a:solidFill>
                  <a:schemeClr val="tx1">
                    <a:lumMod val="75000"/>
                    <a:lumOff val="25000"/>
                  </a:schemeClr>
                </a:solidFill>
                <a:latin typeface="Open Sans"/>
              </a:rPr>
              <a:t>En las técnicas de medición encontramos dos fuentes:</a:t>
            </a:r>
          </a:p>
        </p:txBody>
      </p:sp>
      <p:sp>
        <p:nvSpPr>
          <p:cNvPr id="22" name="21 Rectángulo redondeado"/>
          <p:cNvSpPr/>
          <p:nvPr/>
        </p:nvSpPr>
        <p:spPr>
          <a:xfrm>
            <a:off x="9403307"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585" y="3769057"/>
            <a:ext cx="434340" cy="539422"/>
          </a:xfrm>
          <a:prstGeom prst="rect">
            <a:avLst/>
          </a:prstGeom>
        </p:spPr>
      </p:pic>
      <p:sp>
        <p:nvSpPr>
          <p:cNvPr id="24" name="23 Elipse"/>
          <p:cNvSpPr/>
          <p:nvPr/>
        </p:nvSpPr>
        <p:spPr>
          <a:xfrm>
            <a:off x="5597125" y="4735622"/>
            <a:ext cx="550800" cy="540000"/>
          </a:xfrm>
          <a:prstGeom prst="ellipse">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5" name="24 Elipse"/>
          <p:cNvSpPr/>
          <p:nvPr/>
        </p:nvSpPr>
        <p:spPr>
          <a:xfrm>
            <a:off x="5616066" y="5335897"/>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6412" y="4931442"/>
            <a:ext cx="434340" cy="539422"/>
          </a:xfrm>
          <a:prstGeom prst="rect">
            <a:avLst/>
          </a:prstGeom>
        </p:spPr>
      </p:pic>
      <p:sp>
        <p:nvSpPr>
          <p:cNvPr id="6" name="5 CuadroTexto"/>
          <p:cNvSpPr txBox="1"/>
          <p:nvPr/>
        </p:nvSpPr>
        <p:spPr>
          <a:xfrm>
            <a:off x="7601803" y="4735622"/>
            <a:ext cx="3889612" cy="138499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una buena medición de corriente, el instrumento encargado de medir esta magnitud (amperímetro) debe de tener una resistencia cero o tratar de que sea lo más baja posible para obtener un dato preciso de la medida.</a:t>
            </a:r>
          </a:p>
        </p:txBody>
      </p:sp>
      <p:pic>
        <p:nvPicPr>
          <p:cNvPr id="7"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9211" y="4903769"/>
            <a:ext cx="973363" cy="973363"/>
          </a:xfrm>
          <a:prstGeom prst="rect">
            <a:avLst/>
          </a:prstGeom>
        </p:spPr>
      </p:pic>
      <p:sp>
        <p:nvSpPr>
          <p:cNvPr id="27" name="26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123232417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51" y="3619901"/>
            <a:ext cx="434340" cy="539422"/>
          </a:xfrm>
          <a:prstGeom prst="rect">
            <a:avLst/>
          </a:prstGeom>
        </p:spPr>
      </p:pic>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sp>
        <p:nvSpPr>
          <p:cNvPr id="5" name="4 CuadroTexto"/>
          <p:cNvSpPr txBox="1"/>
          <p:nvPr/>
        </p:nvSpPr>
        <p:spPr>
          <a:xfrm>
            <a:off x="5608268" y="4376247"/>
            <a:ext cx="5514657" cy="307777"/>
          </a:xfrm>
          <a:prstGeom prst="rect">
            <a:avLst/>
          </a:prstGeom>
          <a:noFill/>
        </p:spPr>
        <p:txBody>
          <a:bodyPr wrap="square" rtlCol="0">
            <a:spAutoFit/>
          </a:bodyPr>
          <a:lstStyle/>
          <a:p>
            <a:r>
              <a:rPr lang="es-CO" sz="1400" dirty="0">
                <a:solidFill>
                  <a:schemeClr val="tx1">
                    <a:lumMod val="75000"/>
                    <a:lumOff val="25000"/>
                  </a:schemeClr>
                </a:solidFill>
                <a:latin typeface="Open Sans"/>
              </a:rPr>
              <a:t>En las técnicas de medición encontramos dos fuentes:</a:t>
            </a:r>
          </a:p>
        </p:txBody>
      </p:sp>
      <p:sp>
        <p:nvSpPr>
          <p:cNvPr id="22" name="21 Rectángulo redondeado"/>
          <p:cNvSpPr/>
          <p:nvPr/>
        </p:nvSpPr>
        <p:spPr>
          <a:xfrm>
            <a:off x="9403307"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8585" y="3769057"/>
            <a:ext cx="434340" cy="539422"/>
          </a:xfrm>
          <a:prstGeom prst="rect">
            <a:avLst/>
          </a:prstGeom>
        </p:spPr>
      </p:pic>
      <p:sp>
        <p:nvSpPr>
          <p:cNvPr id="24" name="23 Elipse"/>
          <p:cNvSpPr/>
          <p:nvPr/>
        </p:nvSpPr>
        <p:spPr>
          <a:xfrm>
            <a:off x="5597125" y="4735622"/>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5" name="24 Elipse"/>
          <p:cNvSpPr/>
          <p:nvPr/>
        </p:nvSpPr>
        <p:spPr>
          <a:xfrm>
            <a:off x="5616066" y="5335897"/>
            <a:ext cx="550800" cy="540000"/>
          </a:xfrm>
          <a:prstGeom prst="ellipse">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pic>
        <p:nvPicPr>
          <p:cNvPr id="2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6385" y="5581195"/>
            <a:ext cx="434340" cy="539422"/>
          </a:xfrm>
          <a:prstGeom prst="rect">
            <a:avLst/>
          </a:prstGeom>
        </p:spPr>
      </p:pic>
      <p:sp>
        <p:nvSpPr>
          <p:cNvPr id="6" name="5 CuadroTexto"/>
          <p:cNvSpPr txBox="1"/>
          <p:nvPr/>
        </p:nvSpPr>
        <p:spPr>
          <a:xfrm>
            <a:off x="7601803" y="4735622"/>
            <a:ext cx="3889612" cy="138499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Mientras que para la obtención de una medida de voltaje se debe de tener un instrumento de medición (voltímetro) con una resistencia bien alta, preferiblemente que tienda a infinito, esto con el fin de obtener una medida con más precisión.</a:t>
            </a:r>
          </a:p>
        </p:txBody>
      </p:sp>
      <p:pic>
        <p:nvPicPr>
          <p:cNvPr id="8" name="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6968" y="4735622"/>
            <a:ext cx="1284835" cy="1284835"/>
          </a:xfrm>
          <a:prstGeom prst="rect">
            <a:avLst/>
          </a:prstGeom>
        </p:spPr>
      </p:pic>
      <p:sp>
        <p:nvSpPr>
          <p:cNvPr id="27" name="26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Tree>
    <p:extLst>
      <p:ext uri="{BB962C8B-B14F-4D97-AF65-F5344CB8AC3E}">
        <p14:creationId xmlns:p14="http://schemas.microsoft.com/office/powerpoint/2010/main" val="135044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03357" y="2530320"/>
            <a:ext cx="5807366" cy="2246769"/>
          </a:xfrm>
          <a:prstGeom prst="rect">
            <a:avLst/>
          </a:prstGeom>
          <a:noFill/>
        </p:spPr>
        <p:txBody>
          <a:bodyPr wrap="square" rtlCol="0">
            <a:spAutoFit/>
          </a:bodyPr>
          <a:lstStyle/>
          <a:p>
            <a:pPr algn="just"/>
            <a:r>
              <a:rPr lang="es-CO" sz="1400" b="1" dirty="0">
                <a:solidFill>
                  <a:schemeClr val="bg1"/>
                </a:solidFill>
                <a:latin typeface="Open Sans"/>
              </a:rPr>
              <a:t>Fallos de los componentes pasivos </a:t>
            </a:r>
          </a:p>
          <a:p>
            <a:pPr algn="just"/>
            <a:r>
              <a:rPr lang="es-CO" sz="1400" dirty="0">
                <a:solidFill>
                  <a:schemeClr val="bg1"/>
                </a:solidFill>
                <a:latin typeface="Open Sans"/>
              </a:rPr>
              <a:t>En el mundo de la electrónica existen muchos componentes, pero hay unos que son denominados componentes pasivos tales como: </a:t>
            </a:r>
          </a:p>
          <a:p>
            <a:pPr algn="just"/>
            <a:endParaRPr lang="es-CO" sz="1400" dirty="0">
              <a:solidFill>
                <a:schemeClr val="bg1"/>
              </a:solidFill>
              <a:latin typeface="Open Sans"/>
            </a:endParaRPr>
          </a:p>
          <a:p>
            <a:pPr marL="285750" lvl="0" indent="-285750" algn="just">
              <a:buFont typeface="Wingdings" pitchFamily="2" charset="2"/>
              <a:buChar char="ü"/>
            </a:pPr>
            <a:r>
              <a:rPr lang="es-CO" sz="1400" b="1" dirty="0">
                <a:solidFill>
                  <a:schemeClr val="bg1"/>
                </a:solidFill>
                <a:latin typeface="Open Sans"/>
              </a:rPr>
              <a:t>Resistencias: </a:t>
            </a:r>
            <a:r>
              <a:rPr lang="es-CO" sz="1400" dirty="0">
                <a:solidFill>
                  <a:schemeClr val="bg1"/>
                </a:solidFill>
                <a:latin typeface="Open Sans"/>
              </a:rPr>
              <a:t>su función es restringir cierta cantidad de flujo de electrones, este tipo de componente normalmente falla cuando se abre o se conecta de manera errónea (conexión cortocircuito). </a:t>
            </a:r>
          </a:p>
          <a:p>
            <a:pPr marL="285750" lvl="0" indent="-285750" algn="just">
              <a:buFont typeface="Wingdings" pitchFamily="2" charset="2"/>
              <a:buChar char="ü"/>
            </a:pPr>
            <a:endParaRPr lang="es-CO" sz="1400" b="1" dirty="0">
              <a:solidFill>
                <a:schemeClr val="bg1"/>
              </a:solidFill>
              <a:latin typeface="Open Sans"/>
            </a:endParaRPr>
          </a:p>
          <a:p>
            <a:pPr lvl="0" algn="just"/>
            <a:r>
              <a:rPr lang="es-CO" sz="1400" dirty="0">
                <a:solidFill>
                  <a:schemeClr val="bg1"/>
                </a:solidFill>
                <a:latin typeface="Open Sans"/>
              </a:rPr>
              <a:t>Da clic en siguiente para continuar con la información</a:t>
            </a:r>
          </a:p>
          <a:p>
            <a:pPr algn="just"/>
            <a:endParaRPr lang="es-CO" sz="1400" b="1" dirty="0">
              <a:solidFill>
                <a:schemeClr val="tx1">
                  <a:lumMod val="75000"/>
                  <a:lumOff val="25000"/>
                </a:schemeClr>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6226" y="4936316"/>
            <a:ext cx="434340" cy="539422"/>
          </a:xfrm>
          <a:prstGeom prst="rect">
            <a:avLst/>
          </a:prstGeom>
        </p:spPr>
      </p:pic>
      <p:sp>
        <p:nvSpPr>
          <p:cNvPr id="2" name="1 Botón de acción: Final">
            <a:hlinkClick r:id="" action="ppaction://hlinkshowjump?jump=lastslide" highlightClick="1"/>
          </p:cNvPr>
          <p:cNvSpPr/>
          <p:nvPr/>
        </p:nvSpPr>
        <p:spPr>
          <a:xfrm>
            <a:off x="11218461" y="4285936"/>
            <a:ext cx="320722" cy="26971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22013" y="4351216"/>
            <a:ext cx="434340" cy="539422"/>
          </a:xfrm>
          <a:prstGeom prst="rect">
            <a:avLst/>
          </a:prstGeom>
        </p:spPr>
      </p:pic>
    </p:spTree>
    <p:extLst>
      <p:ext uri="{BB962C8B-B14F-4D97-AF65-F5344CB8AC3E}">
        <p14:creationId xmlns:p14="http://schemas.microsoft.com/office/powerpoint/2010/main" val="171271863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1064333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13" name="12 CuadroTexto"/>
          <p:cNvSpPr txBox="1"/>
          <p:nvPr/>
        </p:nvSpPr>
        <p:spPr>
          <a:xfrm>
            <a:off x="4970302" y="2831853"/>
            <a:ext cx="6521113"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los circuitos eléctrico los métodos de medición pueden variar dependiendo de la unidad a medir, las precisiones requeridas y otros factores. </a:t>
            </a:r>
          </a:p>
        </p:txBody>
      </p:sp>
      <p:sp>
        <p:nvSpPr>
          <p:cNvPr id="4" name="3 Rectángulo redondeado"/>
          <p:cNvSpPr/>
          <p:nvPr/>
        </p:nvSpPr>
        <p:spPr>
          <a:xfrm>
            <a:off x="5336275" y="3633952"/>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Tipos</a:t>
            </a:r>
            <a:r>
              <a:rPr lang="es-CO" dirty="0"/>
              <a:t> </a:t>
            </a:r>
          </a:p>
        </p:txBody>
      </p:sp>
      <p:sp>
        <p:nvSpPr>
          <p:cNvPr id="15" name="14 Rectángulo redondeado"/>
          <p:cNvSpPr/>
          <p:nvPr/>
        </p:nvSpPr>
        <p:spPr>
          <a:xfrm>
            <a:off x="7371049" y="3619901"/>
            <a:ext cx="1719618" cy="4230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bg1"/>
                </a:solidFill>
                <a:latin typeface="Open Sans"/>
              </a:rPr>
              <a:t>Medición de resistencia</a:t>
            </a:r>
          </a:p>
        </p:txBody>
      </p:sp>
      <p:sp>
        <p:nvSpPr>
          <p:cNvPr id="5" name="4 CuadroTexto"/>
          <p:cNvSpPr txBox="1"/>
          <p:nvPr/>
        </p:nvSpPr>
        <p:spPr>
          <a:xfrm>
            <a:off x="5608268" y="4376247"/>
            <a:ext cx="5514657" cy="307777"/>
          </a:xfrm>
          <a:prstGeom prst="rect">
            <a:avLst/>
          </a:prstGeom>
          <a:noFill/>
        </p:spPr>
        <p:txBody>
          <a:bodyPr wrap="square" rtlCol="0">
            <a:spAutoFit/>
          </a:bodyPr>
          <a:lstStyle/>
          <a:p>
            <a:r>
              <a:rPr lang="es-CO" sz="1400" dirty="0">
                <a:solidFill>
                  <a:schemeClr val="tx1">
                    <a:lumMod val="75000"/>
                    <a:lumOff val="25000"/>
                  </a:schemeClr>
                </a:solidFill>
                <a:latin typeface="Open Sans"/>
              </a:rPr>
              <a:t>En las técnicas de medición encontramos dos fuentes:</a:t>
            </a:r>
          </a:p>
        </p:txBody>
      </p:sp>
      <p:sp>
        <p:nvSpPr>
          <p:cNvPr id="22" name="21 Rectángulo redondeado"/>
          <p:cNvSpPr/>
          <p:nvPr/>
        </p:nvSpPr>
        <p:spPr>
          <a:xfrm>
            <a:off x="9403307" y="3633952"/>
            <a:ext cx="1719618" cy="423081"/>
          </a:xfrm>
          <a:prstGeom prst="roundRect">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Mediciones</a:t>
            </a:r>
          </a:p>
        </p:txBody>
      </p:sp>
      <p:sp>
        <p:nvSpPr>
          <p:cNvPr id="24" name="23 Elipse"/>
          <p:cNvSpPr/>
          <p:nvPr/>
        </p:nvSpPr>
        <p:spPr>
          <a:xfrm>
            <a:off x="5597125" y="4735622"/>
            <a:ext cx="5508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5" name="24 Elipse"/>
          <p:cNvSpPr/>
          <p:nvPr/>
        </p:nvSpPr>
        <p:spPr>
          <a:xfrm>
            <a:off x="5616066" y="5335897"/>
            <a:ext cx="550800" cy="540000"/>
          </a:xfrm>
          <a:prstGeom prst="ellipse">
            <a:avLst/>
          </a:prstGeom>
          <a:solidFill>
            <a:srgbClr val="2C538E"/>
          </a:solidFill>
          <a:ln>
            <a:noFill/>
          </a:ln>
          <a:effectLst>
            <a:glow rad="1397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sp>
        <p:nvSpPr>
          <p:cNvPr id="6" name="5 CuadroTexto"/>
          <p:cNvSpPr txBox="1"/>
          <p:nvPr/>
        </p:nvSpPr>
        <p:spPr>
          <a:xfrm>
            <a:off x="7601803" y="4735622"/>
            <a:ext cx="3889612" cy="138499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Mientras que para la obtención de una medida de voltaje se debe de tener un instrumento de medición (voltímetro) con una resistencia bien alta, preferiblemente que tienda a infinito, esto con el fin de obtener una medida con más precisión.</a:t>
            </a:r>
          </a:p>
        </p:txBody>
      </p:sp>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968" y="4735622"/>
            <a:ext cx="1284835" cy="1284835"/>
          </a:xfrm>
          <a:prstGeom prst="rect">
            <a:avLst/>
          </a:prstGeom>
        </p:spPr>
      </p:pic>
      <p:sp>
        <p:nvSpPr>
          <p:cNvPr id="27" name="26 Elipse"/>
          <p:cNvSpPr/>
          <p:nvPr/>
        </p:nvSpPr>
        <p:spPr>
          <a:xfrm>
            <a:off x="11327642" y="253573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17"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1540" y="2815651"/>
            <a:ext cx="434340" cy="539422"/>
          </a:xfrm>
          <a:prstGeom prst="rect">
            <a:avLst/>
          </a:prstGeom>
        </p:spPr>
      </p:pic>
    </p:spTree>
    <p:extLst>
      <p:ext uri="{BB962C8B-B14F-4D97-AF65-F5344CB8AC3E}">
        <p14:creationId xmlns:p14="http://schemas.microsoft.com/office/powerpoint/2010/main" val="18681068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2931" y="5175411"/>
            <a:ext cx="434340" cy="539422"/>
          </a:xfrm>
          <a:prstGeom prst="rect">
            <a:avLst/>
          </a:prstGeom>
        </p:spPr>
      </p:pic>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Tree>
    <p:extLst>
      <p:ext uri="{BB962C8B-B14F-4D97-AF65-F5344CB8AC3E}">
        <p14:creationId xmlns:p14="http://schemas.microsoft.com/office/powerpoint/2010/main" val="34799965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5" y="4512727"/>
            <a:ext cx="10605053"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
        <p:nvSpPr>
          <p:cNvPr id="6" name="5 Rectángulo redondeado"/>
          <p:cNvSpPr/>
          <p:nvPr/>
        </p:nvSpPr>
        <p:spPr>
          <a:xfrm>
            <a:off x="6892119" y="4258811"/>
            <a:ext cx="1390150" cy="50783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Pasos</a:t>
            </a:r>
          </a:p>
        </p:txBody>
      </p:sp>
      <p:sp>
        <p:nvSpPr>
          <p:cNvPr id="7" name="6 CuadroTexto"/>
          <p:cNvSpPr txBox="1"/>
          <p:nvPr/>
        </p:nvSpPr>
        <p:spPr>
          <a:xfrm>
            <a:off x="5348721" y="4766835"/>
            <a:ext cx="5817087"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Para la detección de fallas de un circuito es ideal conocer como es el funcionamiento de este en condiciones normales, esto con el fin de tener un panorama de cómo es el funcionamiento óptimo del sistema, esto ayudara a identificar las posibles fallas del sistema.</a:t>
            </a:r>
          </a:p>
          <a:p>
            <a:endParaRPr lang="es-CO" dirty="0"/>
          </a:p>
        </p:txBody>
      </p:sp>
      <p:sp>
        <p:nvSpPr>
          <p:cNvPr id="8" name="7 Elipse"/>
          <p:cNvSpPr/>
          <p:nvPr/>
        </p:nvSpPr>
        <p:spPr>
          <a:xfrm>
            <a:off x="11327641" y="425881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8" name="17 Elipse"/>
          <p:cNvSpPr/>
          <p:nvPr/>
        </p:nvSpPr>
        <p:spPr>
          <a:xfrm>
            <a:off x="4819413" y="493115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sp>
        <p:nvSpPr>
          <p:cNvPr id="24" name="23 Botón de acción: Final">
            <a:hlinkClick r:id="" action="ppaction://hlinkshowjump?jump=lastslide" highlightClick="1"/>
          </p:cNvPr>
          <p:cNvSpPr/>
          <p:nvPr/>
        </p:nvSpPr>
        <p:spPr>
          <a:xfrm>
            <a:off x="11256835" y="5025779"/>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245" y="5191882"/>
            <a:ext cx="434340" cy="539422"/>
          </a:xfrm>
          <a:prstGeom prst="rect">
            <a:avLst/>
          </a:prstGeom>
        </p:spPr>
      </p:pic>
    </p:spTree>
    <p:extLst>
      <p:ext uri="{BB962C8B-B14F-4D97-AF65-F5344CB8AC3E}">
        <p14:creationId xmlns:p14="http://schemas.microsoft.com/office/powerpoint/2010/main" val="152844897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5" y="4512727"/>
            <a:ext cx="10605053"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
        <p:nvSpPr>
          <p:cNvPr id="6" name="5 Rectángulo redondeado"/>
          <p:cNvSpPr/>
          <p:nvPr/>
        </p:nvSpPr>
        <p:spPr>
          <a:xfrm>
            <a:off x="6892119" y="4149627"/>
            <a:ext cx="1390150" cy="50783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Pasos</a:t>
            </a:r>
          </a:p>
        </p:txBody>
      </p:sp>
      <p:sp>
        <p:nvSpPr>
          <p:cNvPr id="7" name="6 CuadroTexto"/>
          <p:cNvSpPr txBox="1"/>
          <p:nvPr/>
        </p:nvSpPr>
        <p:spPr>
          <a:xfrm>
            <a:off x="5348721" y="4630355"/>
            <a:ext cx="5817087" cy="1369606"/>
          </a:xfrm>
          <a:prstGeom prst="rect">
            <a:avLst/>
          </a:prstGeom>
          <a:noFill/>
        </p:spPr>
        <p:txBody>
          <a:bodyPr wrap="square" rtlCol="0">
            <a:spAutoFit/>
          </a:bodyPr>
          <a:lstStyle/>
          <a:p>
            <a:pPr algn="just"/>
            <a:r>
              <a:rPr lang="es-CO" sz="1300" dirty="0">
                <a:latin typeface="Open Sans"/>
              </a:rPr>
              <a:t>Normalmente para la detección de fallas se hace una prueba en funcionamiento y se toman las medidas que arroja el circuito, estas medidas son: voltajes, resistencias y corriente, en ese respectivo orden, se verifica que los componentes no se estén calentando y que no haya un tipo de conexión errónea.</a:t>
            </a:r>
          </a:p>
          <a:p>
            <a:endParaRPr lang="es-CO" dirty="0"/>
          </a:p>
        </p:txBody>
      </p:sp>
      <p:sp>
        <p:nvSpPr>
          <p:cNvPr id="8" name="7 Elipse"/>
          <p:cNvSpPr/>
          <p:nvPr/>
        </p:nvSpPr>
        <p:spPr>
          <a:xfrm>
            <a:off x="11327641" y="425881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8" name="17 Elipse"/>
          <p:cNvSpPr/>
          <p:nvPr/>
        </p:nvSpPr>
        <p:spPr>
          <a:xfrm>
            <a:off x="4819413" y="493115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sp>
        <p:nvSpPr>
          <p:cNvPr id="24" name="23 Botón de acción: Final">
            <a:hlinkClick r:id="" action="ppaction://hlinkshowjump?jump=lastslide" highlightClick="1"/>
          </p:cNvPr>
          <p:cNvSpPr/>
          <p:nvPr/>
        </p:nvSpPr>
        <p:spPr>
          <a:xfrm>
            <a:off x="11256835" y="5025779"/>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245" y="5191882"/>
            <a:ext cx="434340" cy="539422"/>
          </a:xfrm>
          <a:prstGeom prst="rect">
            <a:avLst/>
          </a:prstGeom>
        </p:spPr>
      </p:pic>
    </p:spTree>
    <p:extLst>
      <p:ext uri="{BB962C8B-B14F-4D97-AF65-F5344CB8AC3E}">
        <p14:creationId xmlns:p14="http://schemas.microsoft.com/office/powerpoint/2010/main" val="3596692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5" y="4512727"/>
            <a:ext cx="10605053"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
        <p:nvSpPr>
          <p:cNvPr id="6" name="5 Rectángulo redondeado"/>
          <p:cNvSpPr/>
          <p:nvPr/>
        </p:nvSpPr>
        <p:spPr>
          <a:xfrm>
            <a:off x="6892119" y="4149627"/>
            <a:ext cx="1390150" cy="50783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Pasos</a:t>
            </a:r>
          </a:p>
        </p:txBody>
      </p:sp>
      <p:sp>
        <p:nvSpPr>
          <p:cNvPr id="7" name="6 CuadroTexto"/>
          <p:cNvSpPr txBox="1"/>
          <p:nvPr/>
        </p:nvSpPr>
        <p:spPr>
          <a:xfrm>
            <a:off x="5348721" y="4835075"/>
            <a:ext cx="5817087"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En caso de que haya alguna anomalía, se empieza a hacer el estudio por partes del circuito, verificando cada elemento y haciendo una inspección más minuciosa. </a:t>
            </a:r>
            <a:endParaRPr lang="es-CO" dirty="0">
              <a:solidFill>
                <a:schemeClr val="tx1">
                  <a:lumMod val="75000"/>
                  <a:lumOff val="25000"/>
                </a:schemeClr>
              </a:solidFill>
              <a:latin typeface="Open Sans"/>
            </a:endParaRPr>
          </a:p>
        </p:txBody>
      </p:sp>
      <p:sp>
        <p:nvSpPr>
          <p:cNvPr id="8" name="7 Elipse"/>
          <p:cNvSpPr/>
          <p:nvPr/>
        </p:nvSpPr>
        <p:spPr>
          <a:xfrm>
            <a:off x="11327641" y="425881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8" name="17 Elipse"/>
          <p:cNvSpPr/>
          <p:nvPr/>
        </p:nvSpPr>
        <p:spPr>
          <a:xfrm>
            <a:off x="4819413" y="493115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3</a:t>
            </a:r>
          </a:p>
        </p:txBody>
      </p:sp>
      <p:sp>
        <p:nvSpPr>
          <p:cNvPr id="24" name="23 Botón de acción: Final">
            <a:hlinkClick r:id="" action="ppaction://hlinkshowjump?jump=lastslide" highlightClick="1"/>
          </p:cNvPr>
          <p:cNvSpPr/>
          <p:nvPr/>
        </p:nvSpPr>
        <p:spPr>
          <a:xfrm>
            <a:off x="11256835" y="5025779"/>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4245" y="5191882"/>
            <a:ext cx="434340" cy="539422"/>
          </a:xfrm>
          <a:prstGeom prst="rect">
            <a:avLst/>
          </a:prstGeom>
        </p:spPr>
      </p:pic>
    </p:spTree>
    <p:extLst>
      <p:ext uri="{BB962C8B-B14F-4D97-AF65-F5344CB8AC3E}">
        <p14:creationId xmlns:p14="http://schemas.microsoft.com/office/powerpoint/2010/main" val="12470564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5" y="4512727"/>
            <a:ext cx="10605053"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
        <p:nvSpPr>
          <p:cNvPr id="6" name="5 Rectángulo redondeado"/>
          <p:cNvSpPr/>
          <p:nvPr/>
        </p:nvSpPr>
        <p:spPr>
          <a:xfrm>
            <a:off x="6892119" y="4149627"/>
            <a:ext cx="1390150" cy="50783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latin typeface="Open Sans"/>
              </a:rPr>
              <a:t>Pasos</a:t>
            </a:r>
          </a:p>
        </p:txBody>
      </p:sp>
      <p:sp>
        <p:nvSpPr>
          <p:cNvPr id="7" name="6 CuadroTexto"/>
          <p:cNvSpPr txBox="1"/>
          <p:nvPr/>
        </p:nvSpPr>
        <p:spPr>
          <a:xfrm>
            <a:off x="5348721" y="4657651"/>
            <a:ext cx="5817087"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Una vez identificando la parte donde se encuentra la falla, se procede a cambiar el componente o si hay posibilidad de repararlo se hace, pero normalmente en este campo de la electrónica, una vez estropeado algún componente lo ideal es cambiarlo.</a:t>
            </a:r>
          </a:p>
        </p:txBody>
      </p:sp>
      <p:sp>
        <p:nvSpPr>
          <p:cNvPr id="8" name="7 Elipse"/>
          <p:cNvSpPr/>
          <p:nvPr/>
        </p:nvSpPr>
        <p:spPr>
          <a:xfrm>
            <a:off x="11327641" y="425881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8" name="17 Elipse"/>
          <p:cNvSpPr/>
          <p:nvPr/>
        </p:nvSpPr>
        <p:spPr>
          <a:xfrm>
            <a:off x="4819413" y="4931153"/>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4</a:t>
            </a:r>
          </a:p>
        </p:txBody>
      </p:sp>
      <p:sp>
        <p:nvSpPr>
          <p:cNvPr id="24" name="23 Botón de acción: Final">
            <a:hlinkClick r:id="" action="ppaction://hlinkshowjump?jump=lastslide" highlightClick="1"/>
          </p:cNvPr>
          <p:cNvSpPr/>
          <p:nvPr/>
        </p:nvSpPr>
        <p:spPr>
          <a:xfrm>
            <a:off x="11256835" y="5025779"/>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7641" y="4486357"/>
            <a:ext cx="434340" cy="539422"/>
          </a:xfrm>
          <a:prstGeom prst="rect">
            <a:avLst/>
          </a:prstGeom>
        </p:spPr>
      </p:pic>
    </p:spTree>
    <p:extLst>
      <p:ext uri="{BB962C8B-B14F-4D97-AF65-F5344CB8AC3E}">
        <p14:creationId xmlns:p14="http://schemas.microsoft.com/office/powerpoint/2010/main" val="21753626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Técnicas de medición y detección de fallas en circuitos electrónicos industriales</a:t>
            </a:r>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a:t>
            </a:r>
          </a:p>
          <a:p>
            <a:pPr algn="just"/>
            <a:r>
              <a:rPr lang="es-CO" sz="1400" dirty="0">
                <a:solidFill>
                  <a:schemeClr val="bg1"/>
                </a:solidFill>
                <a:latin typeface="Open Sans"/>
              </a:rPr>
              <a:t>En esta lección se explica la medición de circuitos, lo que se debe tener en cuenta a la hora de hacerlo y las precauciones que se deben tener. Se explican la detección de fallas y el procedimiento que se debe llevar a cabo, con el fin de identificar más rápido los daños que se puedan presentar.</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7720" y="6318578"/>
            <a:ext cx="434340" cy="539422"/>
          </a:xfrm>
          <a:prstGeom prst="rect">
            <a:avLst/>
          </a:prstGeom>
        </p:spPr>
      </p:pic>
      <p:sp>
        <p:nvSpPr>
          <p:cNvPr id="10" name="9 Rectángulo redondeado"/>
          <p:cNvSpPr/>
          <p:nvPr/>
        </p:nvSpPr>
        <p:spPr>
          <a:xfrm>
            <a:off x="1050877" y="2728202"/>
            <a:ext cx="4002251"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1089156" y="4512727"/>
            <a:ext cx="3963972" cy="11614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1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842" y="2535730"/>
            <a:ext cx="1353882" cy="1353882"/>
          </a:xfrm>
          <a:prstGeom prst="rect">
            <a:avLst/>
          </a:prstGeom>
        </p:spPr>
      </p:pic>
      <p:sp>
        <p:nvSpPr>
          <p:cNvPr id="20" name="19 CuadroTexto"/>
          <p:cNvSpPr txBox="1"/>
          <p:nvPr/>
        </p:nvSpPr>
        <p:spPr>
          <a:xfrm>
            <a:off x="2666725" y="2908796"/>
            <a:ext cx="2109991"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medición de circuitos</a:t>
            </a:r>
          </a:p>
          <a:p>
            <a:endParaRPr lang="es-CO" dirty="0"/>
          </a:p>
        </p:txBody>
      </p:sp>
      <p:pic>
        <p:nvPicPr>
          <p:cNvPr id="21" name="2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877" y="4320255"/>
            <a:ext cx="1411049" cy="1411049"/>
          </a:xfrm>
          <a:prstGeom prst="rect">
            <a:avLst/>
          </a:prstGeom>
        </p:spPr>
      </p:pic>
      <p:sp>
        <p:nvSpPr>
          <p:cNvPr id="23" name="22 CuadroTexto"/>
          <p:cNvSpPr txBox="1"/>
          <p:nvPr/>
        </p:nvSpPr>
        <p:spPr>
          <a:xfrm>
            <a:off x="2853947" y="4693322"/>
            <a:ext cx="1731702"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Técnicas de detección de fallas en circuitos</a:t>
            </a:r>
          </a:p>
          <a:p>
            <a:endParaRPr lang="es-CO" dirty="0"/>
          </a:p>
        </p:txBody>
      </p:sp>
      <p:sp>
        <p:nvSpPr>
          <p:cNvPr id="22" name="21 CuadroTexto"/>
          <p:cNvSpPr txBox="1"/>
          <p:nvPr/>
        </p:nvSpPr>
        <p:spPr>
          <a:xfrm>
            <a:off x="7094890" y="2915210"/>
            <a:ext cx="3716082" cy="307777"/>
          </a:xfrm>
          <a:prstGeom prst="rect">
            <a:avLst/>
          </a:prstGeom>
          <a:noFill/>
        </p:spPr>
        <p:txBody>
          <a:bodyPr wrap="none" rtlCol="0">
            <a:spAutoFit/>
          </a:bodyPr>
          <a:lstStyle/>
          <a:p>
            <a:r>
              <a:rPr lang="es-CO" sz="1400" dirty="0">
                <a:solidFill>
                  <a:srgbClr val="2C538E"/>
                </a:solidFill>
                <a:latin typeface="Open Sans"/>
              </a:rPr>
              <a:t>Clic en los botones para ampliar información</a:t>
            </a:r>
          </a:p>
        </p:txBody>
      </p:sp>
    </p:spTree>
    <p:extLst>
      <p:ext uri="{BB962C8B-B14F-4D97-AF65-F5344CB8AC3E}">
        <p14:creationId xmlns:p14="http://schemas.microsoft.com/office/powerpoint/2010/main" val="7336243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9449" y="4882705"/>
            <a:ext cx="434340" cy="539422"/>
          </a:xfrm>
          <a:prstGeom prst="rect">
            <a:avLst/>
          </a:prstGeom>
        </p:spPr>
      </p:pic>
      <p:sp>
        <p:nvSpPr>
          <p:cNvPr id="5" name="4 Rectángulo redondeado"/>
          <p:cNvSpPr/>
          <p:nvPr/>
        </p:nvSpPr>
        <p:spPr>
          <a:xfrm>
            <a:off x="832516" y="4148919"/>
            <a:ext cx="3302756" cy="72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552" y="2520737"/>
            <a:ext cx="1723717" cy="1723717"/>
          </a:xfrm>
          <a:prstGeom prst="rect">
            <a:avLst/>
          </a:prstGeom>
        </p:spPr>
      </p:pic>
      <p:sp>
        <p:nvSpPr>
          <p:cNvPr id="6" name="5 CuadroTexto"/>
          <p:cNvSpPr txBox="1"/>
          <p:nvPr/>
        </p:nvSpPr>
        <p:spPr>
          <a:xfrm>
            <a:off x="639523" y="4244454"/>
            <a:ext cx="3869139"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implementación de un circuito electrónico en cualquier tipo de sistema es de suma importancia y por eso antes de la puesta en servicio de cualquier tipo de sistema que contenga componentes electrónicos, deben verificarse y sus condiciones de seguridad deben garantizarse en la medida de lo posible.</a:t>
            </a:r>
          </a:p>
          <a:p>
            <a:endParaRPr lang="es-CO" dirty="0"/>
          </a:p>
        </p:txBody>
      </p:sp>
      <p:cxnSp>
        <p:nvCxnSpPr>
          <p:cNvPr id="8" name="7 Conector angular"/>
          <p:cNvCxnSpPr/>
          <p:nvPr/>
        </p:nvCxnSpPr>
        <p:spPr>
          <a:xfrm flipV="1">
            <a:off x="4531583" y="2947916"/>
            <a:ext cx="2165093" cy="1774210"/>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12 Rectángulo redondeado"/>
          <p:cNvSpPr/>
          <p:nvPr/>
        </p:nvSpPr>
        <p:spPr>
          <a:xfrm>
            <a:off x="6696676" y="2681109"/>
            <a:ext cx="3443611" cy="53361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Elementos importantes</a:t>
            </a:r>
          </a:p>
        </p:txBody>
      </p:sp>
      <p:sp>
        <p:nvSpPr>
          <p:cNvPr id="15" name="14 Elipse"/>
          <p:cNvSpPr/>
          <p:nvPr/>
        </p:nvSpPr>
        <p:spPr>
          <a:xfrm>
            <a:off x="8106770" y="30716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1</a:t>
            </a:r>
          </a:p>
        </p:txBody>
      </p:sp>
      <p:pic>
        <p:nvPicPr>
          <p:cNvPr id="16" name="1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4919" y="3815080"/>
            <a:ext cx="1814092" cy="1814092"/>
          </a:xfrm>
          <a:prstGeom prst="rect">
            <a:avLst/>
          </a:prstGeom>
        </p:spPr>
      </p:pic>
      <p:sp>
        <p:nvSpPr>
          <p:cNvPr id="17" name="16 CuadroTexto"/>
          <p:cNvSpPr txBox="1"/>
          <p:nvPr/>
        </p:nvSpPr>
        <p:spPr>
          <a:xfrm>
            <a:off x="7448540" y="4244454"/>
            <a:ext cx="3425588"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El objetivo esencial de la verificación es asegurarse de que no haya riesgos de choque eléctrico, incendio y otros peligros al instalar circuitos electrónicos.</a:t>
            </a:r>
          </a:p>
          <a:p>
            <a:endParaRPr lang="es-CO" dirty="0"/>
          </a:p>
        </p:txBody>
      </p:sp>
      <p:sp>
        <p:nvSpPr>
          <p:cNvPr id="24" name="23 Botón de acción: Final">
            <a:hlinkClick r:id="" action="ppaction://hlinkshowjump?jump=lastslide" highlightClick="1"/>
          </p:cNvPr>
          <p:cNvSpPr/>
          <p:nvPr/>
        </p:nvSpPr>
        <p:spPr>
          <a:xfrm>
            <a:off x="11019449" y="4548110"/>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439893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6664" y="5352977"/>
            <a:ext cx="434340" cy="539422"/>
          </a:xfrm>
          <a:prstGeom prst="rect">
            <a:avLst/>
          </a:prstGeom>
        </p:spPr>
      </p:pic>
      <p:sp>
        <p:nvSpPr>
          <p:cNvPr id="5" name="4 Rectángulo redondeado"/>
          <p:cNvSpPr/>
          <p:nvPr/>
        </p:nvSpPr>
        <p:spPr>
          <a:xfrm>
            <a:off x="832516" y="4148919"/>
            <a:ext cx="3302756" cy="72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552" y="2520737"/>
            <a:ext cx="1723717" cy="1723717"/>
          </a:xfrm>
          <a:prstGeom prst="rect">
            <a:avLst/>
          </a:prstGeom>
        </p:spPr>
      </p:pic>
      <p:sp>
        <p:nvSpPr>
          <p:cNvPr id="6" name="5 CuadroTexto"/>
          <p:cNvSpPr txBox="1"/>
          <p:nvPr/>
        </p:nvSpPr>
        <p:spPr>
          <a:xfrm>
            <a:off x="639523" y="4244454"/>
            <a:ext cx="3869139"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implementación de un circuito electrónico en cualquier tipo de sistema es de suma importancia y por eso antes de la puesta en servicio de cualquier tipo de sistema que contenga componentes electrónicos, deben verificarse y sus condiciones de seguridad deben garantizarse en la medida de lo posible.</a:t>
            </a:r>
          </a:p>
          <a:p>
            <a:endParaRPr lang="es-CO" dirty="0"/>
          </a:p>
        </p:txBody>
      </p:sp>
      <p:cxnSp>
        <p:nvCxnSpPr>
          <p:cNvPr id="8" name="7 Conector angular"/>
          <p:cNvCxnSpPr/>
          <p:nvPr/>
        </p:nvCxnSpPr>
        <p:spPr>
          <a:xfrm flipV="1">
            <a:off x="4531583" y="2947916"/>
            <a:ext cx="2165093" cy="1774210"/>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12 Rectángulo redondeado"/>
          <p:cNvSpPr/>
          <p:nvPr/>
        </p:nvSpPr>
        <p:spPr>
          <a:xfrm>
            <a:off x="6696676" y="2681109"/>
            <a:ext cx="3443611" cy="53361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Elementos importantes</a:t>
            </a:r>
          </a:p>
        </p:txBody>
      </p:sp>
      <p:sp>
        <p:nvSpPr>
          <p:cNvPr id="15" name="14 Elipse"/>
          <p:cNvSpPr/>
          <p:nvPr/>
        </p:nvSpPr>
        <p:spPr>
          <a:xfrm>
            <a:off x="8106770" y="30716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2</a:t>
            </a:r>
          </a:p>
        </p:txBody>
      </p:sp>
      <p:sp>
        <p:nvSpPr>
          <p:cNvPr id="17" name="16 CuadroTexto"/>
          <p:cNvSpPr txBox="1"/>
          <p:nvPr/>
        </p:nvSpPr>
        <p:spPr>
          <a:xfrm>
            <a:off x="7448540" y="4244454"/>
            <a:ext cx="3425588" cy="1169551"/>
          </a:xfrm>
          <a:prstGeom prst="rect">
            <a:avLst/>
          </a:prstGeom>
          <a:noFill/>
        </p:spPr>
        <p:txBody>
          <a:bodyPr wrap="square" rtlCol="0">
            <a:spAutoFit/>
          </a:bodyPr>
          <a:lstStyle/>
          <a:p>
            <a:pPr algn="just"/>
            <a:r>
              <a:rPr lang="es-CO" sz="1400" dirty="0">
                <a:latin typeface="Open Sans"/>
              </a:rPr>
              <a:t>Se debe tener en cuenta a la hora de realizar la verificación de circuitos electrónicos industriales, disponer de toda la información relativa como sus principales componentes. </a:t>
            </a:r>
            <a:endParaRPr lang="es-CO" dirty="0">
              <a:latin typeface="Open Sans"/>
            </a:endParaRPr>
          </a:p>
        </p:txBody>
      </p:sp>
      <p:sp>
        <p:nvSpPr>
          <p:cNvPr id="24" name="23 Botón de acción: Final">
            <a:hlinkClick r:id="" action="ppaction://hlinkshowjump?jump=lastslide" highlightClick="1"/>
          </p:cNvPr>
          <p:cNvSpPr/>
          <p:nvPr/>
        </p:nvSpPr>
        <p:spPr>
          <a:xfrm>
            <a:off x="11044688" y="50183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3582" y="4210677"/>
            <a:ext cx="1526516" cy="1526516"/>
          </a:xfrm>
          <a:prstGeom prst="rect">
            <a:avLst/>
          </a:prstGeom>
        </p:spPr>
      </p:pic>
      <p:sp>
        <p:nvSpPr>
          <p:cNvPr id="18" name="17 Botón de acción: Final">
            <a:hlinkClick r:id="" action="ppaction://hlinkshowjump?jump=lastslide" highlightClick="1"/>
          </p:cNvPr>
          <p:cNvSpPr/>
          <p:nvPr/>
        </p:nvSpPr>
        <p:spPr>
          <a:xfrm flipH="1">
            <a:off x="5237272" y="4895551"/>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471997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6664" y="5352977"/>
            <a:ext cx="434340" cy="539422"/>
          </a:xfrm>
          <a:prstGeom prst="rect">
            <a:avLst/>
          </a:prstGeom>
        </p:spPr>
      </p:pic>
      <p:sp>
        <p:nvSpPr>
          <p:cNvPr id="5" name="4 Rectángulo redondeado"/>
          <p:cNvSpPr/>
          <p:nvPr/>
        </p:nvSpPr>
        <p:spPr>
          <a:xfrm>
            <a:off x="832516" y="4148919"/>
            <a:ext cx="3302756" cy="72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552" y="2520737"/>
            <a:ext cx="1723717" cy="1723717"/>
          </a:xfrm>
          <a:prstGeom prst="rect">
            <a:avLst/>
          </a:prstGeom>
        </p:spPr>
      </p:pic>
      <p:sp>
        <p:nvSpPr>
          <p:cNvPr id="6" name="5 CuadroTexto"/>
          <p:cNvSpPr txBox="1"/>
          <p:nvPr/>
        </p:nvSpPr>
        <p:spPr>
          <a:xfrm>
            <a:off x="639523" y="4244454"/>
            <a:ext cx="3869139"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implementación de un circuito electrónico en cualquier tipo de sistema es de suma importancia y por eso antes de la puesta en servicio de cualquier tipo de sistema que contenga componentes electrónicos, deben verificarse y sus condiciones de seguridad deben garantizarse en la medida de lo posible.</a:t>
            </a:r>
          </a:p>
          <a:p>
            <a:endParaRPr lang="es-CO" dirty="0"/>
          </a:p>
        </p:txBody>
      </p:sp>
      <p:cxnSp>
        <p:nvCxnSpPr>
          <p:cNvPr id="8" name="7 Conector angular"/>
          <p:cNvCxnSpPr/>
          <p:nvPr/>
        </p:nvCxnSpPr>
        <p:spPr>
          <a:xfrm flipV="1">
            <a:off x="4531583" y="2947916"/>
            <a:ext cx="2165093" cy="1774210"/>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12 Rectángulo redondeado"/>
          <p:cNvSpPr/>
          <p:nvPr/>
        </p:nvSpPr>
        <p:spPr>
          <a:xfrm>
            <a:off x="6696676" y="2681109"/>
            <a:ext cx="3443611" cy="53361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Elementos importantes</a:t>
            </a:r>
          </a:p>
        </p:txBody>
      </p:sp>
      <p:sp>
        <p:nvSpPr>
          <p:cNvPr id="15" name="14 Elipse"/>
          <p:cNvSpPr/>
          <p:nvPr/>
        </p:nvSpPr>
        <p:spPr>
          <a:xfrm>
            <a:off x="8106770" y="30716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3</a:t>
            </a:r>
          </a:p>
        </p:txBody>
      </p:sp>
      <p:sp>
        <p:nvSpPr>
          <p:cNvPr id="17" name="16 CuadroTexto"/>
          <p:cNvSpPr txBox="1"/>
          <p:nvPr/>
        </p:nvSpPr>
        <p:spPr>
          <a:xfrm>
            <a:off x="7448540" y="4244454"/>
            <a:ext cx="3425588" cy="1169551"/>
          </a:xfrm>
          <a:prstGeom prst="rect">
            <a:avLst/>
          </a:prstGeom>
          <a:noFill/>
        </p:spPr>
        <p:txBody>
          <a:bodyPr wrap="square" rtlCol="0">
            <a:spAutoFit/>
          </a:bodyPr>
          <a:lstStyle/>
          <a:p>
            <a:pPr algn="just"/>
            <a:r>
              <a:rPr lang="es-CO" sz="1400" dirty="0">
                <a:latin typeface="Open Sans"/>
              </a:rPr>
              <a:t>En la instalación de un sistema se deben tener en cuenta esquemas, planos de circuitos, cuadros, etc. Para que se puedan realizar las pruebas y ensayos en condiciones seguras y razonables. </a:t>
            </a:r>
            <a:endParaRPr lang="es-CO" dirty="0">
              <a:latin typeface="Open Sans"/>
            </a:endParaRPr>
          </a:p>
        </p:txBody>
      </p:sp>
      <p:sp>
        <p:nvSpPr>
          <p:cNvPr id="24" name="23 Botón de acción: Final">
            <a:hlinkClick r:id="" action="ppaction://hlinkshowjump?jump=lastslide" highlightClick="1"/>
          </p:cNvPr>
          <p:cNvSpPr/>
          <p:nvPr/>
        </p:nvSpPr>
        <p:spPr>
          <a:xfrm>
            <a:off x="11044688" y="50183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5237272" y="4895551"/>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027" y="3847319"/>
            <a:ext cx="1737297" cy="1737297"/>
          </a:xfrm>
          <a:prstGeom prst="rect">
            <a:avLst/>
          </a:prstGeom>
        </p:spPr>
      </p:pic>
    </p:spTree>
    <p:extLst>
      <p:ext uri="{BB962C8B-B14F-4D97-AF65-F5344CB8AC3E}">
        <p14:creationId xmlns:p14="http://schemas.microsoft.com/office/powerpoint/2010/main" val="161260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03357" y="2530320"/>
            <a:ext cx="5807366" cy="2031325"/>
          </a:xfrm>
          <a:prstGeom prst="rect">
            <a:avLst/>
          </a:prstGeom>
          <a:noFill/>
        </p:spPr>
        <p:txBody>
          <a:bodyPr wrap="square" rtlCol="0">
            <a:spAutoFit/>
          </a:bodyPr>
          <a:lstStyle/>
          <a:p>
            <a:pPr marL="285750" lvl="0" indent="-285750" algn="just">
              <a:buFont typeface="Wingdings" pitchFamily="2" charset="2"/>
              <a:buChar char="ü"/>
            </a:pPr>
            <a:r>
              <a:rPr lang="es-CO" sz="1400" b="1" dirty="0">
                <a:solidFill>
                  <a:schemeClr val="bg1"/>
                </a:solidFill>
                <a:latin typeface="Open Sans"/>
              </a:rPr>
              <a:t>Potenciómetros: </a:t>
            </a:r>
            <a:r>
              <a:rPr lang="es-CO" sz="1400" dirty="0">
                <a:solidFill>
                  <a:schemeClr val="bg1"/>
                </a:solidFill>
                <a:latin typeface="Open Sans"/>
              </a:rPr>
              <a:t>su función es muy similar a la de una resistencia, con la diferencia de que este puede graduar el paso de electrones, mientras que la resistencia no. Estas tienden a fallar por el desgaste, ya que es un componente que funciona con un contacto ajustable, las deformaciones mecánicas y la humedad pueden oxidar el elemento.</a:t>
            </a:r>
            <a:endParaRPr lang="es-CO" sz="1400" b="1" dirty="0">
              <a:solidFill>
                <a:schemeClr val="bg1"/>
              </a:solidFill>
              <a:latin typeface="Open Sans"/>
            </a:endParaRPr>
          </a:p>
          <a:p>
            <a:pPr marL="285750" lvl="0" indent="-285750" algn="just">
              <a:buFont typeface="Wingdings" pitchFamily="2" charset="2"/>
              <a:buChar char="ü"/>
            </a:pPr>
            <a:endParaRPr lang="es-CO" sz="1400" b="1" dirty="0">
              <a:solidFill>
                <a:schemeClr val="bg1"/>
              </a:solidFill>
              <a:latin typeface="Open Sans"/>
            </a:endParaRPr>
          </a:p>
          <a:p>
            <a:pPr lvl="0" algn="just"/>
            <a:r>
              <a:rPr lang="es-CO" sz="1400" dirty="0">
                <a:solidFill>
                  <a:schemeClr val="bg1"/>
                </a:solidFill>
                <a:latin typeface="Open Sans"/>
              </a:rPr>
              <a:t>Da clic en siguiente para continuar con la información</a:t>
            </a:r>
          </a:p>
          <a:p>
            <a:pPr algn="just"/>
            <a:endParaRPr lang="es-CO" sz="1400" b="1" dirty="0">
              <a:solidFill>
                <a:schemeClr val="tx1">
                  <a:lumMod val="75000"/>
                  <a:lumOff val="25000"/>
                </a:schemeClr>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6226" y="4936316"/>
            <a:ext cx="434340" cy="539422"/>
          </a:xfrm>
          <a:prstGeom prst="rect">
            <a:avLst/>
          </a:prstGeom>
        </p:spPr>
      </p:pic>
      <p:sp>
        <p:nvSpPr>
          <p:cNvPr id="2" name="1 Botón de acción: Final">
            <a:hlinkClick r:id="" action="ppaction://hlinkshowjump?jump=lastslide" highlightClick="1"/>
          </p:cNvPr>
          <p:cNvSpPr/>
          <p:nvPr/>
        </p:nvSpPr>
        <p:spPr>
          <a:xfrm>
            <a:off x="11218461" y="4285936"/>
            <a:ext cx="320722" cy="26971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Botón de acción: Comienzo">
            <a:hlinkClick r:id="" action="ppaction://hlinkshowjump?jump=firstslide" highlightClick="1"/>
          </p:cNvPr>
          <p:cNvSpPr/>
          <p:nvPr/>
        </p:nvSpPr>
        <p:spPr>
          <a:xfrm>
            <a:off x="10768084" y="4285936"/>
            <a:ext cx="354841" cy="275709"/>
          </a:xfrm>
          <a:prstGeom prst="actionButtonBeginning">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8461" y="4364575"/>
            <a:ext cx="434340" cy="539422"/>
          </a:xfrm>
          <a:prstGeom prst="rect">
            <a:avLst/>
          </a:prstGeom>
        </p:spPr>
      </p:pic>
    </p:spTree>
    <p:extLst>
      <p:ext uri="{BB962C8B-B14F-4D97-AF65-F5344CB8AC3E}">
        <p14:creationId xmlns:p14="http://schemas.microsoft.com/office/powerpoint/2010/main" val="199473798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6664" y="5352977"/>
            <a:ext cx="434340" cy="539422"/>
          </a:xfrm>
          <a:prstGeom prst="rect">
            <a:avLst/>
          </a:prstGeom>
        </p:spPr>
      </p:pic>
      <p:sp>
        <p:nvSpPr>
          <p:cNvPr id="5" name="4 Rectángulo redondeado"/>
          <p:cNvSpPr/>
          <p:nvPr/>
        </p:nvSpPr>
        <p:spPr>
          <a:xfrm>
            <a:off x="832516" y="4148919"/>
            <a:ext cx="3302756" cy="72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552" y="2520737"/>
            <a:ext cx="1723717" cy="1723717"/>
          </a:xfrm>
          <a:prstGeom prst="rect">
            <a:avLst/>
          </a:prstGeom>
        </p:spPr>
      </p:pic>
      <p:sp>
        <p:nvSpPr>
          <p:cNvPr id="6" name="5 CuadroTexto"/>
          <p:cNvSpPr txBox="1"/>
          <p:nvPr/>
        </p:nvSpPr>
        <p:spPr>
          <a:xfrm>
            <a:off x="639523" y="4244454"/>
            <a:ext cx="3869139"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implementación de un circuito electrónico en cualquier tipo de sistema es de suma importancia y por eso antes de la puesta en servicio de cualquier tipo de sistema que contenga componentes electrónicos, deben verificarse y sus condiciones de seguridad deben garantizarse en la medida de lo posible.</a:t>
            </a:r>
          </a:p>
          <a:p>
            <a:endParaRPr lang="es-CO" dirty="0"/>
          </a:p>
        </p:txBody>
      </p:sp>
      <p:cxnSp>
        <p:nvCxnSpPr>
          <p:cNvPr id="8" name="7 Conector angular"/>
          <p:cNvCxnSpPr/>
          <p:nvPr/>
        </p:nvCxnSpPr>
        <p:spPr>
          <a:xfrm flipV="1">
            <a:off x="4531583" y="2947916"/>
            <a:ext cx="2165093" cy="1774210"/>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12 Rectángulo redondeado"/>
          <p:cNvSpPr/>
          <p:nvPr/>
        </p:nvSpPr>
        <p:spPr>
          <a:xfrm>
            <a:off x="6696676" y="2681109"/>
            <a:ext cx="3443611" cy="53361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Elementos importantes</a:t>
            </a:r>
          </a:p>
        </p:txBody>
      </p:sp>
      <p:sp>
        <p:nvSpPr>
          <p:cNvPr id="15" name="14 Elipse"/>
          <p:cNvSpPr/>
          <p:nvPr/>
        </p:nvSpPr>
        <p:spPr>
          <a:xfrm>
            <a:off x="8106770" y="30716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4</a:t>
            </a:r>
          </a:p>
        </p:txBody>
      </p:sp>
      <p:sp>
        <p:nvSpPr>
          <p:cNvPr id="17" name="16 CuadroTexto"/>
          <p:cNvSpPr txBox="1"/>
          <p:nvPr/>
        </p:nvSpPr>
        <p:spPr>
          <a:xfrm>
            <a:off x="7448540" y="4244454"/>
            <a:ext cx="3425588" cy="52322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Después de la verificación, la persona autorizada debe emitir un certificado</a:t>
            </a:r>
            <a:endParaRPr lang="es-CO" dirty="0">
              <a:solidFill>
                <a:schemeClr val="tx1">
                  <a:lumMod val="75000"/>
                  <a:lumOff val="25000"/>
                </a:schemeClr>
              </a:solidFill>
              <a:latin typeface="Open Sans"/>
            </a:endParaRPr>
          </a:p>
        </p:txBody>
      </p:sp>
      <p:sp>
        <p:nvSpPr>
          <p:cNvPr id="24" name="23 Botón de acción: Final">
            <a:hlinkClick r:id="" action="ppaction://hlinkshowjump?jump=lastslide" highlightClick="1"/>
          </p:cNvPr>
          <p:cNvSpPr/>
          <p:nvPr/>
        </p:nvSpPr>
        <p:spPr>
          <a:xfrm>
            <a:off x="11044688" y="50183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5237272" y="4895551"/>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0810" y="3996260"/>
            <a:ext cx="1451732" cy="1451732"/>
          </a:xfrm>
          <a:prstGeom prst="rect">
            <a:avLst/>
          </a:prstGeom>
        </p:spPr>
      </p:pic>
    </p:spTree>
    <p:extLst>
      <p:ext uri="{BB962C8B-B14F-4D97-AF65-F5344CB8AC3E}">
        <p14:creationId xmlns:p14="http://schemas.microsoft.com/office/powerpoint/2010/main" val="5989574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528546"/>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97096"/>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5465" y="6318578"/>
            <a:ext cx="434340" cy="539422"/>
          </a:xfrm>
          <a:prstGeom prst="rect">
            <a:avLst/>
          </a:prstGeom>
        </p:spPr>
      </p:pic>
      <p:sp>
        <p:nvSpPr>
          <p:cNvPr id="5" name="4 Rectángulo redondeado"/>
          <p:cNvSpPr/>
          <p:nvPr/>
        </p:nvSpPr>
        <p:spPr>
          <a:xfrm>
            <a:off x="832516" y="4148919"/>
            <a:ext cx="3302756" cy="72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552" y="2520737"/>
            <a:ext cx="1723717" cy="1723717"/>
          </a:xfrm>
          <a:prstGeom prst="rect">
            <a:avLst/>
          </a:prstGeom>
        </p:spPr>
      </p:pic>
      <p:sp>
        <p:nvSpPr>
          <p:cNvPr id="6" name="5 CuadroTexto"/>
          <p:cNvSpPr txBox="1"/>
          <p:nvPr/>
        </p:nvSpPr>
        <p:spPr>
          <a:xfrm>
            <a:off x="639523" y="4244454"/>
            <a:ext cx="3869139"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implementación de un circuito electrónico en cualquier tipo de sistema es de suma importancia y por eso antes de la puesta en servicio de cualquier tipo de sistema que contenga componentes electrónicos, deben verificarse y sus condiciones de seguridad deben garantizarse en la medida de lo posible.</a:t>
            </a:r>
          </a:p>
          <a:p>
            <a:endParaRPr lang="es-CO" dirty="0"/>
          </a:p>
        </p:txBody>
      </p:sp>
      <p:cxnSp>
        <p:nvCxnSpPr>
          <p:cNvPr id="8" name="7 Conector angular"/>
          <p:cNvCxnSpPr/>
          <p:nvPr/>
        </p:nvCxnSpPr>
        <p:spPr>
          <a:xfrm flipV="1">
            <a:off x="4531583" y="2947916"/>
            <a:ext cx="2165093" cy="1774210"/>
          </a:xfrm>
          <a:prstGeom prst="bentConnector3">
            <a:avLst>
              <a:gd name="adj1"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12 Rectángulo redondeado"/>
          <p:cNvSpPr/>
          <p:nvPr/>
        </p:nvSpPr>
        <p:spPr>
          <a:xfrm>
            <a:off x="6696676" y="2681109"/>
            <a:ext cx="3443611" cy="53361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a:solidFill>
                  <a:schemeClr val="tx1">
                    <a:lumMod val="75000"/>
                    <a:lumOff val="25000"/>
                  </a:schemeClr>
                </a:solidFill>
                <a:latin typeface="Open Sans"/>
              </a:rPr>
              <a:t>Elementos importantes</a:t>
            </a:r>
          </a:p>
        </p:txBody>
      </p:sp>
      <p:sp>
        <p:nvSpPr>
          <p:cNvPr id="15" name="14 Elipse"/>
          <p:cNvSpPr/>
          <p:nvPr/>
        </p:nvSpPr>
        <p:spPr>
          <a:xfrm>
            <a:off x="8106770" y="30716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5</a:t>
            </a:r>
          </a:p>
        </p:txBody>
      </p:sp>
      <p:sp>
        <p:nvSpPr>
          <p:cNvPr id="17" name="16 CuadroTexto"/>
          <p:cNvSpPr txBox="1"/>
          <p:nvPr/>
        </p:nvSpPr>
        <p:spPr>
          <a:xfrm>
            <a:off x="7448540" y="4244454"/>
            <a:ext cx="3425588"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defectos, fallas u omisiones encontrados durante la inspección deben subsanarse antes de la exhibición del certificado o que se indique claramente en el mismo.</a:t>
            </a:r>
          </a:p>
        </p:txBody>
      </p:sp>
      <p:sp>
        <p:nvSpPr>
          <p:cNvPr id="24" name="23 Botón de acción: Final">
            <a:hlinkClick r:id="" action="ppaction://hlinkshowjump?jump=lastslide" highlightClick="1"/>
          </p:cNvPr>
          <p:cNvSpPr/>
          <p:nvPr/>
        </p:nvSpPr>
        <p:spPr>
          <a:xfrm>
            <a:off x="11044688" y="5018382"/>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5237272" y="4895551"/>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2474" y="4179269"/>
            <a:ext cx="1677331" cy="1677331"/>
          </a:xfrm>
          <a:prstGeom prst="rect">
            <a:avLst/>
          </a:prstGeom>
        </p:spPr>
      </p:pic>
    </p:spTree>
    <p:extLst>
      <p:ext uri="{BB962C8B-B14F-4D97-AF65-F5344CB8AC3E}">
        <p14:creationId xmlns:p14="http://schemas.microsoft.com/office/powerpoint/2010/main" val="4505073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2900" y="6318578"/>
            <a:ext cx="434340" cy="539422"/>
          </a:xfrm>
          <a:prstGeom prst="rect">
            <a:avLst/>
          </a:prstGeom>
        </p:spPr>
      </p:pic>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0309" y="3866911"/>
            <a:ext cx="1840236" cy="1840236"/>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Tree>
    <p:extLst>
      <p:ext uri="{BB962C8B-B14F-4D97-AF65-F5344CB8AC3E}">
        <p14:creationId xmlns:p14="http://schemas.microsoft.com/office/powerpoint/2010/main" val="2428026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8560" y="5867574"/>
            <a:ext cx="434340" cy="539422"/>
          </a:xfrm>
          <a:prstGeom prst="rect">
            <a:avLst/>
          </a:prstGeom>
        </p:spPr>
      </p:pic>
      <p:sp>
        <p:nvSpPr>
          <p:cNvPr id="8" name="7 CuadroTexto"/>
          <p:cNvSpPr txBox="1"/>
          <p:nvPr/>
        </p:nvSpPr>
        <p:spPr>
          <a:xfrm>
            <a:off x="7222636" y="4667533"/>
            <a:ext cx="3185930" cy="800219"/>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Medidas de protección contra el contacto directo</a:t>
            </a:r>
          </a:p>
          <a:p>
            <a:endParaRPr lang="es-CO" dirty="0"/>
          </a:p>
        </p:txBody>
      </p:sp>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8938" y="5774647"/>
            <a:ext cx="434340" cy="539422"/>
          </a:xfrm>
          <a:prstGeom prst="rect">
            <a:avLst/>
          </a:prstGeom>
        </p:spPr>
      </p:pic>
      <p:sp>
        <p:nvSpPr>
          <p:cNvPr id="24" name="23 Elipse"/>
          <p:cNvSpPr/>
          <p:nvPr/>
        </p:nvSpPr>
        <p:spPr>
          <a:xfrm>
            <a:off x="10675504" y="3955020"/>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263985219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8560" y="5867574"/>
            <a:ext cx="434340" cy="539422"/>
          </a:xfrm>
          <a:prstGeom prst="rect">
            <a:avLst/>
          </a:prstGeom>
        </p:spPr>
      </p:pic>
      <p:sp>
        <p:nvSpPr>
          <p:cNvPr id="8" name="7 CuadroTexto"/>
          <p:cNvSpPr txBox="1"/>
          <p:nvPr/>
        </p:nvSpPr>
        <p:spPr>
          <a:xfrm>
            <a:off x="7236284" y="4543789"/>
            <a:ext cx="3185930"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El buen estado del aislamiento es muy importante ya que comprueba el estado de los cables flexibles, el tipo de cables fusibles y las condiciones de uso.</a:t>
            </a:r>
          </a:p>
          <a:p>
            <a:endParaRPr lang="es-CO" dirty="0"/>
          </a:p>
        </p:txBody>
      </p:sp>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8938" y="5774647"/>
            <a:ext cx="434340" cy="539422"/>
          </a:xfrm>
          <a:prstGeom prst="rect">
            <a:avLst/>
          </a:prstGeom>
        </p:spPr>
      </p:pic>
      <p:sp>
        <p:nvSpPr>
          <p:cNvPr id="24" name="23 Botón de acción: Final">
            <a:hlinkClick r:id="" action="ppaction://hlinkshowjump?jump=lastslide" highlightClick="1"/>
          </p:cNvPr>
          <p:cNvSpPr/>
          <p:nvPr/>
        </p:nvSpPr>
        <p:spPr>
          <a:xfrm flipH="1">
            <a:off x="6779731" y="5607349"/>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6467333" y="4170975"/>
            <a:ext cx="4418954"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Medidas de protección contra el contacto directo</a:t>
            </a:r>
          </a:p>
          <a:p>
            <a:endParaRPr lang="es-CO" dirty="0"/>
          </a:p>
        </p:txBody>
      </p:sp>
      <p:sp>
        <p:nvSpPr>
          <p:cNvPr id="27" name="26 Elipse"/>
          <p:cNvSpPr/>
          <p:nvPr/>
        </p:nvSpPr>
        <p:spPr>
          <a:xfrm>
            <a:off x="10798336" y="390042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Tree>
    <p:extLst>
      <p:ext uri="{BB962C8B-B14F-4D97-AF65-F5344CB8AC3E}">
        <p14:creationId xmlns:p14="http://schemas.microsoft.com/office/powerpoint/2010/main" val="18727969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8560" y="5867574"/>
            <a:ext cx="434340" cy="539422"/>
          </a:xfrm>
          <a:prstGeom prst="rect">
            <a:avLst/>
          </a:prstGeom>
        </p:spPr>
      </p:pic>
      <p:sp>
        <p:nvSpPr>
          <p:cNvPr id="8" name="7 CuadroTexto"/>
          <p:cNvSpPr txBox="1"/>
          <p:nvPr/>
        </p:nvSpPr>
        <p:spPr>
          <a:xfrm>
            <a:off x="7236284" y="4828511"/>
            <a:ext cx="3185930"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Verificación del índice de protección de los componentes instalados.</a:t>
            </a:r>
          </a:p>
          <a:p>
            <a:endParaRPr lang="es-CO" dirty="0"/>
          </a:p>
        </p:txBody>
      </p:sp>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Botón de acción: Final">
            <a:hlinkClick r:id="" action="ppaction://hlinkshowjump?jump=lastslide" highlightClick="1"/>
          </p:cNvPr>
          <p:cNvSpPr/>
          <p:nvPr/>
        </p:nvSpPr>
        <p:spPr>
          <a:xfrm flipH="1">
            <a:off x="6779731" y="5607349"/>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6467333" y="4170975"/>
            <a:ext cx="4418954" cy="584775"/>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Medidas de protección contra el contacto directo</a:t>
            </a:r>
          </a:p>
          <a:p>
            <a:endParaRPr lang="es-CO" dirty="0"/>
          </a:p>
        </p:txBody>
      </p:sp>
      <p:sp>
        <p:nvSpPr>
          <p:cNvPr id="27" name="26 Elipse"/>
          <p:cNvSpPr/>
          <p:nvPr/>
        </p:nvSpPr>
        <p:spPr>
          <a:xfrm>
            <a:off x="10798336" y="390042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8676" y="4170975"/>
            <a:ext cx="434340" cy="539422"/>
          </a:xfrm>
          <a:prstGeom prst="rect">
            <a:avLst/>
          </a:prstGeom>
        </p:spPr>
      </p:pic>
    </p:spTree>
    <p:extLst>
      <p:ext uri="{BB962C8B-B14F-4D97-AF65-F5344CB8AC3E}">
        <p14:creationId xmlns:p14="http://schemas.microsoft.com/office/powerpoint/2010/main" val="8327320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0309" y="3866911"/>
            <a:ext cx="1840236" cy="1840236"/>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6089" y="5962435"/>
            <a:ext cx="434340" cy="539422"/>
          </a:xfrm>
          <a:prstGeom prst="rect">
            <a:avLst/>
          </a:prstGeom>
        </p:spPr>
      </p:pic>
    </p:spTree>
    <p:extLst>
      <p:ext uri="{BB962C8B-B14F-4D97-AF65-F5344CB8AC3E}">
        <p14:creationId xmlns:p14="http://schemas.microsoft.com/office/powerpoint/2010/main" val="23507964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9422" y="5857506"/>
            <a:ext cx="434340" cy="539422"/>
          </a:xfrm>
          <a:prstGeom prst="rect">
            <a:avLst/>
          </a:prstGeom>
        </p:spPr>
      </p:pic>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7126073" y="4563749"/>
            <a:ext cx="3563771" cy="101566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Características y regulación de los dispositivos de protección contra las sobrecargas y cortocircuitos</a:t>
            </a:r>
            <a:r>
              <a:rPr lang="es-CO" sz="1400" b="1" dirty="0"/>
              <a:t>:</a:t>
            </a:r>
          </a:p>
          <a:p>
            <a:endParaRPr lang="es-CO" dirty="0"/>
          </a:p>
        </p:txBody>
      </p:sp>
      <p:sp>
        <p:nvSpPr>
          <p:cNvPr id="27" name="26 Elipse"/>
          <p:cNvSpPr/>
          <p:nvPr/>
        </p:nvSpPr>
        <p:spPr>
          <a:xfrm>
            <a:off x="10798336" y="390042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8938" y="5857506"/>
            <a:ext cx="434340" cy="539422"/>
          </a:xfrm>
          <a:prstGeom prst="rect">
            <a:avLst/>
          </a:prstGeom>
        </p:spPr>
      </p:pic>
    </p:spTree>
    <p:extLst>
      <p:ext uri="{BB962C8B-B14F-4D97-AF65-F5344CB8AC3E}">
        <p14:creationId xmlns:p14="http://schemas.microsoft.com/office/powerpoint/2010/main" val="23389603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3259" y="5867574"/>
            <a:ext cx="434340" cy="539422"/>
          </a:xfrm>
          <a:prstGeom prst="rect">
            <a:avLst/>
          </a:prstGeom>
        </p:spPr>
      </p:pic>
      <p:sp>
        <p:nvSpPr>
          <p:cNvPr id="8" name="7 CuadroTexto"/>
          <p:cNvSpPr txBox="1"/>
          <p:nvPr/>
        </p:nvSpPr>
        <p:spPr>
          <a:xfrm>
            <a:off x="7331820" y="4760271"/>
            <a:ext cx="3185930"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protección de sobrecarga debe regularse de acuerdo con la corriente permitida en el circuito. </a:t>
            </a:r>
            <a:endParaRPr lang="es-CO" dirty="0">
              <a:solidFill>
                <a:schemeClr val="tx1">
                  <a:lumMod val="75000"/>
                  <a:lumOff val="25000"/>
                </a:schemeClr>
              </a:solidFill>
              <a:latin typeface="Open Sans"/>
            </a:endParaRPr>
          </a:p>
        </p:txBody>
      </p:sp>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Botón de acción: Final">
            <a:hlinkClick r:id="" action="ppaction://hlinkshowjump?jump=lastslide" highlightClick="1"/>
          </p:cNvPr>
          <p:cNvSpPr/>
          <p:nvPr/>
        </p:nvSpPr>
        <p:spPr>
          <a:xfrm flipH="1">
            <a:off x="6779731" y="5607349"/>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10798336" y="390042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1642" y="5778190"/>
            <a:ext cx="434340" cy="539422"/>
          </a:xfrm>
          <a:prstGeom prst="rect">
            <a:avLst/>
          </a:prstGeom>
        </p:spPr>
      </p:pic>
    </p:spTree>
    <p:extLst>
      <p:ext uri="{BB962C8B-B14F-4D97-AF65-F5344CB8AC3E}">
        <p14:creationId xmlns:p14="http://schemas.microsoft.com/office/powerpoint/2010/main" val="22658649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6368963" y="4059557"/>
            <a:ext cx="4767610" cy="2077728"/>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582" y="4434185"/>
            <a:ext cx="1134549" cy="1134549"/>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3259" y="5867574"/>
            <a:ext cx="434340" cy="539422"/>
          </a:xfrm>
          <a:prstGeom prst="rect">
            <a:avLst/>
          </a:prstGeom>
        </p:spPr>
      </p:pic>
      <p:sp>
        <p:nvSpPr>
          <p:cNvPr id="8" name="7 CuadroTexto"/>
          <p:cNvSpPr txBox="1"/>
          <p:nvPr/>
        </p:nvSpPr>
        <p:spPr>
          <a:xfrm>
            <a:off x="7331820" y="4608639"/>
            <a:ext cx="3185930" cy="116955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 necesario comprobar que el circuito electrónico tenga un poder de corte compatible con la corriente de cortocircuito calculada para la instalación.</a:t>
            </a:r>
          </a:p>
        </p:txBody>
      </p:sp>
      <p:sp>
        <p:nvSpPr>
          <p:cNvPr id="22" name="21 Botón de acción: Final">
            <a:hlinkClick r:id="" action="ppaction://hlinkshowjump?jump=lastslide" highlightClick="1"/>
          </p:cNvPr>
          <p:cNvSpPr/>
          <p:nvPr/>
        </p:nvSpPr>
        <p:spPr>
          <a:xfrm>
            <a:off x="10588938" y="5587506"/>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Botón de acción: Final">
            <a:hlinkClick r:id="" action="ppaction://hlinkshowjump?jump=lastslide" highlightClick="1"/>
          </p:cNvPr>
          <p:cNvSpPr/>
          <p:nvPr/>
        </p:nvSpPr>
        <p:spPr>
          <a:xfrm flipH="1">
            <a:off x="6779731" y="5607349"/>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10798336" y="390042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3549" y="4100500"/>
            <a:ext cx="434340" cy="539422"/>
          </a:xfrm>
          <a:prstGeom prst="rect">
            <a:avLst/>
          </a:prstGeom>
        </p:spPr>
      </p:pic>
    </p:spTree>
    <p:extLst>
      <p:ext uri="{BB962C8B-B14F-4D97-AF65-F5344CB8AC3E}">
        <p14:creationId xmlns:p14="http://schemas.microsoft.com/office/powerpoint/2010/main" val="2444972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solidFill>
            <a:srgbClr val="2C538E"/>
          </a:solid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03357" y="2530320"/>
            <a:ext cx="5807366" cy="2031325"/>
          </a:xfrm>
          <a:prstGeom prst="rect">
            <a:avLst/>
          </a:prstGeom>
          <a:noFill/>
        </p:spPr>
        <p:txBody>
          <a:bodyPr wrap="square" rtlCol="0">
            <a:spAutoFit/>
          </a:bodyPr>
          <a:lstStyle/>
          <a:p>
            <a:pPr marL="285750" lvl="0" indent="-285750">
              <a:buFont typeface="Wingdings" pitchFamily="2" charset="2"/>
              <a:buChar char="ü"/>
            </a:pPr>
            <a:r>
              <a:rPr lang="es-CO" sz="1400" b="1" dirty="0">
                <a:solidFill>
                  <a:schemeClr val="bg1"/>
                </a:solidFill>
                <a:latin typeface="Open Sans"/>
              </a:rPr>
              <a:t>Capacitores: </a:t>
            </a:r>
            <a:r>
              <a:rPr lang="es-CO" sz="1400" dirty="0">
                <a:solidFill>
                  <a:schemeClr val="bg1"/>
                </a:solidFill>
                <a:latin typeface="Open Sans"/>
              </a:rPr>
              <a:t>su función es poder almacenar energía, está compuesto por electrodos, separados por un dieléctrico, sus cables de conexión y su respectivo armazón. El fallo se presenta cuando hay un deterioro de cualquiera de los componentes con los que esté ensamblado, ya que puede presentar medidas incoherentes.</a:t>
            </a:r>
          </a:p>
          <a:p>
            <a:pPr lvl="0"/>
            <a:endParaRPr lang="es-CO" sz="1400" b="1" dirty="0">
              <a:solidFill>
                <a:schemeClr val="bg1"/>
              </a:solidFill>
              <a:latin typeface="Open Sans"/>
            </a:endParaRPr>
          </a:p>
          <a:p>
            <a:pPr lvl="0" algn="just"/>
            <a:endParaRPr lang="es-CO" sz="1400" b="1" dirty="0">
              <a:solidFill>
                <a:schemeClr val="bg1"/>
              </a:solidFill>
              <a:latin typeface="Open Sans"/>
            </a:endParaRPr>
          </a:p>
          <a:p>
            <a:pPr lvl="0" algn="just"/>
            <a:r>
              <a:rPr lang="es-CO" sz="1400" dirty="0">
                <a:solidFill>
                  <a:schemeClr val="bg1"/>
                </a:solidFill>
                <a:latin typeface="Open Sans"/>
              </a:rPr>
              <a:t>Da clic en anterior para volver a la información</a:t>
            </a:r>
          </a:p>
          <a:p>
            <a:pPr algn="just"/>
            <a:endParaRPr lang="es-CO" sz="1400" b="1" dirty="0">
              <a:solidFill>
                <a:schemeClr val="tx1">
                  <a:lumMod val="75000"/>
                  <a:lumOff val="25000"/>
                </a:schemeClr>
              </a:solidFill>
              <a:latin typeface="Open Sans"/>
            </a:endParaRPr>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6226" y="4936316"/>
            <a:ext cx="434340" cy="539422"/>
          </a:xfrm>
          <a:prstGeom prst="rect">
            <a:avLst/>
          </a:prstGeom>
        </p:spPr>
      </p:pic>
      <p:sp>
        <p:nvSpPr>
          <p:cNvPr id="2" name="1 Botón de acción: Final">
            <a:hlinkClick r:id="" action="ppaction://hlinkshowjump?jump=lastslide" highlightClick="1"/>
          </p:cNvPr>
          <p:cNvSpPr/>
          <p:nvPr/>
        </p:nvSpPr>
        <p:spPr>
          <a:xfrm>
            <a:off x="11218461" y="4285936"/>
            <a:ext cx="320722" cy="26971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Botón de acción: Comienzo">
            <a:hlinkClick r:id="" action="ppaction://hlinkshowjump?jump=firstslide" highlightClick="1"/>
          </p:cNvPr>
          <p:cNvSpPr/>
          <p:nvPr/>
        </p:nvSpPr>
        <p:spPr>
          <a:xfrm>
            <a:off x="10768084" y="4285936"/>
            <a:ext cx="354841" cy="275709"/>
          </a:xfrm>
          <a:prstGeom prst="actionButtonBeginning">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8461" y="4364575"/>
            <a:ext cx="434340" cy="539422"/>
          </a:xfrm>
          <a:prstGeom prst="rect">
            <a:avLst/>
          </a:prstGeom>
        </p:spPr>
      </p:pic>
    </p:spTree>
    <p:extLst>
      <p:ext uri="{BB962C8B-B14F-4D97-AF65-F5344CB8AC3E}">
        <p14:creationId xmlns:p14="http://schemas.microsoft.com/office/powerpoint/2010/main" val="217501564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redondeado"/>
          <p:cNvSpPr/>
          <p:nvPr/>
        </p:nvSpPr>
        <p:spPr>
          <a:xfrm>
            <a:off x="3919880" y="3451692"/>
            <a:ext cx="3302756" cy="50458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4594118" y="3574524"/>
            <a:ext cx="1774845" cy="584775"/>
          </a:xfrm>
          <a:prstGeom prst="rect">
            <a:avLst/>
          </a:prstGeom>
          <a:noFill/>
        </p:spPr>
        <p:txBody>
          <a:bodyPr wrap="none" rtlCol="0">
            <a:spAutoFit/>
          </a:bodyPr>
          <a:lstStyle/>
          <a:p>
            <a:r>
              <a:rPr lang="es-ES" sz="1400" b="1" dirty="0">
                <a:solidFill>
                  <a:schemeClr val="bg1"/>
                </a:solidFill>
                <a:latin typeface="Open Sans"/>
              </a:rPr>
              <a:t>Controles visuales</a:t>
            </a:r>
            <a:endParaRPr lang="es-CO" b="1" dirty="0">
              <a:solidFill>
                <a:schemeClr val="bg1"/>
              </a:solidFill>
            </a:endParaRPr>
          </a:p>
          <a:p>
            <a:endParaRPr lang="es-CO" dirty="0">
              <a:solidFill>
                <a:schemeClr val="bg1"/>
              </a:solidFill>
            </a:endParaRPr>
          </a:p>
        </p:txBody>
      </p:sp>
      <p:sp>
        <p:nvSpPr>
          <p:cNvPr id="14" name="Rectángulo 7"/>
          <p:cNvSpPr/>
          <p:nvPr/>
        </p:nvSpPr>
        <p:spPr>
          <a:xfrm>
            <a:off x="639523" y="870080"/>
            <a:ext cx="10688119" cy="800219"/>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400" b="1" dirty="0">
                <a:solidFill>
                  <a:srgbClr val="2C538E"/>
                </a:solidFill>
                <a:latin typeface="Open Sans"/>
              </a:rPr>
              <a:t>Técnicas para verificar y poner a punto los circuitos electrónicos industriales.</a:t>
            </a:r>
          </a:p>
          <a:p>
            <a:r>
              <a:rPr lang="es-CO" sz="1600" b="1" dirty="0"/>
              <a:t>.</a:t>
            </a:r>
          </a:p>
        </p:txBody>
      </p:sp>
      <p:sp>
        <p:nvSpPr>
          <p:cNvPr id="2" name="1 Rectángulo redondeado"/>
          <p:cNvSpPr/>
          <p:nvPr/>
        </p:nvSpPr>
        <p:spPr>
          <a:xfrm>
            <a:off x="639523" y="1446658"/>
            <a:ext cx="11054686" cy="89800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832516" y="1415208"/>
            <a:ext cx="10658899" cy="1231106"/>
          </a:xfrm>
          <a:prstGeom prst="rect">
            <a:avLst/>
          </a:prstGeom>
          <a:noFill/>
        </p:spPr>
        <p:txBody>
          <a:bodyPr wrap="square" rtlCol="0">
            <a:spAutoFit/>
          </a:bodyPr>
          <a:lstStyle/>
          <a:p>
            <a:pPr algn="just"/>
            <a:r>
              <a:rPr lang="es-CO" sz="1400" b="1" dirty="0">
                <a:solidFill>
                  <a:schemeClr val="bg1"/>
                </a:solidFill>
                <a:latin typeface="Open Sans"/>
              </a:rPr>
              <a:t>Resumen </a:t>
            </a:r>
          </a:p>
          <a:p>
            <a:pPr algn="just"/>
            <a:r>
              <a:rPr lang="es-CO" sz="1400" dirty="0">
                <a:solidFill>
                  <a:schemeClr val="bg1"/>
                </a:solidFill>
                <a:latin typeface="Open Sans"/>
              </a:rPr>
              <a:t>En esta lección se explican las técnicas principales que se deben tener en cuenta para la verificación y puesta a punto de los circuitos electrónicos industriales y de esta manera garantizar un buen funcionamiento tanto en el circuito como en el sistema donde sea implementado.</a:t>
            </a:r>
          </a:p>
          <a:p>
            <a:pPr algn="just"/>
            <a:endParaRPr lang="es-CO" dirty="0"/>
          </a:p>
        </p:txBody>
      </p:sp>
      <p:sp>
        <p:nvSpPr>
          <p:cNvPr id="5" name="4 Rectángulo redondeado"/>
          <p:cNvSpPr/>
          <p:nvPr/>
        </p:nvSpPr>
        <p:spPr>
          <a:xfrm>
            <a:off x="1201006" y="2583802"/>
            <a:ext cx="3302756" cy="50458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1695899" y="3092527"/>
            <a:ext cx="6406144"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verificación se compone de controles visuales y ensayos o pruebas:</a:t>
            </a:r>
          </a:p>
          <a:p>
            <a:pPr algn="just"/>
            <a:r>
              <a:rPr lang="es-CO" sz="1400" dirty="0">
                <a:solidFill>
                  <a:schemeClr val="tx1">
                    <a:lumMod val="75000"/>
                    <a:lumOff val="25000"/>
                  </a:schemeClr>
                </a:solidFill>
                <a:latin typeface="Open Sans"/>
              </a:rPr>
              <a:t>.</a:t>
            </a:r>
          </a:p>
          <a:p>
            <a:endParaRPr lang="es-CO" dirty="0"/>
          </a:p>
        </p:txBody>
      </p:sp>
      <p:sp>
        <p:nvSpPr>
          <p:cNvPr id="7" name="6 CuadroTexto"/>
          <p:cNvSpPr txBox="1"/>
          <p:nvPr/>
        </p:nvSpPr>
        <p:spPr>
          <a:xfrm>
            <a:off x="1820652" y="2611098"/>
            <a:ext cx="2315057" cy="646331"/>
          </a:xfrm>
          <a:prstGeom prst="rect">
            <a:avLst/>
          </a:prstGeom>
          <a:noFill/>
        </p:spPr>
        <p:txBody>
          <a:bodyPr wrap="none" rtlCol="0">
            <a:spAutoFit/>
          </a:bodyPr>
          <a:lstStyle/>
          <a:p>
            <a:r>
              <a:rPr lang="es-CO" sz="1400" b="1" dirty="0">
                <a:solidFill>
                  <a:schemeClr val="tx1">
                    <a:lumMod val="75000"/>
                    <a:lumOff val="25000"/>
                  </a:schemeClr>
                </a:solidFill>
                <a:latin typeface="Open Sans"/>
              </a:rPr>
              <a:t>Técnicas de verificación</a:t>
            </a:r>
            <a:r>
              <a:rPr lang="es-CO" b="1" dirty="0"/>
              <a:t>:</a:t>
            </a:r>
          </a:p>
          <a:p>
            <a:endParaRPr lang="es-CO" dirty="0"/>
          </a:p>
        </p:txBody>
      </p:sp>
      <p:pic>
        <p:nvPicPr>
          <p:cNvPr id="10" name="9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16" y="2387002"/>
            <a:ext cx="988136" cy="988136"/>
          </a:xfrm>
          <a:prstGeom prst="rect">
            <a:avLst/>
          </a:prstGeom>
        </p:spPr>
      </p:pic>
      <p:sp>
        <p:nvSpPr>
          <p:cNvPr id="11" name="10 Rectángulo redondeado"/>
          <p:cNvSpPr/>
          <p:nvPr/>
        </p:nvSpPr>
        <p:spPr>
          <a:xfrm>
            <a:off x="1820652" y="3402434"/>
            <a:ext cx="9124852" cy="45719"/>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948549" y="3955020"/>
            <a:ext cx="4534779"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controles visuales tienen por objeto verificar que la instalación y los materiales electrónicos empleados han sido correctamente elegidos e instalados, y que no presentan ningún tipo de deterioro visible que pudiera afectar a la seguridad y funcionamiento del circuito electrónico.</a:t>
            </a:r>
          </a:p>
          <a:p>
            <a:pPr algn="just"/>
            <a:r>
              <a:rPr lang="es-CO" sz="1400" dirty="0">
                <a:solidFill>
                  <a:schemeClr val="tx1">
                    <a:lumMod val="75000"/>
                    <a:lumOff val="25000"/>
                  </a:schemeClr>
                </a:solidFill>
                <a:latin typeface="Open Sans"/>
              </a:rPr>
              <a:t>En general el control visual comprende al menos las verificaciones siguientes: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0309" y="3866911"/>
            <a:ext cx="1840236" cy="1840236"/>
          </a:xfrm>
          <a:prstGeom prst="rect">
            <a:avLst/>
          </a:prstGeom>
        </p:spPr>
      </p:pic>
      <p:sp>
        <p:nvSpPr>
          <p:cNvPr id="16" name="15 Elipse"/>
          <p:cNvSpPr/>
          <p:nvPr/>
        </p:nvSpPr>
        <p:spPr>
          <a:xfrm>
            <a:off x="3182900"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25" name="24 Elipse"/>
          <p:cNvSpPr/>
          <p:nvPr/>
        </p:nvSpPr>
        <p:spPr>
          <a:xfrm>
            <a:off x="3800429" y="558750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5466" y="6300049"/>
            <a:ext cx="434340" cy="539422"/>
          </a:xfrm>
          <a:prstGeom prst="rect">
            <a:avLst/>
          </a:prstGeom>
        </p:spPr>
      </p:pic>
    </p:spTree>
    <p:extLst>
      <p:ext uri="{BB962C8B-B14F-4D97-AF65-F5344CB8AC3E}">
        <p14:creationId xmlns:p14="http://schemas.microsoft.com/office/powerpoint/2010/main" val="32312999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45 Rectángulo redondeado"/>
          <p:cNvSpPr/>
          <p:nvPr/>
        </p:nvSpPr>
        <p:spPr>
          <a:xfrm>
            <a:off x="4768565" y="5234909"/>
            <a:ext cx="6696777" cy="926876"/>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Rectángulo redondeado"/>
          <p:cNvSpPr/>
          <p:nvPr/>
        </p:nvSpPr>
        <p:spPr>
          <a:xfrm>
            <a:off x="4679882" y="3888760"/>
            <a:ext cx="6696777" cy="111016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1 Rectángulo redondeado"/>
          <p:cNvSpPr/>
          <p:nvPr/>
        </p:nvSpPr>
        <p:spPr>
          <a:xfrm>
            <a:off x="4698054" y="2771667"/>
            <a:ext cx="6696777" cy="926876"/>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prstClr val="black"/>
              </a:solidFill>
              <a:latin typeface="Open Sans" panose="020B0606030504020204"/>
            </a:endParaRPr>
          </a:p>
        </p:txBody>
      </p:sp>
      <p:sp>
        <p:nvSpPr>
          <p:cNvPr id="6" name="Rectángulo redondeado 9">
            <a:extLst>
              <a:ext uri="{FF2B5EF4-FFF2-40B4-BE49-F238E27FC236}">
                <a16:creationId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prstClr val="black"/>
                </a:solidFill>
                <a:latin typeface="Open Sans" panose="020B0606030504020204" pitchFamily="34" charset="0"/>
              </a:rPr>
              <a:t>Una cada etapa con su correspondiente protocolo de inspección de un circuito electrónico, según la secuencia lógica</a:t>
            </a:r>
          </a:p>
        </p:txBody>
      </p:sp>
      <p:sp>
        <p:nvSpPr>
          <p:cNvPr id="7" name="Rectángulo 15">
            <a:extLst>
              <a:ext uri="{FF2B5EF4-FFF2-40B4-BE49-F238E27FC236}">
                <a16:creationId xmlns:a16="http://schemas.microsoft.com/office/drawing/2014/main" id="{C1AB5CB3-D929-4CC6-B627-331DA20E52D3}"/>
              </a:ext>
            </a:extLst>
          </p:cNvPr>
          <p:cNvSpPr/>
          <p:nvPr/>
        </p:nvSpPr>
        <p:spPr>
          <a:xfrm>
            <a:off x="550230" y="1512872"/>
            <a:ext cx="2818657" cy="496996"/>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SECUENCIA LOGICA </a:t>
            </a:r>
          </a:p>
        </p:txBody>
      </p:sp>
      <p:pic>
        <p:nvPicPr>
          <p:cNvPr id="8" name="Imagen 22" descr="Imagen que contiene señal&#10;&#10;Descripción generada automáticamente">
            <a:extLst>
              <a:ext uri="{FF2B5EF4-FFF2-40B4-BE49-F238E27FC236}">
                <a16:creationId xmlns:a16="http://schemas.microsoft.com/office/drawing/2014/main" id="{CBFCBA85-7A40-4727-8859-F7C7906EE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pic>
        <p:nvPicPr>
          <p:cNvPr id="3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929" y="6283864"/>
            <a:ext cx="434340" cy="539422"/>
          </a:xfrm>
          <a:prstGeom prst="rect">
            <a:avLst/>
          </a:prstGeom>
        </p:spPr>
      </p:pic>
      <p:sp>
        <p:nvSpPr>
          <p:cNvPr id="35" name="34 CuadroTexto"/>
          <p:cNvSpPr txBox="1"/>
          <p:nvPr/>
        </p:nvSpPr>
        <p:spPr>
          <a:xfrm>
            <a:off x="5831002" y="1123797"/>
            <a:ext cx="4535216"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Protocolo de inspección de un circuito electrónico </a:t>
            </a:r>
          </a:p>
        </p:txBody>
      </p:sp>
      <p:sp>
        <p:nvSpPr>
          <p:cNvPr id="36" name="35 CuadroTexto"/>
          <p:cNvSpPr txBox="1"/>
          <p:nvPr/>
        </p:nvSpPr>
        <p:spPr>
          <a:xfrm>
            <a:off x="4877088" y="2880851"/>
            <a:ext cx="6220480" cy="1015663"/>
          </a:xfrm>
          <a:prstGeom prst="rect">
            <a:avLst/>
          </a:prstGeom>
          <a:noFill/>
        </p:spPr>
        <p:txBody>
          <a:bodyPr wrap="square" rtlCol="0">
            <a:spAutoFit/>
          </a:bodyPr>
          <a:lstStyle/>
          <a:p>
            <a:pPr algn="just"/>
            <a:r>
              <a:rPr lang="es-CO" sz="1400" dirty="0">
                <a:solidFill>
                  <a:schemeClr val="bg1"/>
                </a:solidFill>
                <a:latin typeface="Open Sans"/>
              </a:rPr>
              <a:t>La primera etapa se base en la simulación del circuito por medio de una herramienta de software, esto con el fin de desarrollar un diseño óptimo y evitar posibles modos de fallo.</a:t>
            </a:r>
          </a:p>
          <a:p>
            <a:endParaRPr lang="es-CO" dirty="0"/>
          </a:p>
        </p:txBody>
      </p:sp>
      <p:sp>
        <p:nvSpPr>
          <p:cNvPr id="37" name="36 Elipse"/>
          <p:cNvSpPr/>
          <p:nvPr/>
        </p:nvSpPr>
        <p:spPr>
          <a:xfrm>
            <a:off x="2089179" y="2771667"/>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4937760" y="3916057"/>
            <a:ext cx="6117708" cy="954107"/>
          </a:xfrm>
          <a:prstGeom prst="rect">
            <a:avLst/>
          </a:prstGeom>
          <a:noFill/>
        </p:spPr>
        <p:txBody>
          <a:bodyPr wrap="square" rtlCol="0">
            <a:spAutoFit/>
          </a:bodyPr>
          <a:lstStyle/>
          <a:p>
            <a:pPr algn="just"/>
            <a:r>
              <a:rPr lang="es-CO" sz="1400" dirty="0">
                <a:solidFill>
                  <a:schemeClr val="bg1"/>
                </a:solidFill>
                <a:latin typeface="Open Sans"/>
              </a:rPr>
              <a:t>Se basa en el análisis de qué tipo de material se va a usar para el diseño ya estipulado, esta etapa es de mucho cuidado, ya que se debe tener en cuenta las condiciones de operación del equipo para así escoger un material que se adapte a estas condiciones.</a:t>
            </a:r>
            <a:endParaRPr lang="es-CO" dirty="0">
              <a:solidFill>
                <a:schemeClr val="bg1"/>
              </a:solidFill>
              <a:latin typeface="Open Sans"/>
            </a:endParaRPr>
          </a:p>
        </p:txBody>
      </p:sp>
      <p:sp>
        <p:nvSpPr>
          <p:cNvPr id="39" name="38 Elipse"/>
          <p:cNvSpPr/>
          <p:nvPr/>
        </p:nvSpPr>
        <p:spPr>
          <a:xfrm>
            <a:off x="2137000" y="3987168"/>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266189" y="4362920"/>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2</a:t>
            </a:r>
          </a:p>
        </p:txBody>
      </p:sp>
      <p:sp>
        <p:nvSpPr>
          <p:cNvPr id="41" name="40 CuadroTexto"/>
          <p:cNvSpPr txBox="1"/>
          <p:nvPr/>
        </p:nvSpPr>
        <p:spPr>
          <a:xfrm>
            <a:off x="2235434" y="3157778"/>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1</a:t>
            </a:r>
          </a:p>
        </p:txBody>
      </p:sp>
      <p:sp>
        <p:nvSpPr>
          <p:cNvPr id="42" name="41 CuadroTexto"/>
          <p:cNvSpPr txBox="1"/>
          <p:nvPr/>
        </p:nvSpPr>
        <p:spPr>
          <a:xfrm>
            <a:off x="5001075" y="5262205"/>
            <a:ext cx="6054393" cy="738664"/>
          </a:xfrm>
          <a:prstGeom prst="rect">
            <a:avLst/>
          </a:prstGeom>
          <a:noFill/>
        </p:spPr>
        <p:txBody>
          <a:bodyPr wrap="square" rtlCol="0">
            <a:spAutoFit/>
          </a:bodyPr>
          <a:lstStyle/>
          <a:p>
            <a:pPr algn="just"/>
            <a:r>
              <a:rPr lang="es-CO" sz="1400" dirty="0">
                <a:solidFill>
                  <a:schemeClr val="bg1"/>
                </a:solidFill>
                <a:latin typeface="Open Sans"/>
              </a:rPr>
              <a:t>La etapa tres es finalmente el montaje del diseño, después de hacer las verificaciones necesarias para evitar o mitigar las posibles fallas del circuito. (protocolo para le diseño de tarjetas de circuito).</a:t>
            </a:r>
          </a:p>
        </p:txBody>
      </p:sp>
      <p:sp>
        <p:nvSpPr>
          <p:cNvPr id="43" name="42 Elipse"/>
          <p:cNvSpPr/>
          <p:nvPr/>
        </p:nvSpPr>
        <p:spPr>
          <a:xfrm>
            <a:off x="2180843" y="5142841"/>
            <a:ext cx="1080000" cy="10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310032" y="5518593"/>
            <a:ext cx="823783" cy="30777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Etapa 3</a:t>
            </a:r>
          </a:p>
        </p:txBody>
      </p:sp>
    </p:spTree>
    <p:extLst>
      <p:ext uri="{BB962C8B-B14F-4D97-AF65-F5344CB8AC3E}">
        <p14:creationId xmlns:p14="http://schemas.microsoft.com/office/powerpoint/2010/main" val="56930749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6</a:t>
            </a:r>
          </a:p>
        </p:txBody>
      </p:sp>
      <p:sp>
        <p:nvSpPr>
          <p:cNvPr id="2" name="Bocadillo: rectángulo con esquinas redondeadas 1"/>
          <p:cNvSpPr/>
          <p:nvPr/>
        </p:nvSpPr>
        <p:spPr>
          <a:xfrm>
            <a:off x="6816638" y="2834639"/>
            <a:ext cx="4735488" cy="1497416"/>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prstClr val="black">
                    <a:lumMod val="75000"/>
                    <a:lumOff val="25000"/>
                  </a:prstClr>
                </a:solidFill>
                <a:latin typeface="Open Sans" panose="020B0606030504020204" pitchFamily="34" charset="0"/>
                <a:sym typeface="+mn-ea"/>
              </a:rPr>
              <a:t>Estudiante:  </a:t>
            </a:r>
            <a:r>
              <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22374" y="2984767"/>
            <a:ext cx="4362450" cy="1384995"/>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quinta actividad de esta unidad, </a:t>
            </a:r>
            <a:r>
              <a:rPr lang="es-ES" sz="1400" dirty="0">
                <a:solidFill>
                  <a:prstClr val="black">
                    <a:lumMod val="75000"/>
                    <a:lumOff val="25000"/>
                  </a:prstClr>
                </a:solidFill>
                <a:latin typeface="Open Sans"/>
                <a:ea typeface="Open Sans" panose="020B0606030504020204" pitchFamily="34" charset="0"/>
                <a:cs typeface="Open Sans" panose="020B0606030504020204" pitchFamily="34" charset="0"/>
                <a:sym typeface="+mn-ea"/>
              </a:rPr>
              <a:t>donde </a:t>
            </a:r>
            <a:r>
              <a:rPr lang="es-CO" sz="1400" dirty="0">
                <a:solidFill>
                  <a:prstClr val="black">
                    <a:lumMod val="75000"/>
                    <a:lumOff val="25000"/>
                  </a:prstClr>
                </a:solidFill>
                <a:latin typeface="Open Sans"/>
                <a:sym typeface="+mn-ea"/>
              </a:rPr>
              <a:t>a</a:t>
            </a:r>
            <a:r>
              <a:rPr lang="es-CO" sz="1400" dirty="0">
                <a:solidFill>
                  <a:prstClr val="black">
                    <a:lumMod val="75000"/>
                    <a:lumOff val="25000"/>
                  </a:prstClr>
                </a:solidFill>
                <a:latin typeface="Open Sans"/>
              </a:rPr>
              <a:t>fianzarás tus conocimientos sobre  </a:t>
            </a:r>
            <a:r>
              <a:rPr lang="es-CO" sz="1400" dirty="0">
                <a:solidFill>
                  <a:schemeClr val="tx1">
                    <a:lumMod val="75000"/>
                    <a:lumOff val="25000"/>
                  </a:schemeClr>
                </a:solidFill>
                <a:latin typeface="Open Sans"/>
              </a:rPr>
              <a:t>energías renovables y selección de instrumentos de medición</a:t>
            </a:r>
          </a:p>
          <a:p>
            <a:endParaRPr lang="es-CO" sz="1400" dirty="0">
              <a:solidFill>
                <a:prstClr val="black">
                  <a:lumMod val="75000"/>
                  <a:lumOff val="25000"/>
                </a:prstClr>
              </a:solidFill>
              <a:latin typeface="Open Sans"/>
            </a:endParaRP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extLst>
      <p:ext uri="{BB962C8B-B14F-4D97-AF65-F5344CB8AC3E}">
        <p14:creationId xmlns:p14="http://schemas.microsoft.com/office/powerpoint/2010/main" val="27569143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5</a:t>
            </a:r>
          </a:p>
        </p:txBody>
      </p:sp>
      <p:sp>
        <p:nvSpPr>
          <p:cNvPr id="2" name="Bocadillo: rectángulo con esquinas redondeadas 1"/>
          <p:cNvSpPr/>
          <p:nvPr/>
        </p:nvSpPr>
        <p:spPr>
          <a:xfrm>
            <a:off x="6816638" y="2844192"/>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2996729"/>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Debes </a:t>
            </a:r>
            <a:r>
              <a:rPr lang="es-CO" sz="1400" dirty="0">
                <a:solidFill>
                  <a:prstClr val="black">
                    <a:lumMod val="75000"/>
                    <a:lumOff val="25000"/>
                  </a:prstClr>
                </a:solidFill>
                <a:latin typeface="Open Sans"/>
                <a:sym typeface="+mn-ea"/>
              </a:rPr>
              <a:t>a</a:t>
            </a:r>
            <a:r>
              <a:rPr lang="es-CO" sz="1400" dirty="0">
                <a:solidFill>
                  <a:prstClr val="black">
                    <a:lumMod val="75000"/>
                    <a:lumOff val="25000"/>
                  </a:prstClr>
                </a:solidFill>
                <a:latin typeface="Open Sans"/>
              </a:rPr>
              <a:t>fianzarás tus conocimientos sobre  </a:t>
            </a:r>
            <a:r>
              <a:rPr lang="es-CO" sz="1400" dirty="0">
                <a:solidFill>
                  <a:schemeClr val="tx1">
                    <a:lumMod val="75000"/>
                    <a:lumOff val="25000"/>
                  </a:schemeClr>
                </a:solidFill>
                <a:latin typeface="Open Sans"/>
              </a:rPr>
              <a:t>energías renovables y selección de instrumentos de medición</a:t>
            </a:r>
          </a:p>
          <a:p>
            <a:pPr algn="just"/>
            <a:endParaRPr lang="es-CO" sz="1400" dirty="0">
              <a:solidFill>
                <a:prstClr val="black">
                  <a:lumMod val="75000"/>
                  <a:lumOff val="25000"/>
                </a:prstClr>
              </a:solidFill>
              <a:latin typeface="Open Sans"/>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156989827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5</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prstClr val="black">
                    <a:lumMod val="75000"/>
                    <a:lumOff val="25000"/>
                  </a:prst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37616675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2029" y="3910692"/>
            <a:ext cx="434340" cy="539422"/>
          </a:xfrm>
          <a:prstGeom prst="rect">
            <a:avLst/>
          </a:prstGeom>
        </p:spPr>
      </p:pic>
    </p:spTree>
    <p:extLst>
      <p:ext uri="{BB962C8B-B14F-4D97-AF65-F5344CB8AC3E}">
        <p14:creationId xmlns:p14="http://schemas.microsoft.com/office/powerpoint/2010/main" val="20730182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Carga eléctrica</a:t>
            </a:r>
            <a:endParaRPr lang="es-CO" sz="1400" b="1" dirty="0">
              <a:solidFill>
                <a:schemeClr val="tx1">
                  <a:lumMod val="75000"/>
                  <a:lumOff val="25000"/>
                </a:schemeClr>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48811" y="2727236"/>
            <a:ext cx="733905" cy="733905"/>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633610"/>
            <a:ext cx="9798167"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Aún no se sabe qué o por qué se genera esta carga. Se sabe que la materia ordinaria está compuesta de átomos, estos átomos se componen de protones (p +), electrones (e-) y neutrones (carga neutra).</a:t>
            </a:r>
          </a:p>
          <a:p>
            <a:pPr algn="just"/>
            <a:r>
              <a:rPr lang="es-CO" sz="1400" dirty="0">
                <a:solidFill>
                  <a:schemeClr val="tx1">
                    <a:lumMod val="75000"/>
                    <a:lumOff val="25000"/>
                  </a:schemeClr>
                </a:solidFill>
                <a:latin typeface="Open Sans"/>
              </a:rPr>
              <a:t>Los protones y neutrones se encuentran en el núcleo y los electrones en la corteza que gira alrededor del núcleo. Dado que los electrones se encuentran en la periferia, es fácil que se escapen (perderse) o entren en ella (ganar). Hay dos tipos de electrificación (positiva y negativa). El valor absoluto del electrón es el mismo, pero tiene carga negativa y el protón es positivo.</a:t>
            </a:r>
          </a:p>
          <a:p>
            <a:pPr algn="just"/>
            <a:r>
              <a:rPr lang="es-CO" sz="1400" dirty="0">
                <a:solidFill>
                  <a:schemeClr val="tx1">
                    <a:lumMod val="75000"/>
                    <a:lumOff val="25000"/>
                  </a:schemeClr>
                </a:solidFill>
                <a:latin typeface="Open Sans"/>
              </a:rPr>
              <a:t>Esto es la carga eléctrica, un conjunto de electrones que están en constante agitación repelándose uno con otros. (física lab)</a:t>
            </a:r>
          </a:p>
          <a:p>
            <a:endParaRPr lang="es-CO" dirty="0"/>
          </a:p>
        </p:txBody>
      </p:sp>
    </p:spTree>
    <p:extLst>
      <p:ext uri="{BB962C8B-B14F-4D97-AF65-F5344CB8AC3E}">
        <p14:creationId xmlns:p14="http://schemas.microsoft.com/office/powerpoint/2010/main" val="30709199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2044" y="3884707"/>
            <a:ext cx="434340" cy="539422"/>
          </a:xfrm>
          <a:prstGeom prst="rect">
            <a:avLst/>
          </a:prstGeom>
        </p:spPr>
      </p:pic>
    </p:spTree>
    <p:extLst>
      <p:ext uri="{BB962C8B-B14F-4D97-AF65-F5344CB8AC3E}">
        <p14:creationId xmlns:p14="http://schemas.microsoft.com/office/powerpoint/2010/main" val="360301479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1015663"/>
          </a:xfrm>
          <a:prstGeom prst="rect">
            <a:avLst/>
          </a:prstGeom>
          <a:noFill/>
        </p:spPr>
        <p:txBody>
          <a:bodyPr wrap="square" rtlCol="0">
            <a:spAutoFit/>
          </a:bodyPr>
          <a:lstStyle/>
          <a:p>
            <a:pPr algn="just"/>
            <a:r>
              <a:rPr lang="es-CO" sz="1400" dirty="0">
                <a:latin typeface="Open Sans"/>
              </a:rPr>
              <a:t>Se refiere a una magnitud que mide la dificultad de paso de los electrones a través de un conductor de corriente, la resistencia depende de alagunas variables que son: el tipo de material, la temperatura, su longitud y su sección, todos estos factores influyen a la hora de restringir el paso de corriente a través de un material conductivo. (física lab)</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3386" y="2727236"/>
            <a:ext cx="746295" cy="746295"/>
          </a:xfrm>
          <a:prstGeom prst="rect">
            <a:avLst/>
          </a:prstGeom>
        </p:spPr>
      </p:pic>
    </p:spTree>
    <p:extLst>
      <p:ext uri="{BB962C8B-B14F-4D97-AF65-F5344CB8AC3E}">
        <p14:creationId xmlns:p14="http://schemas.microsoft.com/office/powerpoint/2010/main" val="260846740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39053" y="5708193"/>
            <a:ext cx="434340" cy="539422"/>
          </a:xfrm>
          <a:prstGeom prst="rect">
            <a:avLst/>
          </a:prstGeom>
        </p:spPr>
      </p:pic>
    </p:spTree>
    <p:extLst>
      <p:ext uri="{BB962C8B-B14F-4D97-AF65-F5344CB8AC3E}">
        <p14:creationId xmlns:p14="http://schemas.microsoft.com/office/powerpoint/2010/main" val="312976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510" y="1675765"/>
            <a:ext cx="5613400" cy="4303395"/>
          </a:xfrm>
          <a:prstGeom prst="rect">
            <a:avLst/>
          </a:prstGeom>
        </p:spPr>
      </p:pic>
      <p:sp>
        <p:nvSpPr>
          <p:cNvPr id="2" name="Rectángulo 1"/>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redondeado 1">
            <a:extLst>
              <a:ext uri="{FF2B5EF4-FFF2-40B4-BE49-F238E27FC236}">
                <a16:creationId xmlns:a16="http://schemas.microsoft.com/office/drawing/2014/main" id="{C299037F-DB34-44CC-91B5-8AD72F628493}"/>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CuadroTexto 15">
            <a:extLst>
              <a:ext uri="{FF2B5EF4-FFF2-40B4-BE49-F238E27FC236}">
                <a16:creationId xmlns:a16="http://schemas.microsoft.com/office/drawing/2014/main" id="{4148F3CA-4D1D-4342-BAA9-1606C2173BBC}"/>
              </a:ext>
            </a:extLst>
          </p:cNvPr>
          <p:cNvSpPr txBox="1"/>
          <p:nvPr/>
        </p:nvSpPr>
        <p:spPr>
          <a:xfrm>
            <a:off x="6701054" y="2916391"/>
            <a:ext cx="4939412" cy="2462213"/>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         Contenido temático:</a:t>
            </a:r>
          </a:p>
          <a:p>
            <a:pPr algn="just"/>
            <a:endParaRPr lang="es-ES" sz="1400" b="1" dirty="0">
              <a:solidFill>
                <a:srgbClr val="1A3255"/>
              </a:solidFill>
              <a:latin typeface="Open Sans" panose="020B0606030504020204" pitchFamily="34" charset="0"/>
            </a:endParaRPr>
          </a:p>
          <a:p>
            <a:pPr algn="just"/>
            <a:r>
              <a:rPr lang="es-ES" sz="1400" dirty="0">
                <a:solidFill>
                  <a:schemeClr val="tx1">
                    <a:lumMod val="75000"/>
                    <a:lumOff val="25000"/>
                  </a:schemeClr>
                </a:solidFill>
                <a:latin typeface="Open Sans"/>
              </a:rPr>
              <a:t>1: </a:t>
            </a:r>
            <a:r>
              <a:rPr lang="es-CO" sz="1400" dirty="0">
                <a:solidFill>
                  <a:schemeClr val="tx1">
                    <a:lumMod val="75000"/>
                    <a:lumOff val="25000"/>
                  </a:schemeClr>
                </a:solidFill>
                <a:latin typeface="Open Sans"/>
              </a:rPr>
              <a:t>Análisis y diagnóstico de un sistema electrónico.</a:t>
            </a:r>
          </a:p>
          <a:p>
            <a:pPr algn="just"/>
            <a:r>
              <a:rPr lang="es-CO" sz="1400" dirty="0">
                <a:solidFill>
                  <a:schemeClr val="tx1">
                    <a:lumMod val="75000"/>
                    <a:lumOff val="25000"/>
                  </a:schemeClr>
                </a:solidFill>
                <a:latin typeface="Open Sans"/>
              </a:rPr>
              <a:t> </a:t>
            </a:r>
          </a:p>
          <a:p>
            <a:pPr algn="just"/>
            <a:r>
              <a:rPr lang="es-ES" sz="1400" dirty="0">
                <a:solidFill>
                  <a:schemeClr val="tx1">
                    <a:lumMod val="75000"/>
                    <a:lumOff val="25000"/>
                  </a:schemeClr>
                </a:solidFill>
                <a:latin typeface="Open Sans"/>
              </a:rPr>
              <a:t>2:</a:t>
            </a:r>
            <a:r>
              <a:rPr lang="es-CO" sz="1400" dirty="0">
                <a:solidFill>
                  <a:schemeClr val="tx1">
                    <a:lumMod val="75000"/>
                    <a:lumOff val="25000"/>
                  </a:schemeClr>
                </a:solidFill>
                <a:latin typeface="Open Sans"/>
              </a:rPr>
              <a:t>Diseño de plan de mantenimiento para una industria.</a:t>
            </a:r>
          </a:p>
          <a:p>
            <a:pPr algn="just"/>
            <a:endParaRPr lang="es-CO"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3: </a:t>
            </a:r>
            <a:r>
              <a:rPr lang="es-CO" sz="1400" dirty="0">
                <a:solidFill>
                  <a:schemeClr val="tx1">
                    <a:lumMod val="75000"/>
                    <a:lumOff val="25000"/>
                  </a:schemeClr>
                </a:solidFill>
                <a:latin typeface="Open Sans"/>
              </a:rPr>
              <a:t>Características del terreno para la adecuación de un sistema de puesta a tierra.</a:t>
            </a:r>
          </a:p>
          <a:p>
            <a:pPr algn="just"/>
            <a:endParaRPr lang="es-CO"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panose="020B0606030504020204" pitchFamily="34" charset="0"/>
            </a:endParaRPr>
          </a:p>
        </p:txBody>
      </p:sp>
      <p:pic>
        <p:nvPicPr>
          <p:cNvPr id="17"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8675" y="1806821"/>
            <a:ext cx="530557" cy="658918"/>
          </a:xfrm>
          <a:prstGeom prst="rect">
            <a:avLst/>
          </a:prstGeom>
        </p:spPr>
      </p:pic>
      <p:grpSp>
        <p:nvGrpSpPr>
          <p:cNvPr id="18" name="Grupo 11">
            <a:extLst>
              <a:ext uri="{FF2B5EF4-FFF2-40B4-BE49-F238E27FC236}">
                <a16:creationId xmlns:a16="http://schemas.microsoft.com/office/drawing/2014/main" id="{E8F50A57-09BE-4854-B232-91BEA7179552}"/>
              </a:ext>
            </a:extLst>
          </p:cNvPr>
          <p:cNvGrpSpPr/>
          <p:nvPr/>
        </p:nvGrpSpPr>
        <p:grpSpPr>
          <a:xfrm>
            <a:off x="6458340" y="1620577"/>
            <a:ext cx="1383741" cy="372489"/>
            <a:chOff x="4042" y="3636"/>
            <a:chExt cx="2925" cy="565"/>
          </a:xfrm>
        </p:grpSpPr>
        <p:cxnSp>
          <p:nvCxnSpPr>
            <p:cNvPr id="19" name="Conector recto 12">
              <a:extLst>
                <a:ext uri="{FF2B5EF4-FFF2-40B4-BE49-F238E27FC236}">
                  <a16:creationId xmlns:a16="http://schemas.microsoft.com/office/drawing/2014/main" id="{AACA6404-11E0-4B69-AB29-93B2F3014DE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0" name="Conector recto 13">
              <a:extLst>
                <a:ext uri="{FF2B5EF4-FFF2-40B4-BE49-F238E27FC236}">
                  <a16:creationId xmlns:a16="http://schemas.microsoft.com/office/drawing/2014/main" id="{E1966FD9-B94A-4208-9E4A-1E77AC479717}"/>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16">
              <a:extLst>
                <a:ext uri="{FF2B5EF4-FFF2-40B4-BE49-F238E27FC236}">
                  <a16:creationId xmlns:a16="http://schemas.microsoft.com/office/drawing/2014/main" id="{F3E643F7-8138-42E4-AC2C-4BE2753C522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2" name="CuadroTexto 17">
            <a:extLst>
              <a:ext uri="{FF2B5EF4-FFF2-40B4-BE49-F238E27FC236}">
                <a16:creationId xmlns:a16="http://schemas.microsoft.com/office/drawing/2014/main" id="{1CEBAA79-ECFD-401E-85A9-2A8ED795822A}"/>
              </a:ext>
            </a:extLst>
          </p:cNvPr>
          <p:cNvSpPr txBox="1"/>
          <p:nvPr/>
        </p:nvSpPr>
        <p:spPr>
          <a:xfrm>
            <a:off x="6701552" y="1675931"/>
            <a:ext cx="105657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p>
        </p:txBody>
      </p:sp>
      <p:grpSp>
        <p:nvGrpSpPr>
          <p:cNvPr id="23" name="Grupo 18">
            <a:extLst>
              <a:ext uri="{FF2B5EF4-FFF2-40B4-BE49-F238E27FC236}">
                <a16:creationId xmlns:a16="http://schemas.microsoft.com/office/drawing/2014/main" id="{7C5BE665-F166-45D1-B797-FDEAD5775C6D}"/>
              </a:ext>
            </a:extLst>
          </p:cNvPr>
          <p:cNvGrpSpPr/>
          <p:nvPr/>
        </p:nvGrpSpPr>
        <p:grpSpPr>
          <a:xfrm>
            <a:off x="7967252" y="1620577"/>
            <a:ext cx="2076147" cy="372489"/>
            <a:chOff x="4042" y="3636"/>
            <a:chExt cx="2925" cy="565"/>
          </a:xfrm>
        </p:grpSpPr>
        <p:cxnSp>
          <p:nvCxnSpPr>
            <p:cNvPr id="24" name="Conector recto 19">
              <a:extLst>
                <a:ext uri="{FF2B5EF4-FFF2-40B4-BE49-F238E27FC236}">
                  <a16:creationId xmlns:a16="http://schemas.microsoft.com/office/drawing/2014/main" id="{F4311317-9A99-4012-817C-0727F957AE4A}"/>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5" name="Conector recto 20">
              <a:extLst>
                <a:ext uri="{FF2B5EF4-FFF2-40B4-BE49-F238E27FC236}">
                  <a16:creationId xmlns:a16="http://schemas.microsoft.com/office/drawing/2014/main" id="{9BBF6926-806A-44E0-98D6-4134A32E7421}"/>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21">
              <a:extLst>
                <a:ext uri="{FF2B5EF4-FFF2-40B4-BE49-F238E27FC236}">
                  <a16:creationId xmlns:a16="http://schemas.microsoft.com/office/drawing/2014/main" id="{E424E431-6664-46D3-B640-44A29313C86C}"/>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7" name="CuadroTexto 22">
            <a:extLst>
              <a:ext uri="{FF2B5EF4-FFF2-40B4-BE49-F238E27FC236}">
                <a16:creationId xmlns:a16="http://schemas.microsoft.com/office/drawing/2014/main" id="{8A612CFF-9FA5-4722-83E3-516E89BC1704}"/>
              </a:ext>
            </a:extLst>
          </p:cNvPr>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grpSp>
        <p:nvGrpSpPr>
          <p:cNvPr id="28" name="Grupo 23">
            <a:extLst>
              <a:ext uri="{FF2B5EF4-FFF2-40B4-BE49-F238E27FC236}">
                <a16:creationId xmlns:a16="http://schemas.microsoft.com/office/drawing/2014/main" id="{88BE659E-B8E2-4A22-8DA6-9A4F156666D2}"/>
              </a:ext>
            </a:extLst>
          </p:cNvPr>
          <p:cNvGrpSpPr/>
          <p:nvPr/>
        </p:nvGrpSpPr>
        <p:grpSpPr>
          <a:xfrm>
            <a:off x="10164508" y="1608737"/>
            <a:ext cx="1570897" cy="372489"/>
            <a:chOff x="4042" y="3636"/>
            <a:chExt cx="2925" cy="565"/>
          </a:xfrm>
        </p:grpSpPr>
        <p:cxnSp>
          <p:nvCxnSpPr>
            <p:cNvPr id="29" name="Conector recto 24">
              <a:extLst>
                <a:ext uri="{FF2B5EF4-FFF2-40B4-BE49-F238E27FC236}">
                  <a16:creationId xmlns:a16="http://schemas.microsoft.com/office/drawing/2014/main" id="{411451F4-5156-4A9F-B859-E8B189C4F25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0" name="Conector recto 25">
              <a:extLst>
                <a:ext uri="{FF2B5EF4-FFF2-40B4-BE49-F238E27FC236}">
                  <a16:creationId xmlns:a16="http://schemas.microsoft.com/office/drawing/2014/main" id="{4D8D4BBD-C7EA-4550-8DEF-6760BBF35CB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1" name="Conector recto 26">
              <a:extLst>
                <a:ext uri="{FF2B5EF4-FFF2-40B4-BE49-F238E27FC236}">
                  <a16:creationId xmlns:a16="http://schemas.microsoft.com/office/drawing/2014/main" id="{F2A791C6-D036-4A9A-A480-39728ABDE139}"/>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2" name="CuadroTexto 27">
            <a:extLst>
              <a:ext uri="{FF2B5EF4-FFF2-40B4-BE49-F238E27FC236}">
                <a16:creationId xmlns:a16="http://schemas.microsoft.com/office/drawing/2014/main" id="{C340F9E7-E409-48B6-9F81-F6D101AE0773}"/>
              </a:ext>
            </a:extLst>
          </p:cNvPr>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33" name="Imagen 28" descr="Imagen que contiene Gráfico de embudo&#10;&#10;Descripción generada automáticamente">
            <a:extLst>
              <a:ext uri="{FF2B5EF4-FFF2-40B4-BE49-F238E27FC236}">
                <a16:creationId xmlns:a16="http://schemas.microsoft.com/office/drawing/2014/main" id="{C07A55FA-0402-4F47-B072-800CA1B667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4" name="Imagen 29" descr="Icono&#10;&#10;Descripción generada automáticamente">
            <a:extLst>
              <a:ext uri="{FF2B5EF4-FFF2-40B4-BE49-F238E27FC236}">
                <a16:creationId xmlns:a16="http://schemas.microsoft.com/office/drawing/2014/main" id="{1D02855B-FEA9-45C6-9B83-BBDA97BE5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5" name="Imagen 30" descr="Icono&#10;&#10;Descripción generada automáticamente">
            <a:extLst>
              <a:ext uri="{FF2B5EF4-FFF2-40B4-BE49-F238E27FC236}">
                <a16:creationId xmlns:a16="http://schemas.microsoft.com/office/drawing/2014/main" id="{A8D5FCF8-9E3C-4CA4-A93B-7BB097F17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6"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1162" y="5162076"/>
            <a:ext cx="1582008" cy="536389"/>
          </a:xfrm>
          <a:prstGeom prst="rect">
            <a:avLst/>
          </a:prstGeom>
        </p:spPr>
      </p:pic>
      <p:pic>
        <p:nvPicPr>
          <p:cNvPr id="37"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8021" y="5478190"/>
            <a:ext cx="530557" cy="658918"/>
          </a:xfrm>
          <a:prstGeom prst="rect">
            <a:avLst/>
          </a:prstGeom>
        </p:spPr>
      </p:pic>
      <p:sp>
        <p:nvSpPr>
          <p:cNvPr id="3" name="2 CuadroTexto"/>
          <p:cNvSpPr txBox="1"/>
          <p:nvPr/>
        </p:nvSpPr>
        <p:spPr>
          <a:xfrm>
            <a:off x="6666299" y="4871169"/>
            <a:ext cx="4974167" cy="307777"/>
          </a:xfrm>
          <a:prstGeom prst="rect">
            <a:avLst/>
          </a:prstGeom>
          <a:noFill/>
        </p:spPr>
        <p:txBody>
          <a:bodyPr wrap="square" rtlCol="0">
            <a:spAutoFit/>
          </a:bodyPr>
          <a:lstStyle/>
          <a:p>
            <a:r>
              <a:rPr lang="es-ES" sz="1400" dirty="0">
                <a:solidFill>
                  <a:schemeClr val="tx2"/>
                </a:solidFill>
                <a:latin typeface="Open Sans" panose="020B0606030504020204" pitchFamily="34" charset="0"/>
              </a:rPr>
              <a:t>Haz clic en el botón siguiente para continuar</a:t>
            </a:r>
            <a:endParaRPr lang="es-CO"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220086" y="2356439"/>
            <a:ext cx="6673637" cy="2965411"/>
          </a:xfrm>
          <a:prstGeom prst="round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bg1"/>
                </a:solidFill>
                <a:latin typeface="Open Sans"/>
              </a:rPr>
              <a:t>Tipos de falla</a:t>
            </a:r>
            <a:endParaRPr lang="es-CO" sz="1400" b="1" dirty="0">
              <a:solidFill>
                <a:schemeClr val="bg1"/>
              </a:solidFill>
              <a:latin typeface="Open Sans"/>
            </a:endParaRPr>
          </a:p>
        </p:txBody>
      </p:sp>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sp>
        <p:nvSpPr>
          <p:cNvPr id="6" name="5 CuadroTexto"/>
          <p:cNvSpPr txBox="1"/>
          <p:nvPr/>
        </p:nvSpPr>
        <p:spPr>
          <a:xfrm>
            <a:off x="5629460" y="2708669"/>
            <a:ext cx="5909480"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fallas en los sistemas electrónicos las causas más comunes en los componentes son: la temperatura alta, exceso de corriente o voltaje, choque mecánico, entre otras. Para la clasificación de los tipos de fallas es importante saber cuál es la causa, normalmente los componentes electrónicos tienden a fallar a principio y al final de su vida útil lo que da como resultado el gráfico de la “curva de la bañera”.</a:t>
            </a:r>
            <a:endParaRPr lang="es-CO" sz="1400" b="1" dirty="0">
              <a:solidFill>
                <a:schemeClr val="tx1">
                  <a:lumMod val="75000"/>
                  <a:lumOff val="25000"/>
                </a:schemeClr>
              </a:solidFill>
              <a:latin typeface="Open Sans"/>
            </a:endParaRPr>
          </a:p>
          <a:p>
            <a:endParaRPr lang="es-CO" dirty="0"/>
          </a:p>
        </p:txBody>
      </p:sp>
      <p:sp>
        <p:nvSpPr>
          <p:cNvPr id="26" name="25 Elipse"/>
          <p:cNvSpPr/>
          <p:nvPr/>
        </p:nvSpPr>
        <p:spPr>
          <a:xfrm>
            <a:off x="11341290" y="2483897"/>
            <a:ext cx="286603" cy="259307"/>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8" name="7 Rectángulo redondeado"/>
          <p:cNvSpPr/>
          <p:nvPr/>
        </p:nvSpPr>
        <p:spPr>
          <a:xfrm>
            <a:off x="71104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grpSp>
        <p:nvGrpSpPr>
          <p:cNvPr id="45" name="44 Grupo"/>
          <p:cNvGrpSpPr/>
          <p:nvPr/>
        </p:nvGrpSpPr>
        <p:grpSpPr>
          <a:xfrm>
            <a:off x="133349" y="1402729"/>
            <a:ext cx="11911653" cy="300255"/>
            <a:chOff x="133349" y="1402729"/>
            <a:chExt cx="11911653" cy="300255"/>
          </a:xfrm>
        </p:grpSpPr>
        <p:pic>
          <p:nvPicPr>
            <p:cNvPr id="46" name="45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47" name="46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48" name="47 Grupo"/>
          <p:cNvGrpSpPr/>
          <p:nvPr/>
        </p:nvGrpSpPr>
        <p:grpSpPr>
          <a:xfrm>
            <a:off x="106053" y="5839310"/>
            <a:ext cx="11911653" cy="300255"/>
            <a:chOff x="133349" y="1402729"/>
            <a:chExt cx="11911653" cy="300255"/>
          </a:xfrm>
        </p:grpSpPr>
        <p:pic>
          <p:nvPicPr>
            <p:cNvPr id="49" name="48 Imagen"/>
            <p:cNvPicPr>
              <a:picLocks noChangeAspect="1"/>
            </p:cNvPicPr>
            <p:nvPr/>
          </p:nvPicPr>
          <p:blipFill rotWithShape="1">
            <a:blip r:embed="rId4">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50" name="49 Imagen"/>
            <p:cNvPicPr>
              <a:picLocks noChangeAspect="1"/>
            </p:cNvPicPr>
            <p:nvPr/>
          </p:nvPicPr>
          <p:blipFill rotWithShape="1">
            <a:blip r:embed="rId4">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sp>
        <p:nvSpPr>
          <p:cNvPr id="51" name="50 Rectángulo redondeado"/>
          <p:cNvSpPr/>
          <p:nvPr/>
        </p:nvSpPr>
        <p:spPr>
          <a:xfrm>
            <a:off x="7649397" y="4756759"/>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52" name="51 Rectángulo redondeado"/>
          <p:cNvSpPr/>
          <p:nvPr/>
        </p:nvSpPr>
        <p:spPr>
          <a:xfrm>
            <a:off x="8172488"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53" name="52 Rectángulo redondeado"/>
          <p:cNvSpPr/>
          <p:nvPr/>
        </p:nvSpPr>
        <p:spPr>
          <a:xfrm>
            <a:off x="8722952" y="4766443"/>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54" name="53 Rectángulo redondeado"/>
          <p:cNvSpPr/>
          <p:nvPr/>
        </p:nvSpPr>
        <p:spPr>
          <a:xfrm>
            <a:off x="9234744" y="4770406"/>
            <a:ext cx="468576" cy="46064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55" name="54 Rectángulo redondeado"/>
          <p:cNvSpPr/>
          <p:nvPr/>
        </p:nvSpPr>
        <p:spPr>
          <a:xfrm>
            <a:off x="10390252" y="4094865"/>
            <a:ext cx="1237641" cy="28370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imagen</a:t>
            </a:r>
            <a:endParaRPr lang="es-CO" sz="1400" b="1" dirty="0">
              <a:solidFill>
                <a:schemeClr val="tx1">
                  <a:lumMod val="75000"/>
                  <a:lumOff val="25000"/>
                </a:schemeClr>
              </a:solidFill>
              <a:latin typeface="Open Sans"/>
            </a:endParaRPr>
          </a:p>
        </p:txBody>
      </p:sp>
      <p:pic>
        <p:nvPicPr>
          <p:cNvPr id="30"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357" y="3825153"/>
            <a:ext cx="434340" cy="539422"/>
          </a:xfrm>
          <a:prstGeom prst="rect">
            <a:avLst/>
          </a:prstGeom>
        </p:spPr>
      </p:pic>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21770" y="2520843"/>
            <a:ext cx="434340" cy="539422"/>
          </a:xfrm>
          <a:prstGeom prst="rect">
            <a:avLst/>
          </a:prstGeom>
        </p:spPr>
      </p:pic>
    </p:spTree>
    <p:extLst>
      <p:ext uri="{BB962C8B-B14F-4D97-AF65-F5344CB8AC3E}">
        <p14:creationId xmlns:p14="http://schemas.microsoft.com/office/powerpoint/2010/main" val="215423976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conductividad eléctrica está directamente relacionada con la facilidad con la que cualquier material puede pasar corriente. La conductancia es lo opuesto a la resistencia. Cuanto mayor sea la conductividad mayor será la reducción de la resistencia y cuanto mayor sea la resistencia menor será la conductividad por lo que ambas son inversamente proporcionales. Algunos tipos de materiales tiene mayor conductividad que otros, los materiales más conductivos son los metales y en esta categoría hay algunos con mayor conductividad que otros.</a:t>
            </a:r>
          </a:p>
          <a:p>
            <a:endParaRPr lang="es-CO" dirty="0"/>
          </a:p>
        </p:txBody>
      </p:sp>
      <p:pic>
        <p:nvPicPr>
          <p:cNvPr id="13" name="1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0859" y="2846302"/>
            <a:ext cx="646899" cy="646899"/>
          </a:xfrm>
          <a:prstGeom prst="rect">
            <a:avLst/>
          </a:prstGeom>
        </p:spPr>
      </p:pic>
    </p:spTree>
    <p:extLst>
      <p:ext uri="{BB962C8B-B14F-4D97-AF65-F5344CB8AC3E}">
        <p14:creationId xmlns:p14="http://schemas.microsoft.com/office/powerpoint/2010/main" val="338389999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05274" y="5645091"/>
            <a:ext cx="434340" cy="539422"/>
          </a:xfrm>
          <a:prstGeom prst="rect">
            <a:avLst/>
          </a:prstGeom>
        </p:spPr>
      </p:pic>
    </p:spTree>
    <p:extLst>
      <p:ext uri="{BB962C8B-B14F-4D97-AF65-F5344CB8AC3E}">
        <p14:creationId xmlns:p14="http://schemas.microsoft.com/office/powerpoint/2010/main" val="29962512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2092881"/>
          </a:xfrm>
          <a:prstGeom prst="rect">
            <a:avLst/>
          </a:prstGeom>
          <a:noFill/>
        </p:spPr>
        <p:txBody>
          <a:bodyPr wrap="square" rtlCol="0">
            <a:spAutoFit/>
          </a:bodyPr>
          <a:lstStyle/>
          <a:p>
            <a:pPr algn="just"/>
            <a:r>
              <a:rPr lang="es-CO" sz="1400" dirty="0">
                <a:latin typeface="Open Sans"/>
              </a:rPr>
              <a:t>Se</a:t>
            </a:r>
            <a:r>
              <a:rPr lang="es-CO" sz="1400" dirty="0">
                <a:solidFill>
                  <a:schemeClr val="tx1">
                    <a:lumMod val="75000"/>
                    <a:lumOff val="25000"/>
                  </a:schemeClr>
                </a:solidFill>
                <a:latin typeface="Open Sans"/>
              </a:rPr>
              <a:t> refiere a impedancia cuando hablamos de la resistencia por la que pasa la corriente alterna. El concepto de resistencia de un circuito podría considerarse muy similar al de impedancia, pero su principal diferencia es que la impedancia está representada por un número complejo, además tiene partes reales e imaginarias. La parte real de la impedancia está dada por la resistencia, y la parte imaginaria está formada por la reactancia, que es la resistencia por la que pasa la corriente de los elementos inductivos y capacitivos. Cuando se tiene un elemento totalmente resistivo, se tendrá solo una parte real que corresponde a su resistencia, y si tenemos un elemento totalmente capacitivo o inductivo, entonces este tendrá solo una parte imaginaria que corresponde a su reactancia. Se dice que un elemento que presente una parte de resistencia y una parte de inductancia tiene partes reales e imaginarias.</a:t>
            </a:r>
          </a:p>
          <a:p>
            <a:endParaRPr lang="es-CO" dirty="0"/>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978" y="2831044"/>
            <a:ext cx="574634" cy="574634"/>
          </a:xfrm>
          <a:prstGeom prst="rect">
            <a:avLst/>
          </a:prstGeom>
        </p:spPr>
      </p:pic>
    </p:spTree>
    <p:extLst>
      <p:ext uri="{BB962C8B-B14F-4D97-AF65-F5344CB8AC3E}">
        <p14:creationId xmlns:p14="http://schemas.microsoft.com/office/powerpoint/2010/main" val="7045987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1046" y="4064580"/>
            <a:ext cx="434340" cy="539422"/>
          </a:xfrm>
          <a:prstGeom prst="rect">
            <a:avLst/>
          </a:prstGeom>
        </p:spPr>
      </p:pic>
    </p:spTree>
    <p:extLst>
      <p:ext uri="{BB962C8B-B14F-4D97-AF65-F5344CB8AC3E}">
        <p14:creationId xmlns:p14="http://schemas.microsoft.com/office/powerpoint/2010/main" val="5897513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800219"/>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También llamado diferencia de potencial, se puede definir como el </a:t>
            </a:r>
            <a:r>
              <a:rPr lang="es-CO" sz="1400" i="1" u="sng" dirty="0">
                <a:solidFill>
                  <a:schemeClr val="tx1">
                    <a:lumMod val="75000"/>
                    <a:lumOff val="25000"/>
                  </a:schemeClr>
                </a:solidFill>
                <a:latin typeface="Open Sans"/>
              </a:rPr>
              <a:t>trabajo</a:t>
            </a:r>
            <a:r>
              <a:rPr lang="es-CO" sz="1400" dirty="0">
                <a:solidFill>
                  <a:schemeClr val="tx1">
                    <a:lumMod val="75000"/>
                    <a:lumOff val="25000"/>
                  </a:schemeClr>
                </a:solidFill>
                <a:latin typeface="Open Sans"/>
              </a:rPr>
              <a:t> por </a:t>
            </a:r>
            <a:r>
              <a:rPr lang="es-CO" sz="1400" i="1" u="sng" dirty="0">
                <a:solidFill>
                  <a:schemeClr val="tx1">
                    <a:lumMod val="75000"/>
                    <a:lumOff val="25000"/>
                  </a:schemeClr>
                </a:solidFill>
                <a:latin typeface="Open Sans"/>
              </a:rPr>
              <a:t>unidad de carga</a:t>
            </a:r>
            <a:r>
              <a:rPr lang="es-CO" sz="1400" dirty="0">
                <a:solidFill>
                  <a:schemeClr val="tx1">
                    <a:lumMod val="75000"/>
                    <a:lumOff val="25000"/>
                  </a:schemeClr>
                </a:solidFill>
                <a:latin typeface="Open Sans"/>
              </a:rPr>
              <a:t> que se realiza por el campo eléctrico, es una magnitud que se mide entre un punto A y un punto B determinado.</a:t>
            </a:r>
          </a:p>
          <a:p>
            <a:endParaRPr lang="es-CO" dirty="0"/>
          </a:p>
        </p:txBody>
      </p:sp>
      <p:pic>
        <p:nvPicPr>
          <p:cNvPr id="13" name="1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3386" y="2826819"/>
            <a:ext cx="701417" cy="701417"/>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spTree>
    <p:extLst>
      <p:ext uri="{BB962C8B-B14F-4D97-AF65-F5344CB8AC3E}">
        <p14:creationId xmlns:p14="http://schemas.microsoft.com/office/powerpoint/2010/main" val="34494554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57666" y="3877699"/>
            <a:ext cx="434340" cy="539422"/>
          </a:xfrm>
          <a:prstGeom prst="rect">
            <a:avLst/>
          </a:prstGeom>
        </p:spPr>
      </p:pic>
    </p:spTree>
    <p:extLst>
      <p:ext uri="{BB962C8B-B14F-4D97-AF65-F5344CB8AC3E}">
        <p14:creationId xmlns:p14="http://schemas.microsoft.com/office/powerpoint/2010/main" val="26878447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corriente es el flujo de electrones que puede pasar a través de un conductor en determinado tiempo, este fenómeno ocurre cuando los electrones más alejados de un átomo tienen que desligarse de este, para así circular libres por el objeto. (podo)</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3386" y="2865180"/>
            <a:ext cx="746295" cy="746295"/>
          </a:xfrm>
          <a:prstGeom prst="rect">
            <a:avLst/>
          </a:prstGeom>
        </p:spPr>
      </p:pic>
    </p:spTree>
    <p:extLst>
      <p:ext uri="{BB962C8B-B14F-4D97-AF65-F5344CB8AC3E}">
        <p14:creationId xmlns:p14="http://schemas.microsoft.com/office/powerpoint/2010/main" val="13971596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71587" y="5668561"/>
            <a:ext cx="434340" cy="539422"/>
          </a:xfrm>
          <a:prstGeom prst="rect">
            <a:avLst/>
          </a:prstGeom>
        </p:spPr>
      </p:pic>
    </p:spTree>
    <p:extLst>
      <p:ext uri="{BB962C8B-B14F-4D97-AF65-F5344CB8AC3E}">
        <p14:creationId xmlns:p14="http://schemas.microsoft.com/office/powerpoint/2010/main" val="238573629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101566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La potencia eléctrica es la relación que hay de paso de energía por unidad de flujo de tiempo, es decir, la cantidad de energía que puede ser transferida o ser absorbida por un elemento en un periodo de tiempo determinado. En la electricidad está representada por la letra P y la unidad de medida es Watt. (</a:t>
            </a:r>
            <a:r>
              <a:rPr lang="es-CO" sz="1400" dirty="0" err="1">
                <a:solidFill>
                  <a:schemeClr val="tx1">
                    <a:lumMod val="75000"/>
                    <a:lumOff val="25000"/>
                  </a:schemeClr>
                </a:solidFill>
                <a:latin typeface="Open Sans"/>
              </a:rPr>
              <a:t>EcuRed</a:t>
            </a:r>
            <a:r>
              <a:rPr lang="es-CO" sz="1400" dirty="0">
                <a:solidFill>
                  <a:schemeClr val="tx1">
                    <a:lumMod val="75000"/>
                    <a:lumOff val="25000"/>
                  </a:schemeClr>
                </a:solidFill>
                <a:latin typeface="Open Sans"/>
              </a:rPr>
              <a:t>)</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pic>
        <p:nvPicPr>
          <p:cNvPr id="13" name="1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2702" y="2824188"/>
            <a:ext cx="796270" cy="796270"/>
          </a:xfrm>
          <a:prstGeom prst="rect">
            <a:avLst/>
          </a:prstGeom>
        </p:spPr>
      </p:pic>
    </p:spTree>
    <p:extLst>
      <p:ext uri="{BB962C8B-B14F-4D97-AF65-F5344CB8AC3E}">
        <p14:creationId xmlns:p14="http://schemas.microsoft.com/office/powerpoint/2010/main" val="32882602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glow rad="139700">
              <a:schemeClr val="accent1">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84518" y="5688281"/>
            <a:ext cx="434340" cy="539422"/>
          </a:xfrm>
          <a:prstGeom prst="rect">
            <a:avLst/>
          </a:prstGeom>
        </p:spPr>
      </p:pic>
    </p:spTree>
    <p:extLst>
      <p:ext uri="{BB962C8B-B14F-4D97-AF65-F5344CB8AC3E}">
        <p14:creationId xmlns:p14="http://schemas.microsoft.com/office/powerpoint/2010/main" val="245145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Análisis de fallas en equipos o sistemas electrónicos</a:t>
            </a:r>
            <a:r>
              <a:rPr lang="es-CO" sz="1600" b="1" dirty="0">
                <a:solidFill>
                  <a:schemeClr val="tx2"/>
                </a:solidFill>
                <a:latin typeface="Open Sans"/>
              </a:rPr>
              <a:t>.</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9 Imagen"/>
          <p:cNvPicPr>
            <a:picLocks noChangeAspect="1"/>
          </p:cNvPicPr>
          <p:nvPr/>
        </p:nvPicPr>
        <p:blipFill rotWithShape="1">
          <a:blip r:embed="rId2">
            <a:extLst>
              <a:ext uri="{BEBA8EAE-BF5A-486C-A8C5-ECC9F3942E4B}">
                <a14:imgProps xmlns:a14="http://schemas.microsoft.com/office/drawing/2010/main">
                  <a14:imgLayer r:embed="rId3">
                    <a14:imgEffect>
                      <a14:backgroundRemoval t="10278" b="90417" l="56328" r="97188"/>
                    </a14:imgEffect>
                  </a14:imgLayer>
                </a14:imgProps>
              </a:ext>
              <a:ext uri="{28A0092B-C50C-407E-A947-70E740481C1C}">
                <a14:useLocalDpi xmlns:a14="http://schemas.microsoft.com/office/drawing/2010/main" val="0"/>
              </a:ext>
            </a:extLst>
          </a:blip>
          <a:srcRect l="56309" t="10614" r="2714" b="9302"/>
          <a:stretch/>
        </p:blipFill>
        <p:spPr>
          <a:xfrm>
            <a:off x="133349" y="1830872"/>
            <a:ext cx="3647079" cy="4009371"/>
          </a:xfrm>
          <a:prstGeom prst="rect">
            <a:avLst/>
          </a:prstGeom>
          <a:effectLst>
            <a:outerShdw blurRad="50800" dist="38100" dir="2700000" algn="tl" rotWithShape="0">
              <a:prstClr val="black">
                <a:alpha val="40000"/>
              </a:prstClr>
            </a:outerShdw>
          </a:effectLst>
        </p:spPr>
      </p:pic>
      <p:sp>
        <p:nvSpPr>
          <p:cNvPr id="17" name="16 Elipse"/>
          <p:cNvSpPr/>
          <p:nvPr/>
        </p:nvSpPr>
        <p:spPr>
          <a:xfrm>
            <a:off x="7110497" y="5404529"/>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7344785" y="5406801"/>
            <a:ext cx="165600" cy="163773"/>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7579073" y="5409073"/>
            <a:ext cx="165600" cy="163773"/>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CuadroTexto"/>
          <p:cNvSpPr txBox="1"/>
          <p:nvPr/>
        </p:nvSpPr>
        <p:spPr>
          <a:xfrm>
            <a:off x="5936776" y="5321850"/>
            <a:ext cx="772969" cy="307777"/>
          </a:xfrm>
          <a:prstGeom prst="rect">
            <a:avLst/>
          </a:prstGeom>
          <a:noFill/>
        </p:spPr>
        <p:txBody>
          <a:bodyPr wrap="none" rtlCol="0">
            <a:spAutoFit/>
          </a:bodyPr>
          <a:lstStyle/>
          <a:p>
            <a:r>
              <a:rPr lang="es-ES" sz="1400" dirty="0">
                <a:solidFill>
                  <a:schemeClr val="tx2"/>
                </a:solidFill>
                <a:latin typeface="Open Sans"/>
              </a:rPr>
              <a:t>Desliza</a:t>
            </a:r>
            <a:endParaRPr lang="es-CO" sz="1400" dirty="0">
              <a:solidFill>
                <a:schemeClr val="tx2"/>
              </a:solidFill>
              <a:latin typeface="Open Sans"/>
            </a:endParaRPr>
          </a:p>
        </p:txBody>
      </p:sp>
      <p:sp>
        <p:nvSpPr>
          <p:cNvPr id="3" name="2 Rectángulo redondeado"/>
          <p:cNvSpPr/>
          <p:nvPr/>
        </p:nvSpPr>
        <p:spPr>
          <a:xfrm>
            <a:off x="3739482" y="2688617"/>
            <a:ext cx="1804234"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3770473" y="2790554"/>
            <a:ext cx="1773242"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¿Qué es una falla?</a:t>
            </a:r>
            <a:endParaRPr lang="es-CO" sz="1400" b="1" dirty="0">
              <a:solidFill>
                <a:schemeClr val="tx1">
                  <a:lumMod val="75000"/>
                  <a:lumOff val="25000"/>
                </a:schemeClr>
              </a:solidFill>
              <a:latin typeface="Open Sans"/>
            </a:endParaRPr>
          </a:p>
        </p:txBody>
      </p:sp>
      <p:sp>
        <p:nvSpPr>
          <p:cNvPr id="22" name="21 Rectángulo redondeado"/>
          <p:cNvSpPr/>
          <p:nvPr/>
        </p:nvSpPr>
        <p:spPr>
          <a:xfrm>
            <a:off x="3757473" y="3576249"/>
            <a:ext cx="1786242" cy="51861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CuadroTexto"/>
          <p:cNvSpPr txBox="1"/>
          <p:nvPr/>
        </p:nvSpPr>
        <p:spPr>
          <a:xfrm>
            <a:off x="3948021" y="3678186"/>
            <a:ext cx="1322734"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Tipos de falla</a:t>
            </a:r>
            <a:endParaRPr lang="es-CO" sz="1400" b="1" dirty="0">
              <a:solidFill>
                <a:schemeClr val="tx1">
                  <a:lumMod val="75000"/>
                  <a:lumOff val="25000"/>
                </a:schemeClr>
              </a:solidFill>
              <a:latin typeface="Open Sans"/>
            </a:endParaRPr>
          </a:p>
        </p:txBody>
      </p:sp>
      <p:pic>
        <p:nvPicPr>
          <p:cNvPr id="24"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2455" y="3839144"/>
            <a:ext cx="434340" cy="539422"/>
          </a:xfrm>
          <a:prstGeom prst="rect">
            <a:avLst/>
          </a:prstGeom>
        </p:spPr>
      </p:pic>
      <p:sp>
        <p:nvSpPr>
          <p:cNvPr id="25" name="24 CuadroTexto"/>
          <p:cNvSpPr txBox="1"/>
          <p:nvPr/>
        </p:nvSpPr>
        <p:spPr>
          <a:xfrm>
            <a:off x="3889609" y="2048662"/>
            <a:ext cx="8004114" cy="307777"/>
          </a:xfrm>
          <a:prstGeom prst="rect">
            <a:avLst/>
          </a:prstGeom>
          <a:noFill/>
        </p:spPr>
        <p:txBody>
          <a:bodyPr wrap="none" rtlCol="0">
            <a:spAutoFit/>
          </a:bodyPr>
          <a:lstStyle/>
          <a:p>
            <a:r>
              <a:rPr lang="es-ES" sz="1400" dirty="0">
                <a:solidFill>
                  <a:schemeClr val="tx2"/>
                </a:solidFill>
                <a:latin typeface="Open Sans"/>
              </a:rPr>
              <a:t>Da clic en los botones para continuar con más información sobre las fallas en equipos electrónicos</a:t>
            </a:r>
            <a:endParaRPr lang="es-CO" sz="1400" dirty="0">
              <a:solidFill>
                <a:schemeClr val="tx2"/>
              </a:solidFill>
              <a:latin typeface="Open Sans"/>
            </a:endParaRPr>
          </a:p>
        </p:txBody>
      </p:sp>
      <p:grpSp>
        <p:nvGrpSpPr>
          <p:cNvPr id="26" name="25 Grupo"/>
          <p:cNvGrpSpPr/>
          <p:nvPr/>
        </p:nvGrpSpPr>
        <p:grpSpPr>
          <a:xfrm>
            <a:off x="133349" y="1402729"/>
            <a:ext cx="11911653" cy="300255"/>
            <a:chOff x="133349" y="1402729"/>
            <a:chExt cx="11911653" cy="300255"/>
          </a:xfrm>
        </p:grpSpPr>
        <p:pic>
          <p:nvPicPr>
            <p:cNvPr id="27" name="26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28" name="27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grpSp>
        <p:nvGrpSpPr>
          <p:cNvPr id="29" name="28 Grupo"/>
          <p:cNvGrpSpPr/>
          <p:nvPr/>
        </p:nvGrpSpPr>
        <p:grpSpPr>
          <a:xfrm>
            <a:off x="106053" y="5839310"/>
            <a:ext cx="11911653" cy="300255"/>
            <a:chOff x="133349" y="1402729"/>
            <a:chExt cx="11911653" cy="300255"/>
          </a:xfrm>
        </p:grpSpPr>
        <p:pic>
          <p:nvPicPr>
            <p:cNvPr id="30" name="29 Imagen"/>
            <p:cNvPicPr>
              <a:picLocks noChangeAspect="1"/>
            </p:cNvPicPr>
            <p:nvPr/>
          </p:nvPicPr>
          <p:blipFill rotWithShape="1">
            <a:blip r:embed="rId5">
              <a:extLst>
                <a:ext uri="{28A0092B-C50C-407E-A947-70E740481C1C}">
                  <a14:useLocalDpi xmlns:a14="http://schemas.microsoft.com/office/drawing/2010/main" val="0"/>
                </a:ext>
              </a:extLst>
            </a:blip>
            <a:srcRect t="18594" b="68964"/>
            <a:stretch/>
          </p:blipFill>
          <p:spPr>
            <a:xfrm>
              <a:off x="133349" y="1414673"/>
              <a:ext cx="7615883" cy="288311"/>
            </a:xfrm>
            <a:prstGeom prst="rect">
              <a:avLst/>
            </a:prstGeom>
          </p:spPr>
        </p:pic>
        <p:pic>
          <p:nvPicPr>
            <p:cNvPr id="31" name="30 Imagen"/>
            <p:cNvPicPr>
              <a:picLocks noChangeAspect="1"/>
            </p:cNvPicPr>
            <p:nvPr/>
          </p:nvPicPr>
          <p:blipFill rotWithShape="1">
            <a:blip r:embed="rId5">
              <a:extLst>
                <a:ext uri="{28A0092B-C50C-407E-A947-70E740481C1C}">
                  <a14:useLocalDpi xmlns:a14="http://schemas.microsoft.com/office/drawing/2010/main" val="0"/>
                </a:ext>
              </a:extLst>
            </a:blip>
            <a:srcRect l="39147" t="18238" r="3943" b="69784"/>
            <a:stretch/>
          </p:blipFill>
          <p:spPr>
            <a:xfrm>
              <a:off x="7710723" y="1402729"/>
              <a:ext cx="4334279" cy="277552"/>
            </a:xfrm>
            <a:prstGeom prst="rect">
              <a:avLst/>
            </a:prstGeom>
          </p:spPr>
        </p:pic>
      </p:gr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7615" y="6318578"/>
            <a:ext cx="434340" cy="539422"/>
          </a:xfrm>
          <a:prstGeom prst="rect">
            <a:avLst/>
          </a:prstGeom>
        </p:spPr>
      </p:pic>
    </p:spTree>
    <p:extLst>
      <p:ext uri="{BB962C8B-B14F-4D97-AF65-F5344CB8AC3E}">
        <p14:creationId xmlns:p14="http://schemas.microsoft.com/office/powerpoint/2010/main" val="13106274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746785" y="2982783"/>
            <a:ext cx="10580857" cy="307682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sp>
        <p:nvSpPr>
          <p:cNvPr id="6" name="5 Elipse"/>
          <p:cNvSpPr/>
          <p:nvPr/>
        </p:nvSpPr>
        <p:spPr>
          <a:xfrm>
            <a:off x="10757391" y="282418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6 CuadroTexto"/>
          <p:cNvSpPr txBox="1"/>
          <p:nvPr/>
        </p:nvSpPr>
        <p:spPr>
          <a:xfrm>
            <a:off x="1229224" y="3756440"/>
            <a:ext cx="979816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 una fuente de energía renovable que se obtiene mediante el movimiento de electrones. Definimos energía eléctrica como la forma de energía generada debido a la diferencia de potencial entre dos puntos. ¿Qué es la electricidad? Es el flujo de la carga cuando estos dos puntos entran en contacto con un conductor eléctrico, obtenemos una corriente eléctrica. La electricidad tiene muchas aplicaciones técnicas. Muchos fenómenos relacionados con la electricidad pueden medirse y calcularse previamente con mucha precisión.</a:t>
            </a: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7391" y="3094188"/>
            <a:ext cx="434340" cy="539422"/>
          </a:xfrm>
          <a:prstGeom prst="rect">
            <a:avLst/>
          </a:prstGeom>
        </p:spPr>
      </p:pic>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3386" y="2727236"/>
            <a:ext cx="975019" cy="975019"/>
          </a:xfrm>
          <a:prstGeom prst="rect">
            <a:avLst/>
          </a:prstGeom>
        </p:spPr>
      </p:pic>
    </p:spTree>
    <p:extLst>
      <p:ext uri="{BB962C8B-B14F-4D97-AF65-F5344CB8AC3E}">
        <p14:creationId xmlns:p14="http://schemas.microsoft.com/office/powerpoint/2010/main" val="33391999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Definición de carga eléctrica, resistencia, conductancia, impedancia, tensión, corriente, potencia y energía</a:t>
            </a:r>
            <a:r>
              <a:rPr lang="es-CO" sz="1400" b="1" dirty="0"/>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64349"/>
            <a:ext cx="10658899" cy="800219"/>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Se definen todos los conceptos importantes de la electrónica. Que normalmente tienden a ser confundidos</a:t>
            </a:r>
            <a:r>
              <a:rPr lang="es-CO" sz="1400" dirty="0"/>
              <a:t>.</a:t>
            </a:r>
          </a:p>
          <a:p>
            <a:pPr algn="just"/>
            <a:endParaRPr lang="es-CO" dirty="0"/>
          </a:p>
        </p:txBody>
      </p:sp>
      <p:sp>
        <p:nvSpPr>
          <p:cNvPr id="4" name="3 CuadroTexto"/>
          <p:cNvSpPr txBox="1"/>
          <p:nvPr/>
        </p:nvSpPr>
        <p:spPr>
          <a:xfrm>
            <a:off x="623953" y="2238229"/>
            <a:ext cx="10172721" cy="307777"/>
          </a:xfrm>
          <a:prstGeom prst="rect">
            <a:avLst/>
          </a:prstGeom>
          <a:noFill/>
        </p:spPr>
        <p:txBody>
          <a:bodyPr wrap="none" rtlCol="0">
            <a:spAutoFit/>
          </a:bodyPr>
          <a:lstStyle/>
          <a:p>
            <a:r>
              <a:rPr lang="es-ES" sz="1400" dirty="0">
                <a:solidFill>
                  <a:schemeClr val="tx1">
                    <a:lumMod val="75000"/>
                    <a:lumOff val="25000"/>
                  </a:schemeClr>
                </a:solidFill>
                <a:latin typeface="Open Sans"/>
              </a:rPr>
              <a:t>A continuación se definen los términos más importantes sobre electrónica. Haz clic en los botones para ampliar la información</a:t>
            </a:r>
            <a:endParaRPr lang="es-CO" sz="1400" dirty="0">
              <a:solidFill>
                <a:schemeClr val="tx1">
                  <a:lumMod val="75000"/>
                  <a:lumOff val="25000"/>
                </a:schemeClr>
              </a:solidFill>
              <a:latin typeface="Open Sans"/>
            </a:endParaRPr>
          </a:p>
        </p:txBody>
      </p:sp>
      <p:sp>
        <p:nvSpPr>
          <p:cNvPr id="8" name="7 Rectángulo redondeado"/>
          <p:cNvSpPr/>
          <p:nvPr/>
        </p:nvSpPr>
        <p:spPr>
          <a:xfrm>
            <a:off x="4053386" y="2727236"/>
            <a:ext cx="3057098" cy="511092"/>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latin typeface="Open Sans"/>
              </a:rPr>
              <a:t>Definiciones</a:t>
            </a:r>
            <a:endParaRPr lang="es-CO" sz="1400" b="1" dirty="0">
              <a:latin typeface="Open Sans"/>
            </a:endParaRPr>
          </a:p>
        </p:txBody>
      </p:sp>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486" y="3129144"/>
            <a:ext cx="1440895" cy="1440895"/>
          </a:xfrm>
          <a:prstGeom prst="rect">
            <a:avLst/>
          </a:prstGeom>
        </p:spPr>
      </p:pic>
      <p:sp>
        <p:nvSpPr>
          <p:cNvPr id="23" name="22 Elipse"/>
          <p:cNvSpPr/>
          <p:nvPr/>
        </p:nvSpPr>
        <p:spPr>
          <a:xfrm>
            <a:off x="7378308"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23 Elipse"/>
          <p:cNvSpPr/>
          <p:nvPr/>
        </p:nvSpPr>
        <p:spPr>
          <a:xfrm>
            <a:off x="8990052" y="4524976"/>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Elipse"/>
          <p:cNvSpPr/>
          <p:nvPr/>
        </p:nvSpPr>
        <p:spPr>
          <a:xfrm>
            <a:off x="7372759"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8943559"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Elipse"/>
          <p:cNvSpPr/>
          <p:nvPr/>
        </p:nvSpPr>
        <p:spPr>
          <a:xfrm>
            <a:off x="541367" y="4538625"/>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Elipse"/>
          <p:cNvSpPr/>
          <p:nvPr/>
        </p:nvSpPr>
        <p:spPr>
          <a:xfrm>
            <a:off x="2153111" y="4538624"/>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Elipse"/>
          <p:cNvSpPr/>
          <p:nvPr/>
        </p:nvSpPr>
        <p:spPr>
          <a:xfrm>
            <a:off x="590410" y="2982782"/>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Elipse"/>
          <p:cNvSpPr/>
          <p:nvPr/>
        </p:nvSpPr>
        <p:spPr>
          <a:xfrm>
            <a:off x="2161210" y="2982781"/>
            <a:ext cx="1418400" cy="1419367"/>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1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5128" y="3204953"/>
            <a:ext cx="582752" cy="582752"/>
          </a:xfrm>
          <a:prstGeom prst="rect">
            <a:avLst/>
          </a:prstGeom>
        </p:spPr>
      </p:pic>
      <p:sp>
        <p:nvSpPr>
          <p:cNvPr id="17" name="16 CuadroTexto"/>
          <p:cNvSpPr txBox="1"/>
          <p:nvPr/>
        </p:nvSpPr>
        <p:spPr>
          <a:xfrm>
            <a:off x="705143" y="3787704"/>
            <a:ext cx="1140019" cy="523220"/>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Carga eléctrica </a:t>
            </a:r>
            <a:endParaRPr lang="es-CO" sz="1400" b="1" dirty="0">
              <a:solidFill>
                <a:schemeClr val="tx1">
                  <a:lumMod val="75000"/>
                  <a:lumOff val="25000"/>
                </a:schemeClr>
              </a:solidFill>
              <a:latin typeface="Open Sans"/>
            </a:endParaRPr>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1873" y="3164397"/>
            <a:ext cx="746295" cy="746295"/>
          </a:xfrm>
          <a:prstGeom prst="rect">
            <a:avLst/>
          </a:prstGeom>
        </p:spPr>
      </p:pic>
      <p:sp>
        <p:nvSpPr>
          <p:cNvPr id="34" name="33 CuadroTexto"/>
          <p:cNvSpPr txBox="1"/>
          <p:nvPr/>
        </p:nvSpPr>
        <p:spPr>
          <a:xfrm>
            <a:off x="2224061" y="3828649"/>
            <a:ext cx="1287309"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Resistencia</a:t>
            </a:r>
            <a:endParaRPr lang="es-CO" sz="1400" b="1" dirty="0">
              <a:solidFill>
                <a:schemeClr val="tx1">
                  <a:lumMod val="75000"/>
                  <a:lumOff val="25000"/>
                </a:schemeClr>
              </a:solidFill>
              <a:latin typeface="Open Sans"/>
            </a:endParaRPr>
          </a:p>
        </p:txBody>
      </p:sp>
      <p:pic>
        <p:nvPicPr>
          <p:cNvPr id="35" name="3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209" y="4737888"/>
            <a:ext cx="646899" cy="646899"/>
          </a:xfrm>
          <a:prstGeom prst="rect">
            <a:avLst/>
          </a:prstGeom>
        </p:spPr>
      </p:pic>
      <p:sp>
        <p:nvSpPr>
          <p:cNvPr id="36" name="35 CuadroTexto"/>
          <p:cNvSpPr txBox="1"/>
          <p:nvPr/>
        </p:nvSpPr>
        <p:spPr>
          <a:xfrm>
            <a:off x="583008" y="540041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Conductancia</a:t>
            </a:r>
            <a:endParaRPr lang="es-CO" sz="1400" b="1" dirty="0">
              <a:solidFill>
                <a:schemeClr val="tx1">
                  <a:lumMod val="75000"/>
                  <a:lumOff val="25000"/>
                </a:schemeClr>
              </a:solidFill>
              <a:latin typeface="Open Sans"/>
            </a:endParaRPr>
          </a:p>
        </p:txBody>
      </p:sp>
      <p:pic>
        <p:nvPicPr>
          <p:cNvPr id="37" name="36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7410" y="4796507"/>
            <a:ext cx="574634" cy="574634"/>
          </a:xfrm>
          <a:prstGeom prst="rect">
            <a:avLst/>
          </a:prstGeom>
        </p:spPr>
      </p:pic>
      <p:sp>
        <p:nvSpPr>
          <p:cNvPr id="38" name="37 CuadroTexto"/>
          <p:cNvSpPr txBox="1"/>
          <p:nvPr/>
        </p:nvSpPr>
        <p:spPr>
          <a:xfrm>
            <a:off x="2207703" y="5375391"/>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Impedancia</a:t>
            </a:r>
            <a:endParaRPr lang="es-CO" sz="1400" b="1" dirty="0">
              <a:solidFill>
                <a:schemeClr val="tx1">
                  <a:lumMod val="75000"/>
                  <a:lumOff val="25000"/>
                </a:schemeClr>
              </a:solidFill>
              <a:latin typeface="Open Sans"/>
            </a:endParaRPr>
          </a:p>
        </p:txBody>
      </p:sp>
      <p:pic>
        <p:nvPicPr>
          <p:cNvPr id="39" name="3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799" y="3209275"/>
            <a:ext cx="701417" cy="701417"/>
          </a:xfrm>
          <a:prstGeom prst="rect">
            <a:avLst/>
          </a:prstGeom>
        </p:spPr>
      </p:pic>
      <p:sp>
        <p:nvSpPr>
          <p:cNvPr id="40" name="39 CuadroTexto"/>
          <p:cNvSpPr txBox="1"/>
          <p:nvPr/>
        </p:nvSpPr>
        <p:spPr>
          <a:xfrm>
            <a:off x="7372759"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Tensión</a:t>
            </a:r>
            <a:endParaRPr lang="es-CO" sz="1400" b="1" dirty="0">
              <a:solidFill>
                <a:schemeClr val="tx1">
                  <a:lumMod val="75000"/>
                  <a:lumOff val="25000"/>
                </a:schemeClr>
              </a:solidFill>
              <a:latin typeface="Open Sans"/>
            </a:endParaRPr>
          </a:p>
        </p:txBody>
      </p:sp>
      <p:pic>
        <p:nvPicPr>
          <p:cNvPr id="41" name="4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1371" y="3164397"/>
            <a:ext cx="746295" cy="746295"/>
          </a:xfrm>
          <a:prstGeom prst="rect">
            <a:avLst/>
          </a:prstGeom>
        </p:spPr>
      </p:pic>
      <p:sp>
        <p:nvSpPr>
          <p:cNvPr id="42" name="41 CuadroTexto"/>
          <p:cNvSpPr txBox="1"/>
          <p:nvPr/>
        </p:nvSpPr>
        <p:spPr>
          <a:xfrm>
            <a:off x="9023595" y="3910692"/>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Corriente</a:t>
            </a:r>
            <a:endParaRPr lang="es-CO" sz="1400" b="1" dirty="0">
              <a:solidFill>
                <a:schemeClr val="tx1">
                  <a:lumMod val="75000"/>
                  <a:lumOff val="25000"/>
                </a:schemeClr>
              </a:solidFill>
              <a:latin typeface="Open Sans"/>
            </a:endParaRPr>
          </a:p>
        </p:txBody>
      </p:sp>
      <p:pic>
        <p:nvPicPr>
          <p:cNvPr id="43" name="42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83824" y="4687447"/>
            <a:ext cx="796270" cy="796270"/>
          </a:xfrm>
          <a:prstGeom prst="rect">
            <a:avLst/>
          </a:prstGeom>
        </p:spPr>
      </p:pic>
      <p:sp>
        <p:nvSpPr>
          <p:cNvPr id="44" name="43 CuadroTexto"/>
          <p:cNvSpPr txBox="1"/>
          <p:nvPr/>
        </p:nvSpPr>
        <p:spPr>
          <a:xfrm>
            <a:off x="7439806" y="5495596"/>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Potencia</a:t>
            </a:r>
            <a:endParaRPr lang="es-CO" sz="1400" b="1" dirty="0">
              <a:solidFill>
                <a:schemeClr val="tx1">
                  <a:lumMod val="75000"/>
                  <a:lumOff val="25000"/>
                </a:schemeClr>
              </a:solidFill>
              <a:latin typeface="Open Sans"/>
            </a:endParaRPr>
          </a:p>
        </p:txBody>
      </p:sp>
      <p:pic>
        <p:nvPicPr>
          <p:cNvPr id="45" name="4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8513" y="4598072"/>
            <a:ext cx="975019" cy="975019"/>
          </a:xfrm>
          <a:prstGeom prst="rect">
            <a:avLst/>
          </a:prstGeom>
        </p:spPr>
      </p:pic>
      <p:sp>
        <p:nvSpPr>
          <p:cNvPr id="46" name="45 CuadroTexto"/>
          <p:cNvSpPr txBox="1"/>
          <p:nvPr/>
        </p:nvSpPr>
        <p:spPr>
          <a:xfrm>
            <a:off x="9023595" y="5491203"/>
            <a:ext cx="1384857" cy="307777"/>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Energía</a:t>
            </a:r>
            <a:endParaRPr lang="es-CO" sz="1400" b="1" dirty="0">
              <a:solidFill>
                <a:schemeClr val="tx1">
                  <a:lumMod val="75000"/>
                  <a:lumOff val="25000"/>
                </a:schemeClr>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10484" y="6318578"/>
            <a:ext cx="434340" cy="539422"/>
          </a:xfrm>
          <a:prstGeom prst="rect">
            <a:avLst/>
          </a:prstGeom>
        </p:spPr>
      </p:pic>
    </p:spTree>
    <p:extLst>
      <p:ext uri="{BB962C8B-B14F-4D97-AF65-F5344CB8AC3E}">
        <p14:creationId xmlns:p14="http://schemas.microsoft.com/office/powerpoint/2010/main" val="50513391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1930100" y="3001549"/>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211" y="4222991"/>
            <a:ext cx="434340" cy="539422"/>
          </a:xfrm>
          <a:prstGeom prst="rect">
            <a:avLst/>
          </a:prstGeom>
        </p:spPr>
      </p:pic>
    </p:spTree>
    <p:extLst>
      <p:ext uri="{BB962C8B-B14F-4D97-AF65-F5344CB8AC3E}">
        <p14:creationId xmlns:p14="http://schemas.microsoft.com/office/powerpoint/2010/main" val="7760455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1930100" y="3001549"/>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211" y="4222991"/>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3533" y="4396451"/>
            <a:ext cx="1635203" cy="1635203"/>
          </a:xfrm>
          <a:prstGeom prst="rect">
            <a:avLst/>
          </a:prstGeom>
          <a:effectLst>
            <a:outerShdw blurRad="50800" dist="38100" dir="2700000" algn="tl" rotWithShape="0">
              <a:prstClr val="black">
                <a:alpha val="40000"/>
              </a:prstClr>
            </a:outerShdw>
          </a:effectLst>
        </p:spPr>
      </p:pic>
      <p:sp>
        <p:nvSpPr>
          <p:cNvPr id="11" name="10 CuadroTexto"/>
          <p:cNvSpPr txBox="1"/>
          <p:nvPr/>
        </p:nvSpPr>
        <p:spPr>
          <a:xfrm>
            <a:off x="6898736" y="3758152"/>
            <a:ext cx="4428906" cy="1661993"/>
          </a:xfrm>
          <a:prstGeom prst="rect">
            <a:avLst/>
          </a:prstGeom>
          <a:noFill/>
        </p:spPr>
        <p:txBody>
          <a:bodyPr wrap="square" rtlCol="0">
            <a:spAutoFit/>
          </a:bodyPr>
          <a:lstStyle/>
          <a:p>
            <a:pPr algn="just"/>
            <a:r>
              <a:rPr lang="es-CO" sz="1400" b="1" dirty="0">
                <a:solidFill>
                  <a:schemeClr val="bg1"/>
                </a:solidFill>
                <a:latin typeface="Open Sans"/>
              </a:rPr>
              <a:t>Energía eólica</a:t>
            </a:r>
          </a:p>
          <a:p>
            <a:pPr algn="just"/>
            <a:r>
              <a:rPr lang="es-CO" sz="1400" dirty="0">
                <a:solidFill>
                  <a:schemeClr val="bg1"/>
                </a:solidFill>
                <a:latin typeface="Open Sans"/>
              </a:rPr>
              <a:t>La energía eólica, es la que aprovecha el viento para generar la electricidad, esto se puede lograr gracias a la ayuda de los aerogeneradores, estos se pueden encontrar en los parques eólicos y es considerada una fuente de energía renovable.</a:t>
            </a: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spTree>
    <p:extLst>
      <p:ext uri="{BB962C8B-B14F-4D97-AF65-F5344CB8AC3E}">
        <p14:creationId xmlns:p14="http://schemas.microsoft.com/office/powerpoint/2010/main" val="302089083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1911536" y="4543770"/>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959" y="5861659"/>
            <a:ext cx="434340" cy="539422"/>
          </a:xfrm>
          <a:prstGeom prst="rect">
            <a:avLst/>
          </a:prstGeom>
        </p:spPr>
      </p:pic>
    </p:spTree>
    <p:extLst>
      <p:ext uri="{BB962C8B-B14F-4D97-AF65-F5344CB8AC3E}">
        <p14:creationId xmlns:p14="http://schemas.microsoft.com/office/powerpoint/2010/main" val="39685801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1926107" y="4626345"/>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991" y="5816280"/>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6898736" y="3758152"/>
            <a:ext cx="4428906" cy="2092881"/>
          </a:xfrm>
          <a:prstGeom prst="rect">
            <a:avLst/>
          </a:prstGeom>
          <a:noFill/>
        </p:spPr>
        <p:txBody>
          <a:bodyPr wrap="square" rtlCol="0">
            <a:spAutoFit/>
          </a:bodyPr>
          <a:lstStyle/>
          <a:p>
            <a:pPr algn="just"/>
            <a:r>
              <a:rPr lang="es-CO" sz="1400" b="1" dirty="0">
                <a:solidFill>
                  <a:schemeClr val="bg1"/>
                </a:solidFill>
                <a:latin typeface="Open Sans"/>
              </a:rPr>
              <a:t>Energía hidráulica o hidroeléctrica </a:t>
            </a:r>
          </a:p>
          <a:p>
            <a:pPr algn="just"/>
            <a:r>
              <a:rPr lang="es-CO" sz="1400" dirty="0">
                <a:solidFill>
                  <a:schemeClr val="bg1"/>
                </a:solidFill>
                <a:latin typeface="Open Sans"/>
              </a:rPr>
              <a:t>La energía hidráulica es la que se beneficia de la fuerza del agua que se encuentra en movimiento para generar electricidad. Para poder lograr esto se utiliza agua de ríos, referiblemente que tengan muy buen caudal, es considerada una fuente de energía renovable.</a:t>
            </a:r>
          </a:p>
          <a:p>
            <a:pPr algn="just"/>
            <a:r>
              <a:rPr lang="es-CO" sz="1400" dirty="0">
                <a:solidFill>
                  <a:schemeClr val="bg1"/>
                </a:solidFill>
                <a:latin typeface="Open Sans"/>
              </a:rPr>
              <a:t>.</a:t>
            </a: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pic>
        <p:nvPicPr>
          <p:cNvPr id="13" name="1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0282" y="3949221"/>
            <a:ext cx="1686600" cy="1686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5773006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3300735" y="4589149"/>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151" y="5869620"/>
            <a:ext cx="434340" cy="539422"/>
          </a:xfrm>
          <a:prstGeom prst="rect">
            <a:avLst/>
          </a:prstGeom>
        </p:spPr>
      </p:pic>
    </p:spTree>
    <p:extLst>
      <p:ext uri="{BB962C8B-B14F-4D97-AF65-F5344CB8AC3E}">
        <p14:creationId xmlns:p14="http://schemas.microsoft.com/office/powerpoint/2010/main" val="6598952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3241883" y="4597993"/>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774" y="5761943"/>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6898736" y="3758152"/>
            <a:ext cx="4428906" cy="2092881"/>
          </a:xfrm>
          <a:prstGeom prst="rect">
            <a:avLst/>
          </a:prstGeom>
          <a:noFill/>
        </p:spPr>
        <p:txBody>
          <a:bodyPr wrap="square" rtlCol="0">
            <a:spAutoFit/>
          </a:bodyPr>
          <a:lstStyle/>
          <a:p>
            <a:pPr algn="just"/>
            <a:r>
              <a:rPr lang="es-CO" sz="1400" b="1" dirty="0">
                <a:solidFill>
                  <a:schemeClr val="bg1"/>
                </a:solidFill>
                <a:latin typeface="Open Sans"/>
              </a:rPr>
              <a:t>Energía hidráulica o hidroeléctrica </a:t>
            </a:r>
          </a:p>
          <a:p>
            <a:pPr algn="just"/>
            <a:r>
              <a:rPr lang="es-CO" sz="1400" dirty="0">
                <a:solidFill>
                  <a:schemeClr val="bg1"/>
                </a:solidFill>
                <a:latin typeface="Open Sans"/>
              </a:rPr>
              <a:t>La energía hidráulica es la que se beneficia de la fuerza del agua que se encuentra en movimiento para generar electricidad. Para poder lograr esto se utiliza agua de ríos, referiblemente que tengan muy buen caudal, es considerada una fuente de energía renovable.</a:t>
            </a:r>
          </a:p>
          <a:p>
            <a:pPr algn="just"/>
            <a:endParaRPr lang="es-CO" sz="1400" dirty="0">
              <a:solidFill>
                <a:schemeClr val="bg1"/>
              </a:solidFill>
              <a:latin typeface="Open Sans"/>
            </a:endParaRP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4793" y="3806496"/>
            <a:ext cx="1657577" cy="1657577"/>
          </a:xfrm>
          <a:prstGeom prst="rect">
            <a:avLst/>
          </a:prstGeom>
        </p:spPr>
      </p:pic>
    </p:spTree>
    <p:extLst>
      <p:ext uri="{BB962C8B-B14F-4D97-AF65-F5344CB8AC3E}">
        <p14:creationId xmlns:p14="http://schemas.microsoft.com/office/powerpoint/2010/main" val="16587736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553792" y="3001549"/>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4431" y="4222991"/>
            <a:ext cx="434340" cy="539422"/>
          </a:xfrm>
          <a:prstGeom prst="rect">
            <a:avLst/>
          </a:prstGeom>
        </p:spPr>
      </p:pic>
    </p:spTree>
    <p:extLst>
      <p:ext uri="{BB962C8B-B14F-4D97-AF65-F5344CB8AC3E}">
        <p14:creationId xmlns:p14="http://schemas.microsoft.com/office/powerpoint/2010/main" val="332257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553792" y="3012696"/>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5178" y="4222991"/>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6898736" y="3758152"/>
            <a:ext cx="4428906" cy="1661993"/>
          </a:xfrm>
          <a:prstGeom prst="rect">
            <a:avLst/>
          </a:prstGeom>
          <a:noFill/>
        </p:spPr>
        <p:txBody>
          <a:bodyPr wrap="square" rtlCol="0">
            <a:spAutoFit/>
          </a:bodyPr>
          <a:lstStyle/>
          <a:p>
            <a:pPr algn="just"/>
            <a:r>
              <a:rPr lang="es-CO" sz="1400" b="1" dirty="0">
                <a:solidFill>
                  <a:schemeClr val="bg1"/>
                </a:solidFill>
                <a:latin typeface="Open Sans"/>
              </a:rPr>
              <a:t>Energía mareomotriz</a:t>
            </a:r>
          </a:p>
          <a:p>
            <a:pPr algn="just"/>
            <a:r>
              <a:rPr lang="es-CO" sz="1400" dirty="0">
                <a:solidFill>
                  <a:schemeClr val="bg1"/>
                </a:solidFill>
                <a:latin typeface="Open Sans"/>
              </a:rPr>
              <a:t>Este tipo de energía aprovecha el ascenso y descenso en los océanos, gracias a la fuerza gravitatoria de la luna y el sol, en pocas palabras aprovecha la marea para generar la electricidad.</a:t>
            </a:r>
          </a:p>
          <a:p>
            <a:pPr algn="just"/>
            <a:endParaRPr lang="es-CO" sz="1400" dirty="0">
              <a:solidFill>
                <a:schemeClr val="bg1"/>
              </a:solidFill>
              <a:latin typeface="Open Sans"/>
            </a:endParaRP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pic>
        <p:nvPicPr>
          <p:cNvPr id="10" name="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9123" y="3758152"/>
            <a:ext cx="1768918" cy="17689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1119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1018" y="3322882"/>
            <a:ext cx="434340" cy="539422"/>
          </a:xfrm>
          <a:prstGeom prst="rect">
            <a:avLst/>
          </a:prstGeom>
        </p:spPr>
      </p:pic>
    </p:spTree>
    <p:extLst>
      <p:ext uri="{BB962C8B-B14F-4D97-AF65-F5344CB8AC3E}">
        <p14:creationId xmlns:p14="http://schemas.microsoft.com/office/powerpoint/2010/main" val="227908020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3354040" y="3001549"/>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064" y="4066876"/>
            <a:ext cx="434340" cy="539422"/>
          </a:xfrm>
          <a:prstGeom prst="rect">
            <a:avLst/>
          </a:prstGeom>
        </p:spPr>
      </p:pic>
    </p:spTree>
    <p:extLst>
      <p:ext uri="{BB962C8B-B14F-4D97-AF65-F5344CB8AC3E}">
        <p14:creationId xmlns:p14="http://schemas.microsoft.com/office/powerpoint/2010/main" val="37874313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3377781" y="3012696"/>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5019" y="4222991"/>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6482687" y="3254945"/>
            <a:ext cx="4786985" cy="3385542"/>
          </a:xfrm>
          <a:prstGeom prst="rect">
            <a:avLst/>
          </a:prstGeom>
          <a:noFill/>
        </p:spPr>
        <p:txBody>
          <a:bodyPr wrap="square" rtlCol="0">
            <a:spAutoFit/>
          </a:bodyPr>
          <a:lstStyle/>
          <a:p>
            <a:pPr algn="just"/>
            <a:r>
              <a:rPr lang="es-CO" sz="1400" b="1" dirty="0">
                <a:solidFill>
                  <a:schemeClr val="bg1"/>
                </a:solidFill>
                <a:latin typeface="Open Sans"/>
              </a:rPr>
              <a:t>Energía solar</a:t>
            </a:r>
          </a:p>
          <a:p>
            <a:pPr algn="just"/>
            <a:r>
              <a:rPr lang="es-CO" sz="1400" dirty="0">
                <a:solidFill>
                  <a:schemeClr val="bg1"/>
                </a:solidFill>
                <a:latin typeface="Open Sans"/>
              </a:rPr>
              <a:t>Este tipo de energía aprovecha la radiación del sol para la generación de electricidad, pero esta se divide en dos:</a:t>
            </a:r>
          </a:p>
          <a:p>
            <a:pPr marL="285750" lvl="0" indent="-285750" algn="just">
              <a:buFont typeface="Arial" pitchFamily="34" charset="0"/>
              <a:buChar char="•"/>
            </a:pPr>
            <a:r>
              <a:rPr lang="es-CO" sz="1400" dirty="0">
                <a:solidFill>
                  <a:schemeClr val="bg1"/>
                </a:solidFill>
                <a:latin typeface="Open Sans"/>
              </a:rPr>
              <a:t>Energía solar térmica, este tipo de energía es generada por medio de espejos reflectivos que hace concentrar el calor en algún líquido y este hace que genere vapor, que es el encargado de generar la electricidad.</a:t>
            </a:r>
          </a:p>
          <a:p>
            <a:pPr marL="285750" lvl="0" indent="-285750" algn="just">
              <a:buFont typeface="Arial" pitchFamily="34" charset="0"/>
              <a:buChar char="•"/>
            </a:pPr>
            <a:endParaRPr lang="es-CO" sz="1400" dirty="0">
              <a:solidFill>
                <a:schemeClr val="bg1"/>
              </a:solidFill>
              <a:latin typeface="Open Sans"/>
            </a:endParaRPr>
          </a:p>
          <a:p>
            <a:pPr marL="285750" lvl="0" indent="-285750" algn="just">
              <a:buFont typeface="Arial" pitchFamily="34" charset="0"/>
              <a:buChar char="•"/>
            </a:pPr>
            <a:r>
              <a:rPr lang="es-CO" sz="1400" dirty="0">
                <a:solidFill>
                  <a:schemeClr val="bg1"/>
                </a:solidFill>
                <a:latin typeface="Open Sans"/>
              </a:rPr>
              <a:t>Energía solar fotovoltaica, esta convierte directamente la radiación solar en energía eléctrica, gracias a la ayuda de los paneles solares que tiene incorporadas células fotovoltaicas.</a:t>
            </a:r>
          </a:p>
          <a:p>
            <a:pPr algn="just"/>
            <a:endParaRPr lang="es-CO" sz="1400" dirty="0">
              <a:solidFill>
                <a:schemeClr val="bg1"/>
              </a:solidFill>
              <a:latin typeface="Open Sans"/>
            </a:endParaRP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4074" y="3892905"/>
            <a:ext cx="1739016" cy="1739016"/>
          </a:xfrm>
          <a:prstGeom prst="rect">
            <a:avLst/>
          </a:prstGeom>
        </p:spPr>
      </p:pic>
    </p:spTree>
    <p:extLst>
      <p:ext uri="{BB962C8B-B14F-4D97-AF65-F5344CB8AC3E}">
        <p14:creationId xmlns:p14="http://schemas.microsoft.com/office/powerpoint/2010/main" val="47950808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553792" y="4492702"/>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866" y="5540880"/>
            <a:ext cx="434340" cy="539422"/>
          </a:xfrm>
          <a:prstGeom prst="rect">
            <a:avLst/>
          </a:prstGeom>
        </p:spPr>
      </p:pic>
    </p:spTree>
    <p:extLst>
      <p:ext uri="{BB962C8B-B14F-4D97-AF65-F5344CB8AC3E}">
        <p14:creationId xmlns:p14="http://schemas.microsoft.com/office/powerpoint/2010/main" val="411770217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sp>
        <p:nvSpPr>
          <p:cNvPr id="8" name="7 Elipse"/>
          <p:cNvSpPr/>
          <p:nvPr/>
        </p:nvSpPr>
        <p:spPr>
          <a:xfrm>
            <a:off x="553792" y="4498391"/>
            <a:ext cx="1587476" cy="15876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930" y="5590101"/>
            <a:ext cx="434340" cy="539422"/>
          </a:xfrm>
          <a:prstGeom prst="rect">
            <a:avLst/>
          </a:prstGeom>
        </p:spPr>
      </p:pic>
      <p:sp>
        <p:nvSpPr>
          <p:cNvPr id="9" name="8 Rectángulo redondeado"/>
          <p:cNvSpPr/>
          <p:nvPr/>
        </p:nvSpPr>
        <p:spPr>
          <a:xfrm>
            <a:off x="5648251" y="3077779"/>
            <a:ext cx="5960227" cy="2953875"/>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6699857" y="3806496"/>
            <a:ext cx="4786985" cy="2092881"/>
          </a:xfrm>
          <a:prstGeom prst="rect">
            <a:avLst/>
          </a:prstGeom>
          <a:noFill/>
        </p:spPr>
        <p:txBody>
          <a:bodyPr wrap="square" rtlCol="0">
            <a:spAutoFit/>
          </a:bodyPr>
          <a:lstStyle/>
          <a:p>
            <a:pPr algn="just"/>
            <a:r>
              <a:rPr lang="es-CO" sz="1400" b="1" dirty="0">
                <a:solidFill>
                  <a:schemeClr val="bg1"/>
                </a:solidFill>
                <a:latin typeface="Open Sans"/>
              </a:rPr>
              <a:t>Energía nuclear</a:t>
            </a:r>
          </a:p>
          <a:p>
            <a:pPr algn="just"/>
            <a:r>
              <a:rPr lang="es-CO" sz="1400" dirty="0">
                <a:solidFill>
                  <a:schemeClr val="bg1"/>
                </a:solidFill>
                <a:latin typeface="Open Sans"/>
              </a:rPr>
              <a:t>Este tipo de energía es muy contaminante para el medio ambiente y es de tratarla con mucha precaución. El principio básico para la generación de electricidad es por medio de la radiación nuclear que hace que se caliente el agua, esta es dirigida a unas turbinas que generan la electricidad.</a:t>
            </a:r>
          </a:p>
          <a:p>
            <a:pPr algn="just"/>
            <a:endParaRPr lang="es-CO" sz="1400" dirty="0">
              <a:solidFill>
                <a:schemeClr val="bg1"/>
              </a:solidFill>
              <a:latin typeface="Open Sans"/>
            </a:endParaRPr>
          </a:p>
          <a:p>
            <a:endParaRPr lang="es-CO" dirty="0"/>
          </a:p>
        </p:txBody>
      </p:sp>
      <p:sp>
        <p:nvSpPr>
          <p:cNvPr id="12" name="11 Elipse"/>
          <p:cNvSpPr/>
          <p:nvPr/>
        </p:nvSpPr>
        <p:spPr>
          <a:xfrm>
            <a:off x="11057642" y="298494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X</a:t>
            </a:r>
            <a:endParaRPr lang="es-CO" b="1" dirty="0">
              <a:solidFill>
                <a:schemeClr val="tx1">
                  <a:lumMod val="75000"/>
                  <a:lumOff val="25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9672" y="3083453"/>
            <a:ext cx="434340" cy="539422"/>
          </a:xfrm>
          <a:prstGeom prst="rect">
            <a:avLst/>
          </a:prstGeom>
        </p:spPr>
      </p:pic>
      <p:pic>
        <p:nvPicPr>
          <p:cNvPr id="10" name="9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1202" y="3834808"/>
            <a:ext cx="1449241" cy="1508682"/>
          </a:xfrm>
          <a:prstGeom prst="rect">
            <a:avLst/>
          </a:prstGeom>
        </p:spPr>
      </p:pic>
    </p:spTree>
    <p:extLst>
      <p:ext uri="{BB962C8B-B14F-4D97-AF65-F5344CB8AC3E}">
        <p14:creationId xmlns:p14="http://schemas.microsoft.com/office/powerpoint/2010/main" val="5820450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0688119"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Formas de generar electricidad (conversión de energía)</a:t>
            </a:r>
            <a:r>
              <a:rPr lang="es-CO" sz="1400" b="1" dirty="0">
                <a:solidFill>
                  <a:srgbClr val="2C538E"/>
                </a:solidFill>
                <a:latin typeface="Open Sans"/>
              </a:rPr>
              <a:t>.</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Esta lección explica cómo se puede generar energía de diferentes maneras y cuál es el principio fundamental de cada tipo de energía para la generación de electricidad.</a:t>
            </a:r>
          </a:p>
          <a:p>
            <a:r>
              <a:rPr lang="es-CO" sz="1400" dirty="0"/>
              <a:t>.</a:t>
            </a:r>
          </a:p>
          <a:p>
            <a:pPr algn="just"/>
            <a:endParaRPr lang="es-CO" dirty="0"/>
          </a:p>
        </p:txBody>
      </p:sp>
      <p:sp>
        <p:nvSpPr>
          <p:cNvPr id="4" name="3 CuadroTexto"/>
          <p:cNvSpPr txBox="1"/>
          <p:nvPr/>
        </p:nvSpPr>
        <p:spPr>
          <a:xfrm rot="10800000" flipV="1">
            <a:off x="553792" y="2285179"/>
            <a:ext cx="11235951" cy="73866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A lo largo de la historia se han hecho muchos descubrimientos que marcaron un antes y un después, la electricidad es uno de ellos y desde que se descubrió siempre se ha buscado la forma de generar energía de manera más eficiente. Hoy en día la energía es primordial para el ser humano, por eso hay tantas maneras de generación de energía eléctrica. </a:t>
            </a:r>
            <a:r>
              <a:rPr lang="es-CO" sz="1400" dirty="0">
                <a:solidFill>
                  <a:srgbClr val="2C538E"/>
                </a:solidFill>
                <a:latin typeface="Open Sans"/>
              </a:rPr>
              <a:t>Pasa el mouse por las imágenes para ampliar la información.</a:t>
            </a:r>
            <a:endParaRPr lang="es-CO" sz="1400" dirty="0">
              <a:solidFill>
                <a:schemeClr val="tx1">
                  <a:lumMod val="75000"/>
                  <a:lumOff val="25000"/>
                </a:schemeClr>
              </a:solidFill>
              <a:latin typeface="Open Sans"/>
            </a:endParaRPr>
          </a:p>
        </p:txBody>
      </p:sp>
      <p:grpSp>
        <p:nvGrpSpPr>
          <p:cNvPr id="7" name="6 Grupo"/>
          <p:cNvGrpSpPr/>
          <p:nvPr/>
        </p:nvGrpSpPr>
        <p:grpSpPr>
          <a:xfrm>
            <a:off x="553792" y="3023844"/>
            <a:ext cx="4332107" cy="3158592"/>
            <a:chOff x="376371" y="3023844"/>
            <a:chExt cx="4031855" cy="2793514"/>
          </a:xfrm>
        </p:grpSpPr>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65664"/>
            <a:stretch/>
          </p:blipFill>
          <p:spPr>
            <a:xfrm>
              <a:off x="376371" y="3023844"/>
              <a:ext cx="4031855" cy="1384383"/>
            </a:xfrm>
            <a:prstGeom prst="rect">
              <a:avLst/>
            </a:prstGeom>
          </p:spPr>
        </p:pic>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t="32228" r="63355" b="34936"/>
            <a:stretch/>
          </p:blipFill>
          <p:spPr>
            <a:xfrm>
              <a:off x="376371" y="4408227"/>
              <a:ext cx="1477450" cy="1323833"/>
            </a:xfrm>
            <a:prstGeom prst="rect">
              <a:avLst/>
            </a:prstGeom>
          </p:spPr>
        </p:pic>
        <p:pic>
          <p:nvPicPr>
            <p:cNvPr id="16" name="15 Imagen"/>
            <p:cNvPicPr>
              <a:picLocks noChangeAspect="1"/>
            </p:cNvPicPr>
            <p:nvPr/>
          </p:nvPicPr>
          <p:blipFill rotWithShape="1">
            <a:blip r:embed="rId2">
              <a:extLst>
                <a:ext uri="{28A0092B-C50C-407E-A947-70E740481C1C}">
                  <a14:useLocalDpi xmlns:a14="http://schemas.microsoft.com/office/drawing/2010/main" val="0"/>
                </a:ext>
              </a:extLst>
            </a:blip>
            <a:srcRect t="62934" r="33075"/>
            <a:stretch/>
          </p:blipFill>
          <p:spPr>
            <a:xfrm>
              <a:off x="1657289" y="4322928"/>
              <a:ext cx="2698316" cy="1494430"/>
            </a:xfrm>
            <a:prstGeom prst="rect">
              <a:avLst/>
            </a:prstGeom>
          </p:spPr>
        </p:pic>
      </p:gr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084" y="6318578"/>
            <a:ext cx="434340" cy="539422"/>
          </a:xfrm>
          <a:prstGeom prst="rect">
            <a:avLst/>
          </a:prstGeom>
        </p:spPr>
      </p:pic>
    </p:spTree>
    <p:extLst>
      <p:ext uri="{BB962C8B-B14F-4D97-AF65-F5344CB8AC3E}">
        <p14:creationId xmlns:p14="http://schemas.microsoft.com/office/powerpoint/2010/main" val="3386024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4"/>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639" y="2818239"/>
            <a:ext cx="893907" cy="893907"/>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101" y="2594082"/>
            <a:ext cx="1276062" cy="1276062"/>
          </a:xfrm>
          <a:prstGeom prst="rect">
            <a:avLst/>
          </a:prstGeom>
        </p:spPr>
      </p:pic>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2323734" y="3720073"/>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490364" y="4010202"/>
            <a:ext cx="1854995"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Generador de señal</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3656" y="3938384"/>
            <a:ext cx="434340" cy="539422"/>
          </a:xfrm>
          <a:prstGeom prst="rect">
            <a:avLst/>
          </a:prstGeom>
        </p:spPr>
      </p:pic>
    </p:spTree>
    <p:extLst>
      <p:ext uri="{BB962C8B-B14F-4D97-AF65-F5344CB8AC3E}">
        <p14:creationId xmlns:p14="http://schemas.microsoft.com/office/powerpoint/2010/main" val="269456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redondeado"/>
          <p:cNvSpPr/>
          <p:nvPr/>
        </p:nvSpPr>
        <p:spPr>
          <a:xfrm>
            <a:off x="5726373" y="3274284"/>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6" name="5 Rectángulo redondeado"/>
          <p:cNvSpPr/>
          <p:nvPr/>
        </p:nvSpPr>
        <p:spPr>
          <a:xfrm>
            <a:off x="776002" y="3350523"/>
            <a:ext cx="4696750" cy="287285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6919" y="2818239"/>
            <a:ext cx="893907" cy="893907"/>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717" y="2594082"/>
            <a:ext cx="1276062" cy="1276062"/>
          </a:xfrm>
          <a:prstGeom prst="rect">
            <a:avLst/>
          </a:prstGeom>
        </p:spPr>
      </p:pic>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2119014" y="3720073"/>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039980" y="4010202"/>
            <a:ext cx="1854995"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Generador de señal</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3656" y="3938384"/>
            <a:ext cx="434340" cy="539422"/>
          </a:xfrm>
          <a:prstGeom prst="rect">
            <a:avLst/>
          </a:prstGeom>
        </p:spPr>
      </p:pic>
      <p:sp>
        <p:nvSpPr>
          <p:cNvPr id="5" name="4 CuadroTexto"/>
          <p:cNvSpPr txBox="1"/>
          <p:nvPr/>
        </p:nvSpPr>
        <p:spPr>
          <a:xfrm>
            <a:off x="947137" y="4012460"/>
            <a:ext cx="4225364" cy="230832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multímetro es un instrumento que permite medir distintos parámetros eléctricos y magnitudes, los parámetros más comunes de medida en un multímetro son la diferencia de potencial, la corriente y la resistencia. Las siglas TRMS significan verdadero valor eficaz de las medidas electicas, esto significa que este instrumento de medición es mucho más preciso que un multímetro normal. (test) (</a:t>
            </a:r>
            <a:r>
              <a:rPr lang="es-CO" sz="1400" dirty="0" err="1">
                <a:solidFill>
                  <a:schemeClr val="tx1">
                    <a:lumMod val="75000"/>
                    <a:lumOff val="25000"/>
                  </a:schemeClr>
                </a:solidFill>
                <a:latin typeface="Open Sans"/>
              </a:rPr>
              <a:t>promax</a:t>
            </a:r>
            <a:r>
              <a:rPr lang="es-CO" sz="1400" dirty="0">
                <a:solidFill>
                  <a:schemeClr val="tx1">
                    <a:lumMod val="75000"/>
                    <a:lumOff val="25000"/>
                  </a:schemeClr>
                </a:solidFill>
                <a:latin typeface="Open Sans"/>
              </a:rPr>
              <a:t>, 2019).</a:t>
            </a:r>
          </a:p>
          <a:p>
            <a:endParaRPr lang="es-CO" dirty="0"/>
          </a:p>
        </p:txBody>
      </p:sp>
    </p:spTree>
    <p:extLst>
      <p:ext uri="{BB962C8B-B14F-4D97-AF65-F5344CB8AC3E}">
        <p14:creationId xmlns:p14="http://schemas.microsoft.com/office/powerpoint/2010/main" val="232264970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3"/>
            <a:ext cx="4696750" cy="297639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639" y="2818239"/>
            <a:ext cx="893907" cy="893907"/>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101" y="2594082"/>
            <a:ext cx="1276062" cy="1276062"/>
          </a:xfrm>
          <a:prstGeom prst="rect">
            <a:avLst/>
          </a:prstGeom>
        </p:spPr>
      </p:pic>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2323734" y="3720073"/>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490364" y="4010202"/>
            <a:ext cx="1854995"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Generador de señal</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9167" y="3995457"/>
            <a:ext cx="434340" cy="539422"/>
          </a:xfrm>
          <a:prstGeom prst="rect">
            <a:avLst/>
          </a:prstGeom>
        </p:spPr>
      </p:pic>
      <p:sp>
        <p:nvSpPr>
          <p:cNvPr id="5" name="4 CuadroTexto"/>
          <p:cNvSpPr txBox="1"/>
          <p:nvPr/>
        </p:nvSpPr>
        <p:spPr>
          <a:xfrm>
            <a:off x="6349707" y="4348798"/>
            <a:ext cx="4350850"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generador de señal es un dispositivo de laboratorio capaz de generar ondas periódicas o no periódicas, normalmente se usa para el estudio de circuitos o reparación de estos, en algunos casos también se usa de forma artística.</a:t>
            </a:r>
          </a:p>
          <a:p>
            <a:endParaRPr lang="es-CO" dirty="0"/>
          </a:p>
        </p:txBody>
      </p:sp>
    </p:spTree>
    <p:extLst>
      <p:ext uri="{BB962C8B-B14F-4D97-AF65-F5344CB8AC3E}">
        <p14:creationId xmlns:p14="http://schemas.microsoft.com/office/powerpoint/2010/main" val="3741597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4"/>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1639" y="2818239"/>
            <a:ext cx="893907" cy="893907"/>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101" y="2594082"/>
            <a:ext cx="1276062" cy="1276062"/>
          </a:xfrm>
          <a:prstGeom prst="rect">
            <a:avLst/>
          </a:prstGeom>
        </p:spPr>
      </p:pic>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2323734" y="3720073"/>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490364" y="4010202"/>
            <a:ext cx="1854995"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Generador de señal</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1308" y="4199179"/>
            <a:ext cx="434340" cy="539422"/>
          </a:xfrm>
          <a:prstGeom prst="rect">
            <a:avLst/>
          </a:prstGeom>
        </p:spPr>
      </p:pic>
    </p:spTree>
    <p:extLst>
      <p:ext uri="{BB962C8B-B14F-4D97-AF65-F5344CB8AC3E}">
        <p14:creationId xmlns:p14="http://schemas.microsoft.com/office/powerpoint/2010/main" val="33219352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290359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4"/>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3180181" y="3497178"/>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993419" y="3513095"/>
            <a:ext cx="1973617"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Pinza multifuncional </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7838" y="3864584"/>
            <a:ext cx="434340" cy="539422"/>
          </a:xfrm>
          <a:prstGeom prst="rect">
            <a:avLst/>
          </a:prstGeom>
        </p:spPr>
      </p:pic>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858" y="2869586"/>
            <a:ext cx="1309933" cy="1309933"/>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4467" y="2760292"/>
            <a:ext cx="1443359" cy="1443359"/>
          </a:xfrm>
          <a:prstGeom prst="rect">
            <a:avLst/>
          </a:prstGeom>
        </p:spPr>
      </p:pic>
      <p:sp>
        <p:nvSpPr>
          <p:cNvPr id="7" name="6 CuadroTexto"/>
          <p:cNvSpPr txBox="1"/>
          <p:nvPr/>
        </p:nvSpPr>
        <p:spPr>
          <a:xfrm>
            <a:off x="1323901" y="4304848"/>
            <a:ext cx="4169382"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es un tipo de instrumento de medición que sirve para visualización de ondas generadas por una señal eléctrica, se usa mucho en el análisis de frecuencias de ondas eléctricas.</a:t>
            </a:r>
          </a:p>
          <a:p>
            <a:endParaRPr lang="es-CO" dirty="0"/>
          </a:p>
        </p:txBody>
      </p:sp>
    </p:spTree>
    <p:extLst>
      <p:ext uri="{BB962C8B-B14F-4D97-AF65-F5344CB8AC3E}">
        <p14:creationId xmlns:p14="http://schemas.microsoft.com/office/powerpoint/2010/main" val="52638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846161" y="1487606"/>
            <a:ext cx="6246072"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164799"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6605516"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913786" y="3234519"/>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68378" y="3193575"/>
            <a:ext cx="1815766" cy="738664"/>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ctr"/>
            <a:r>
              <a:rPr lang="es-CO" sz="1400" b="1" dirty="0">
                <a:solidFill>
                  <a:schemeClr val="tx1">
                    <a:lumMod val="75000"/>
                    <a:lumOff val="25000"/>
                  </a:schemeClr>
                </a:solidFill>
                <a:latin typeface="Open Sans"/>
              </a:rPr>
              <a:t>+</a:t>
            </a:r>
          </a:p>
        </p:txBody>
      </p:sp>
      <p:sp>
        <p:nvSpPr>
          <p:cNvPr id="31" name="30 Rectángulo redondeado"/>
          <p:cNvSpPr/>
          <p:nvPr/>
        </p:nvSpPr>
        <p:spPr>
          <a:xfrm>
            <a:off x="2977483" y="3234519"/>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042564" y="3248167"/>
            <a:ext cx="1893467"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033839"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054035"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6279" y="3562907"/>
            <a:ext cx="434340" cy="539422"/>
          </a:xfrm>
          <a:prstGeom prst="rect">
            <a:avLst/>
          </a:prstGeom>
        </p:spPr>
      </p:pic>
    </p:spTree>
    <p:extLst>
      <p:ext uri="{BB962C8B-B14F-4D97-AF65-F5344CB8AC3E}">
        <p14:creationId xmlns:p14="http://schemas.microsoft.com/office/powerpoint/2010/main" val="401332943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1039656"/>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3"/>
            <a:ext cx="4696750" cy="282626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3180181" y="3497178"/>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20" name="19 CuadroTexto"/>
          <p:cNvSpPr txBox="1"/>
          <p:nvPr/>
        </p:nvSpPr>
        <p:spPr>
          <a:xfrm>
            <a:off x="7993419" y="3513095"/>
            <a:ext cx="1973617"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Pinza multifuncional </a:t>
            </a:r>
            <a:endParaRPr lang="es-CO" sz="1400" b="1" dirty="0">
              <a:solidFill>
                <a:schemeClr val="tx1">
                  <a:lumMod val="75000"/>
                  <a:lumOff val="25000"/>
                </a:schemeClr>
              </a:solidFill>
              <a:latin typeface="Open Sans"/>
            </a:endParaRPr>
          </a:p>
          <a:p>
            <a:endParaRPr lang="es-CO" dirty="0"/>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2241" y="3933877"/>
            <a:ext cx="434340" cy="539422"/>
          </a:xfrm>
          <a:prstGeom prst="rect">
            <a:avLst/>
          </a:prstGeom>
        </p:spPr>
      </p:pic>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858" y="2869586"/>
            <a:ext cx="1309933" cy="1309933"/>
          </a:xfrm>
          <a:prstGeom prst="rect">
            <a:avLst/>
          </a:prstGeom>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4467" y="2760292"/>
            <a:ext cx="1443359" cy="1443359"/>
          </a:xfrm>
          <a:prstGeom prst="rect">
            <a:avLst/>
          </a:prstGeom>
        </p:spPr>
      </p:pic>
      <p:sp>
        <p:nvSpPr>
          <p:cNvPr id="7" name="6 CuadroTexto"/>
          <p:cNvSpPr txBox="1"/>
          <p:nvPr/>
        </p:nvSpPr>
        <p:spPr>
          <a:xfrm>
            <a:off x="6533383" y="4073104"/>
            <a:ext cx="4169382" cy="2308324"/>
          </a:xfrm>
          <a:prstGeom prst="rect">
            <a:avLst/>
          </a:prstGeom>
          <a:noFill/>
        </p:spPr>
        <p:txBody>
          <a:bodyPr wrap="square" rtlCol="0">
            <a:spAutoFit/>
          </a:bodyPr>
          <a:lstStyle/>
          <a:p>
            <a:pPr algn="just"/>
            <a:r>
              <a:rPr lang="es-CO" sz="1400" dirty="0">
                <a:latin typeface="Open Sans"/>
              </a:rPr>
              <a:t>Es una pieza que permite el agarre de objetos, utilizando el principio básico de palancas simples, al ejercer fuerza en los mangos de ella, la pinza se cerrará y al dejar de ejercer fuerza ella se volverá abrir, si esta tiene algún sistema de retorno. </a:t>
            </a:r>
            <a:r>
              <a:rPr lang="es-CO" sz="1400" dirty="0">
                <a:solidFill>
                  <a:schemeClr val="tx1">
                    <a:lumMod val="75000"/>
                    <a:lumOff val="25000"/>
                  </a:schemeClr>
                </a:solidFill>
                <a:latin typeface="Open Sans"/>
              </a:rPr>
              <a:t>Este dispositivo no tiene unidad de medida, ya que es un instrumento que permite coger con mayor facilidad cables u otro componente.</a:t>
            </a:r>
          </a:p>
          <a:p>
            <a:endParaRPr lang="es-CO" dirty="0"/>
          </a:p>
        </p:txBody>
      </p:sp>
      <p:pic>
        <p:nvPicPr>
          <p:cNvPr id="16"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6886" y="4086277"/>
            <a:ext cx="434340" cy="539422"/>
          </a:xfrm>
          <a:prstGeom prst="rect">
            <a:avLst/>
          </a:prstGeom>
        </p:spPr>
      </p:pic>
    </p:spTree>
    <p:extLst>
      <p:ext uri="{BB962C8B-B14F-4D97-AF65-F5344CB8AC3E}">
        <p14:creationId xmlns:p14="http://schemas.microsoft.com/office/powerpoint/2010/main" val="60575796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1060217" y="3265192"/>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Rectángulo redondeado"/>
          <p:cNvSpPr/>
          <p:nvPr/>
        </p:nvSpPr>
        <p:spPr>
          <a:xfrm>
            <a:off x="6176757" y="3274284"/>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1308" y="4199179"/>
            <a:ext cx="434340" cy="539422"/>
          </a:xfrm>
          <a:prstGeom prst="rect">
            <a:avLst/>
          </a:prstGeom>
        </p:spPr>
      </p:pic>
      <p:sp>
        <p:nvSpPr>
          <p:cNvPr id="15" name="14 CuadroTexto"/>
          <p:cNvSpPr txBox="1"/>
          <p:nvPr/>
        </p:nvSpPr>
        <p:spPr>
          <a:xfrm>
            <a:off x="3180181" y="3497178"/>
            <a:ext cx="1657826"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Multímetro TRMS</a:t>
            </a:r>
          </a:p>
          <a:p>
            <a:endParaRPr lang="es-CO" dirty="0"/>
          </a:p>
        </p:txBody>
      </p:sp>
      <p:sp>
        <p:nvSpPr>
          <p:cNvPr id="16" name="15 CuadroTexto"/>
          <p:cNvSpPr txBox="1"/>
          <p:nvPr/>
        </p:nvSpPr>
        <p:spPr>
          <a:xfrm>
            <a:off x="7993419" y="3513095"/>
            <a:ext cx="1973617" cy="584775"/>
          </a:xfrm>
          <a:prstGeom prst="rect">
            <a:avLst/>
          </a:prstGeom>
          <a:noFill/>
        </p:spPr>
        <p:txBody>
          <a:bodyPr wrap="none" rtlCol="0">
            <a:spAutoFit/>
          </a:bodyPr>
          <a:lstStyle/>
          <a:p>
            <a:r>
              <a:rPr lang="es-ES" sz="1400" b="1" dirty="0">
                <a:solidFill>
                  <a:schemeClr val="tx1">
                    <a:lumMod val="75000"/>
                    <a:lumOff val="25000"/>
                  </a:schemeClr>
                </a:solidFill>
                <a:latin typeface="Open Sans"/>
              </a:rPr>
              <a:t>Pinza multifuncional </a:t>
            </a:r>
            <a:endParaRPr lang="es-CO" sz="1400" b="1" dirty="0">
              <a:solidFill>
                <a:schemeClr val="tx1">
                  <a:lumMod val="75000"/>
                  <a:lumOff val="25000"/>
                </a:schemeClr>
              </a:solidFill>
              <a:latin typeface="Open Sans"/>
            </a:endParaRPr>
          </a:p>
          <a:p>
            <a:endParaRPr lang="es-CO" dirty="0"/>
          </a:p>
        </p:txBody>
      </p:sp>
      <p:pic>
        <p:nvPicPr>
          <p:cNvPr id="21" name="20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858" y="2869586"/>
            <a:ext cx="1309933" cy="1309933"/>
          </a:xfrm>
          <a:prstGeom prst="rect">
            <a:avLst/>
          </a:prstGeom>
        </p:spPr>
      </p:pic>
      <p:pic>
        <p:nvPicPr>
          <p:cNvPr id="23" name="2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4467" y="2760292"/>
            <a:ext cx="1443359" cy="1443359"/>
          </a:xfrm>
          <a:prstGeom prst="rect">
            <a:avLst/>
          </a:prstGeom>
        </p:spPr>
      </p:pic>
    </p:spTree>
    <p:extLst>
      <p:ext uri="{BB962C8B-B14F-4D97-AF65-F5344CB8AC3E}">
        <p14:creationId xmlns:p14="http://schemas.microsoft.com/office/powerpoint/2010/main" val="233556459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3408592" y="3195213"/>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002" y="3762170"/>
            <a:ext cx="434340" cy="539422"/>
          </a:xfrm>
          <a:prstGeom prst="rect">
            <a:avLst/>
          </a:prstGeom>
        </p:spPr>
      </p:pic>
      <p:sp>
        <p:nvSpPr>
          <p:cNvPr id="15" name="14 CuadroTexto"/>
          <p:cNvSpPr txBox="1"/>
          <p:nvPr/>
        </p:nvSpPr>
        <p:spPr>
          <a:xfrm>
            <a:off x="5547016" y="3443116"/>
            <a:ext cx="109998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Analizador</a:t>
            </a:r>
          </a:p>
          <a:p>
            <a:endParaRPr lang="es-CO" dirty="0"/>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592" y="2671860"/>
            <a:ext cx="1499829" cy="1499829"/>
          </a:xfrm>
          <a:prstGeom prst="rect">
            <a:avLst/>
          </a:prstGeom>
        </p:spPr>
      </p:pic>
    </p:spTree>
    <p:extLst>
      <p:ext uri="{BB962C8B-B14F-4D97-AF65-F5344CB8AC3E}">
        <p14:creationId xmlns:p14="http://schemas.microsoft.com/office/powerpoint/2010/main" val="27320224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3408592" y="3195212"/>
            <a:ext cx="4696750" cy="297357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1002" y="3762170"/>
            <a:ext cx="434340" cy="539422"/>
          </a:xfrm>
          <a:prstGeom prst="rect">
            <a:avLst/>
          </a:prstGeom>
        </p:spPr>
      </p:pic>
      <p:sp>
        <p:nvSpPr>
          <p:cNvPr id="15" name="14 CuadroTexto"/>
          <p:cNvSpPr txBox="1"/>
          <p:nvPr/>
        </p:nvSpPr>
        <p:spPr>
          <a:xfrm>
            <a:off x="5547016" y="3443116"/>
            <a:ext cx="109998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Analizador</a:t>
            </a:r>
          </a:p>
          <a:p>
            <a:endParaRPr lang="es-CO" dirty="0"/>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592" y="2671860"/>
            <a:ext cx="1499829" cy="1499829"/>
          </a:xfrm>
          <a:prstGeom prst="rect">
            <a:avLst/>
          </a:prstGeom>
        </p:spPr>
      </p:pic>
      <p:sp>
        <p:nvSpPr>
          <p:cNvPr id="6" name="5 CuadroTexto"/>
          <p:cNvSpPr txBox="1"/>
          <p:nvPr/>
        </p:nvSpPr>
        <p:spPr>
          <a:xfrm>
            <a:off x="4449172" y="4135780"/>
            <a:ext cx="2930424" cy="1661993"/>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 una herramienta de medición que permite la visualización en pantalla de los componentes espectrales de señales o frecuencias comúnmente de entrada.</a:t>
            </a:r>
          </a:p>
          <a:p>
            <a:endParaRPr lang="es-CO" dirty="0"/>
          </a:p>
        </p:txBody>
      </p:sp>
    </p:spTree>
    <p:extLst>
      <p:ext uri="{BB962C8B-B14F-4D97-AF65-F5344CB8AC3E}">
        <p14:creationId xmlns:p14="http://schemas.microsoft.com/office/powerpoint/2010/main" val="200698340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21 Rectángulo redondeado"/>
          <p:cNvSpPr/>
          <p:nvPr/>
        </p:nvSpPr>
        <p:spPr>
          <a:xfrm>
            <a:off x="3408592" y="3195213"/>
            <a:ext cx="4696750" cy="103056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de medición (multímetro </a:t>
            </a:r>
            <a:r>
              <a:rPr lang="es-CO" sz="1600" b="1" dirty="0" err="1">
                <a:solidFill>
                  <a:srgbClr val="2C538E"/>
                </a:solidFill>
                <a:latin typeface="Open Sans"/>
              </a:rPr>
              <a:t>trms</a:t>
            </a:r>
            <a:r>
              <a:rPr lang="es-CO" sz="1600" b="1" dirty="0">
                <a:solidFill>
                  <a:srgbClr val="2C538E"/>
                </a:solidFill>
                <a:latin typeface="Open Sans"/>
              </a:rPr>
              <a:t>, generador de señales, osciloscopio, pinza multifunción, analizador).</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Esta lección nos habla de cada uno de los componentes de medición electrónica más comunes que se utilizan a la hora de determinar una magnitud o variable.</a:t>
            </a:r>
          </a:p>
          <a:p>
            <a:r>
              <a:rPr lang="es-CO" sz="1400" dirty="0"/>
              <a:t>.</a:t>
            </a:r>
          </a:p>
          <a:p>
            <a:pPr algn="just"/>
            <a:endParaRPr lang="es-CO" dirty="0"/>
          </a:p>
        </p:txBody>
      </p:sp>
      <p:sp>
        <p:nvSpPr>
          <p:cNvPr id="4" name="3 CuadroTexto"/>
          <p:cNvSpPr txBox="1"/>
          <p:nvPr/>
        </p:nvSpPr>
        <p:spPr>
          <a:xfrm rot="10800000" flipV="1">
            <a:off x="553792" y="2229124"/>
            <a:ext cx="11235951" cy="523220"/>
          </a:xfrm>
          <a:prstGeom prst="rect">
            <a:avLst/>
          </a:prstGeom>
          <a:noFill/>
        </p:spPr>
        <p:txBody>
          <a:bodyPr wrap="square" rtlCol="0">
            <a:spAutoFit/>
          </a:bodyPr>
          <a:lstStyle/>
          <a:p>
            <a:r>
              <a:rPr lang="es-CO" sz="1400" dirty="0">
                <a:solidFill>
                  <a:schemeClr val="tx1">
                    <a:lumMod val="75000"/>
                    <a:lumOff val="25000"/>
                  </a:schemeClr>
                </a:solidFill>
                <a:latin typeface="Open Sans"/>
              </a:rPr>
              <a:t>Las mediciones eléctricas son muy importantes en el campo de la electrónica, las mediciones son acciones que permite determinar la magnitud de algún objeto o cosa. </a:t>
            </a:r>
            <a:r>
              <a:rPr lang="es-CO" sz="1400" dirty="0">
                <a:solidFill>
                  <a:srgbClr val="2C538E"/>
                </a:solidFill>
                <a:latin typeface="Open Sans"/>
              </a:rPr>
              <a:t>Haz clic sobre las tablas para ampliar la información</a:t>
            </a:r>
          </a:p>
        </p:txBody>
      </p:sp>
      <p:sp>
        <p:nvSpPr>
          <p:cNvPr id="17" name="16 Botón de acción: Final">
            <a:hlinkClick r:id="" action="ppaction://hlinkshowjump?jump=lastslide" highlightClick="1"/>
          </p:cNvPr>
          <p:cNvSpPr/>
          <p:nvPr/>
        </p:nvSpPr>
        <p:spPr>
          <a:xfrm>
            <a:off x="11461253" y="3930573"/>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262842" y="3864584"/>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2136" y="6301351"/>
            <a:ext cx="434340" cy="539422"/>
          </a:xfrm>
          <a:prstGeom prst="rect">
            <a:avLst/>
          </a:prstGeom>
        </p:spPr>
      </p:pic>
      <p:sp>
        <p:nvSpPr>
          <p:cNvPr id="15" name="14 CuadroTexto"/>
          <p:cNvSpPr txBox="1"/>
          <p:nvPr/>
        </p:nvSpPr>
        <p:spPr>
          <a:xfrm>
            <a:off x="5547016" y="3443116"/>
            <a:ext cx="1099981"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Analizador</a:t>
            </a:r>
          </a:p>
          <a:p>
            <a:endParaRPr lang="es-CO" dirty="0"/>
          </a:p>
        </p:txBody>
      </p:sp>
      <p:pic>
        <p:nvPicPr>
          <p:cNvPr id="5" name="4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8592" y="2671860"/>
            <a:ext cx="1499829" cy="1499829"/>
          </a:xfrm>
          <a:prstGeom prst="rect">
            <a:avLst/>
          </a:prstGeom>
        </p:spPr>
      </p:pic>
    </p:spTree>
    <p:extLst>
      <p:ext uri="{BB962C8B-B14F-4D97-AF65-F5344CB8AC3E}">
        <p14:creationId xmlns:p14="http://schemas.microsoft.com/office/powerpoint/2010/main" val="12642520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16" name="15 Rectángulo redondeado"/>
          <p:cNvSpPr/>
          <p:nvPr/>
        </p:nvSpPr>
        <p:spPr>
          <a:xfrm>
            <a:off x="2008502"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a:t>
            </a:r>
            <a:endParaRPr lang="es-CO" b="1" dirty="0"/>
          </a:p>
        </p:txBody>
      </p:sp>
      <p:sp>
        <p:nvSpPr>
          <p:cNvPr id="19" name="18 Rectángulo redondeado"/>
          <p:cNvSpPr/>
          <p:nvPr/>
        </p:nvSpPr>
        <p:spPr>
          <a:xfrm>
            <a:off x="2790621"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20" name="19 Rectángulo redondeado"/>
          <p:cNvSpPr/>
          <p:nvPr/>
        </p:nvSpPr>
        <p:spPr>
          <a:xfrm>
            <a:off x="3572740"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6</a:t>
            </a:r>
            <a:endParaRPr lang="es-CO" b="1" dirty="0"/>
          </a:p>
        </p:txBody>
      </p:sp>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783204" y="3026977"/>
            <a:ext cx="526106" cy="707886"/>
          </a:xfrm>
          <a:prstGeom prst="rect">
            <a:avLst/>
          </a:prstGeom>
          <a:noFill/>
        </p:spPr>
        <p:txBody>
          <a:bodyPr wrap="none" rtlCol="0">
            <a:spAutoFit/>
          </a:bodyPr>
          <a:lstStyle/>
          <a:p>
            <a:r>
              <a:rPr lang="es-ES" sz="4000" b="1" dirty="0">
                <a:solidFill>
                  <a:schemeClr val="tx1">
                    <a:lumMod val="75000"/>
                    <a:lumOff val="25000"/>
                  </a:schemeClr>
                </a:solidFill>
                <a:latin typeface="Open Sans"/>
              </a:rPr>
              <a:t>V</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3221935154"/>
              </p:ext>
            </p:extLst>
          </p:nvPr>
        </p:nvGraphicFramePr>
        <p:xfrm>
          <a:off x="7117223"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Voltaje o tensión</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Voltímetro</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Voltio V</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986" y="5314498"/>
            <a:ext cx="434340" cy="539422"/>
          </a:xfrm>
          <a:prstGeom prst="rect">
            <a:avLst/>
          </a:prstGeom>
        </p:spPr>
      </p:pic>
    </p:spTree>
    <p:extLst>
      <p:ext uri="{BB962C8B-B14F-4D97-AF65-F5344CB8AC3E}">
        <p14:creationId xmlns:p14="http://schemas.microsoft.com/office/powerpoint/2010/main" val="26394249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16" name="15 Rectángulo redondeado"/>
          <p:cNvSpPr/>
          <p:nvPr/>
        </p:nvSpPr>
        <p:spPr>
          <a:xfrm>
            <a:off x="2008502" y="502908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7536" y="5193832"/>
            <a:ext cx="434340" cy="539422"/>
          </a:xfrm>
          <a:prstGeom prst="rect">
            <a:avLst/>
          </a:prstGeom>
        </p:spPr>
      </p:pic>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3</a:t>
            </a:r>
            <a:endParaRPr lang="es-CO" b="1" dirty="0"/>
          </a:p>
        </p:txBody>
      </p:sp>
      <p:sp>
        <p:nvSpPr>
          <p:cNvPr id="20" name="19 Rectángulo redondeado"/>
          <p:cNvSpPr/>
          <p:nvPr/>
        </p:nvSpPr>
        <p:spPr>
          <a:xfrm>
            <a:off x="3572740"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6</a:t>
            </a:r>
            <a:endParaRPr lang="es-CO" b="1" dirty="0"/>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783204" y="2999681"/>
            <a:ext cx="554960" cy="707886"/>
          </a:xfrm>
          <a:prstGeom prst="rect">
            <a:avLst/>
          </a:prstGeom>
          <a:noFill/>
        </p:spPr>
        <p:txBody>
          <a:bodyPr wrap="none" rtlCol="0">
            <a:spAutoFit/>
          </a:bodyPr>
          <a:lstStyle/>
          <a:p>
            <a:r>
              <a:rPr lang="es-ES" sz="4000" b="1" dirty="0">
                <a:solidFill>
                  <a:schemeClr val="tx1">
                    <a:lumMod val="75000"/>
                    <a:lumOff val="25000"/>
                  </a:schemeClr>
                </a:solidFill>
                <a:latin typeface="Open Sans"/>
              </a:rPr>
              <a:t>A</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734104056"/>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Intensidad</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Amperímetro</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Ampere A</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8327711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20" name="19 Rectángulo redondeado"/>
          <p:cNvSpPr/>
          <p:nvPr/>
        </p:nvSpPr>
        <p:spPr>
          <a:xfrm>
            <a:off x="3572740"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a:t>
            </a:r>
            <a:endParaRPr lang="es-CO" b="1" dirty="0"/>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6</a:t>
            </a:r>
            <a:endParaRPr lang="es-CO" b="1" dirty="0"/>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728612" y="3013329"/>
            <a:ext cx="668773" cy="707886"/>
          </a:xfrm>
          <a:prstGeom prst="rect">
            <a:avLst/>
          </a:prstGeom>
          <a:noFill/>
        </p:spPr>
        <p:txBody>
          <a:bodyPr wrap="none" rtlCol="0">
            <a:spAutoFit/>
          </a:bodyPr>
          <a:lstStyle/>
          <a:p>
            <a:r>
              <a:rPr lang="es-ES" sz="4000" b="1" dirty="0">
                <a:solidFill>
                  <a:schemeClr val="tx1">
                    <a:lumMod val="75000"/>
                    <a:lumOff val="25000"/>
                  </a:schemeClr>
                </a:solidFill>
                <a:latin typeface="Open Sans"/>
              </a:rPr>
              <a:t>W</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1221170128"/>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Potencia</a:t>
                      </a:r>
                      <a:r>
                        <a:rPr lang="es-ES" sz="1400" b="0" baseline="0" dirty="0">
                          <a:latin typeface="Open Sans"/>
                        </a:rPr>
                        <a:t> activa</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Vatímetro</a:t>
                      </a:r>
                      <a:r>
                        <a:rPr lang="es-ES" sz="1400" b="0" baseline="0" dirty="0">
                          <a:latin typeface="Open Sans"/>
                        </a:rPr>
                        <a:t> </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Vatio</a:t>
                      </a:r>
                      <a:r>
                        <a:rPr lang="es-ES" sz="1400" b="0" baseline="0" dirty="0">
                          <a:latin typeface="Open Sans"/>
                        </a:rPr>
                        <a:t> W</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5480" y="5193832"/>
            <a:ext cx="434340" cy="539422"/>
          </a:xfrm>
          <a:prstGeom prst="rect">
            <a:avLst/>
          </a:prstGeom>
        </p:spPr>
      </p:pic>
    </p:spTree>
    <p:extLst>
      <p:ext uri="{BB962C8B-B14F-4D97-AF65-F5344CB8AC3E}">
        <p14:creationId xmlns:p14="http://schemas.microsoft.com/office/powerpoint/2010/main" val="407351784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6</a:t>
            </a:r>
            <a:endParaRPr lang="es-CO" b="1" dirty="0"/>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537540" y="3026977"/>
            <a:ext cx="1058688" cy="707886"/>
          </a:xfrm>
          <a:prstGeom prst="rect">
            <a:avLst/>
          </a:prstGeom>
          <a:noFill/>
        </p:spPr>
        <p:txBody>
          <a:bodyPr wrap="none" rtlCol="0">
            <a:spAutoFit/>
          </a:bodyPr>
          <a:lstStyle/>
          <a:p>
            <a:r>
              <a:rPr lang="es-ES" sz="4000" b="1" dirty="0">
                <a:solidFill>
                  <a:schemeClr val="tx1">
                    <a:lumMod val="75000"/>
                    <a:lumOff val="25000"/>
                  </a:schemeClr>
                </a:solidFill>
                <a:latin typeface="Open Sans"/>
              </a:rPr>
              <a:t>VAr</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1246258132"/>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Potencia</a:t>
                      </a:r>
                      <a:r>
                        <a:rPr lang="es-ES" sz="1400" b="0" baseline="0" dirty="0">
                          <a:latin typeface="Open Sans"/>
                        </a:rPr>
                        <a:t> reactiva</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Amperímetro</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Ampere A</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6756" y="5193832"/>
            <a:ext cx="434340" cy="539422"/>
          </a:xfrm>
          <a:prstGeom prst="rect">
            <a:avLst/>
          </a:prstGeom>
        </p:spPr>
      </p:pic>
    </p:spTree>
    <p:extLst>
      <p:ext uri="{BB962C8B-B14F-4D97-AF65-F5344CB8AC3E}">
        <p14:creationId xmlns:p14="http://schemas.microsoft.com/office/powerpoint/2010/main" val="9289455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4</a:t>
            </a:r>
            <a:endParaRPr lang="es-CO" b="1" dirty="0">
              <a:solidFill>
                <a:schemeClr val="bg1"/>
              </a:solidFill>
            </a:endParaRPr>
          </a:p>
        </p:txBody>
      </p:sp>
      <p:sp>
        <p:nvSpPr>
          <p:cNvPr id="21" name="20 Rectángulo redondeado"/>
          <p:cNvSpPr/>
          <p:nvPr/>
        </p:nvSpPr>
        <p:spPr>
          <a:xfrm>
            <a:off x="4381096" y="502908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23" name="22 Rectángulo redondeado"/>
          <p:cNvSpPr/>
          <p:nvPr/>
        </p:nvSpPr>
        <p:spPr>
          <a:xfrm>
            <a:off x="1615155"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6</a:t>
            </a:r>
            <a:endParaRPr lang="es-CO" b="1" dirty="0"/>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12" name="11 Tabla"/>
          <p:cNvGraphicFramePr>
            <a:graphicFrameLocks noGrp="1"/>
          </p:cNvGraphicFramePr>
          <p:nvPr>
            <p:extLst>
              <p:ext uri="{D42A27DB-BD31-4B8C-83A1-F6EECF244321}">
                <p14:modId xmlns:p14="http://schemas.microsoft.com/office/powerpoint/2010/main" val="2160457214"/>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Resistencia</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Ohmímetro</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Ohmio</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645" y="5193832"/>
            <a:ext cx="434340" cy="539422"/>
          </a:xfrm>
          <a:prstGeom prst="rect">
            <a:avLst/>
          </a:prstGeom>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3411" y="3091841"/>
            <a:ext cx="600284" cy="627797"/>
          </a:xfrm>
          <a:prstGeom prst="rect">
            <a:avLst/>
          </a:prstGeom>
        </p:spPr>
      </p:pic>
    </p:spTree>
    <p:extLst>
      <p:ext uri="{BB962C8B-B14F-4D97-AF65-F5344CB8AC3E}">
        <p14:creationId xmlns:p14="http://schemas.microsoft.com/office/powerpoint/2010/main" val="1955939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25930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298543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200" dirty="0">
                <a:solidFill>
                  <a:schemeClr val="tx1">
                    <a:lumMod val="75000"/>
                    <a:lumOff val="25000"/>
                  </a:schemeClr>
                </a:solidFill>
                <a:latin typeface="Open Sans"/>
              </a:rPr>
              <a:t>Es muy importante hacer un análisis completo, por partes, de todo el sistema, clasificarlo por partes al equipo que se está diagnosticando, por ejemplo, un conjunto eléctrico de un automóvil que se clasifica en: sistema de arranque, sistema de carga, sistema de luces y señales</a:t>
            </a:r>
            <a:r>
              <a:rPr lang="es-CO" sz="1200" b="1" dirty="0">
                <a:solidFill>
                  <a:schemeClr val="tx1">
                    <a:lumMod val="75000"/>
                    <a:lumOff val="25000"/>
                  </a:schemeClr>
                </a:solidFill>
                <a:latin typeface="Open Sans"/>
              </a:rPr>
              <a:t> </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261794" y="3248167"/>
            <a:ext cx="2082814"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467537"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87733"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3143" y="3277329"/>
            <a:ext cx="434340" cy="539422"/>
          </a:xfrm>
          <a:prstGeom prst="rect">
            <a:avLst/>
          </a:prstGeom>
        </p:spPr>
      </p:pic>
    </p:spTree>
    <p:extLst>
      <p:ext uri="{BB962C8B-B14F-4D97-AF65-F5344CB8AC3E}">
        <p14:creationId xmlns:p14="http://schemas.microsoft.com/office/powerpoint/2010/main" val="14688616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7</a:t>
            </a:r>
            <a:endParaRPr lang="es-CO" b="1" dirty="0"/>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4</a:t>
            </a:r>
            <a:endParaRPr lang="es-CO" b="1" dirty="0">
              <a:solidFill>
                <a:schemeClr val="bg1"/>
              </a:solidFill>
            </a:endParaRPr>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373764" y="3026977"/>
            <a:ext cx="1409360" cy="707886"/>
          </a:xfrm>
          <a:prstGeom prst="rect">
            <a:avLst/>
          </a:prstGeom>
          <a:noFill/>
        </p:spPr>
        <p:txBody>
          <a:bodyPr wrap="none" rtlCol="0">
            <a:spAutoFit/>
          </a:bodyPr>
          <a:lstStyle/>
          <a:p>
            <a:r>
              <a:rPr lang="es-ES" sz="4000" b="1" dirty="0">
                <a:solidFill>
                  <a:schemeClr val="tx1">
                    <a:lumMod val="75000"/>
                    <a:lumOff val="25000"/>
                  </a:schemeClr>
                </a:solidFill>
                <a:latin typeface="Open Sans"/>
              </a:rPr>
              <a:t>Kw/h</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4110638474"/>
              </p:ext>
            </p:extLst>
          </p:nvPr>
        </p:nvGraphicFramePr>
        <p:xfrm>
          <a:off x="6994391" y="4179978"/>
          <a:ext cx="4049136" cy="1872158"/>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Energía</a:t>
                      </a:r>
                      <a:r>
                        <a:rPr lang="es-ES" sz="1400" b="0" baseline="0" dirty="0">
                          <a:latin typeface="Open Sans"/>
                        </a:rPr>
                        <a:t> eléctrica </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Contador</a:t>
                      </a:r>
                      <a:r>
                        <a:rPr lang="es-ES" sz="1400" b="0" baseline="0" dirty="0">
                          <a:latin typeface="Open Sans"/>
                        </a:rPr>
                        <a:t> de energía activa</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Vatio</a:t>
                      </a:r>
                      <a:r>
                        <a:rPr lang="es-ES" sz="1400" b="0" baseline="0" dirty="0">
                          <a:latin typeface="Open Sans"/>
                        </a:rPr>
                        <a:t> hora (</a:t>
                      </a:r>
                      <a:r>
                        <a:rPr lang="es-ES" sz="1400" b="0" baseline="0" dirty="0" err="1">
                          <a:latin typeface="Open Sans"/>
                        </a:rPr>
                        <a:t>kw</a:t>
                      </a:r>
                      <a:r>
                        <a:rPr lang="es-ES" sz="1400" b="0" baseline="0" dirty="0">
                          <a:latin typeface="Open Sans"/>
                        </a:rPr>
                        <a:t>/h)</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014" y="5735529"/>
            <a:ext cx="434340" cy="539422"/>
          </a:xfrm>
          <a:prstGeom prst="rect">
            <a:avLst/>
          </a:prstGeom>
        </p:spPr>
      </p:pic>
    </p:spTree>
    <p:extLst>
      <p:ext uri="{BB962C8B-B14F-4D97-AF65-F5344CB8AC3E}">
        <p14:creationId xmlns:p14="http://schemas.microsoft.com/office/powerpoint/2010/main" val="32274672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4</a:t>
            </a:r>
            <a:endParaRPr lang="es-CO" b="1" dirty="0">
              <a:solidFill>
                <a:schemeClr val="bg1"/>
              </a:solidFill>
            </a:endParaRPr>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6</a:t>
            </a:r>
            <a:endParaRPr lang="es-CO" b="1" dirty="0">
              <a:solidFill>
                <a:schemeClr val="bg1"/>
              </a:solidFill>
            </a:endParaRPr>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401060" y="3026977"/>
            <a:ext cx="1296124" cy="707886"/>
          </a:xfrm>
          <a:prstGeom prst="rect">
            <a:avLst/>
          </a:prstGeom>
          <a:noFill/>
        </p:spPr>
        <p:txBody>
          <a:bodyPr wrap="none" rtlCol="0">
            <a:spAutoFit/>
          </a:bodyPr>
          <a:lstStyle/>
          <a:p>
            <a:r>
              <a:rPr lang="es-ES" sz="4000" b="1" dirty="0" err="1">
                <a:solidFill>
                  <a:schemeClr val="tx1">
                    <a:lumMod val="75000"/>
                    <a:lumOff val="25000"/>
                  </a:schemeClr>
                </a:solidFill>
                <a:latin typeface="Open Sans"/>
              </a:rPr>
              <a:t>Varh</a:t>
            </a:r>
            <a:endParaRPr lang="es-CO" sz="40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257766209"/>
              </p:ext>
            </p:extLst>
          </p:nvPr>
        </p:nvGraphicFramePr>
        <p:xfrm>
          <a:off x="6994391" y="4179978"/>
          <a:ext cx="4049136" cy="2033359"/>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Energía</a:t>
                      </a:r>
                      <a:r>
                        <a:rPr lang="es-ES" sz="1400" b="0" baseline="0" dirty="0">
                          <a:latin typeface="Open Sans"/>
                        </a:rPr>
                        <a:t> eléctrica </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Contador</a:t>
                      </a:r>
                      <a:r>
                        <a:rPr lang="es-ES" sz="1400" b="0" baseline="0" dirty="0">
                          <a:latin typeface="Open Sans"/>
                        </a:rPr>
                        <a:t> de energía reactiva</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Voltamperio</a:t>
                      </a:r>
                      <a:r>
                        <a:rPr lang="es-ES" sz="1400" b="0" baseline="0" dirty="0">
                          <a:latin typeface="Open Sans"/>
                        </a:rPr>
                        <a:t> reactivo hora (</a:t>
                      </a:r>
                      <a:r>
                        <a:rPr lang="es-ES" sz="1400" b="0" baseline="0" dirty="0" err="1">
                          <a:latin typeface="Open Sans"/>
                        </a:rPr>
                        <a:t>Varh</a:t>
                      </a:r>
                      <a:r>
                        <a:rPr lang="es-ES" sz="1400" b="0" baseline="0" dirty="0">
                          <a:latin typeface="Open Sans"/>
                        </a:rPr>
                        <a:t>)</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3549" y="5794783"/>
            <a:ext cx="434340" cy="539422"/>
          </a:xfrm>
          <a:prstGeom prst="rect">
            <a:avLst/>
          </a:prstGeom>
        </p:spPr>
      </p:pic>
    </p:spTree>
    <p:extLst>
      <p:ext uri="{BB962C8B-B14F-4D97-AF65-F5344CB8AC3E}">
        <p14:creationId xmlns:p14="http://schemas.microsoft.com/office/powerpoint/2010/main" val="321715158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7</a:t>
            </a:r>
            <a:endParaRPr lang="es-CO" b="1" dirty="0">
              <a:solidFill>
                <a:schemeClr val="bg1"/>
              </a:solidFill>
            </a:endParaRPr>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4</a:t>
            </a:r>
            <a:endParaRPr lang="es-CO" b="1" dirty="0">
              <a:solidFill>
                <a:schemeClr val="bg1"/>
              </a:solidFill>
            </a:endParaRPr>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6</a:t>
            </a:r>
            <a:endParaRPr lang="es-CO" b="1" dirty="0">
              <a:solidFill>
                <a:schemeClr val="bg1"/>
              </a:solidFill>
            </a:endParaRPr>
          </a:p>
        </p:txBody>
      </p:sp>
      <p:sp>
        <p:nvSpPr>
          <p:cNvPr id="25" name="24 Rectángulo redondeado"/>
          <p:cNvSpPr/>
          <p:nvPr/>
        </p:nvSpPr>
        <p:spPr>
          <a:xfrm>
            <a:off x="3197816" y="5597856"/>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26" name="25 Rectángulo redondeado"/>
          <p:cNvSpPr/>
          <p:nvPr/>
        </p:nvSpPr>
        <p:spPr>
          <a:xfrm>
            <a:off x="4040906" y="5566127"/>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9</a:t>
            </a:r>
            <a:endParaRPr lang="es-CO" b="1" dirty="0"/>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12" name="11 Tabla"/>
          <p:cNvGraphicFramePr>
            <a:graphicFrameLocks noGrp="1"/>
          </p:cNvGraphicFramePr>
          <p:nvPr>
            <p:extLst>
              <p:ext uri="{D42A27DB-BD31-4B8C-83A1-F6EECF244321}">
                <p14:modId xmlns:p14="http://schemas.microsoft.com/office/powerpoint/2010/main" val="1519859892"/>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Frecuencia</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a:latin typeface="Open Sans"/>
                        </a:rPr>
                        <a:t>Frecuencímetro</a:t>
                      </a:r>
                      <a:r>
                        <a:rPr lang="es-ES" sz="1400" b="0" baseline="0" dirty="0">
                          <a:latin typeface="Open Sans"/>
                        </a:rPr>
                        <a:t> </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a:latin typeface="Open Sans"/>
                        </a:rPr>
                        <a:t>Hercio</a:t>
                      </a:r>
                      <a:r>
                        <a:rPr lang="es-ES" sz="1400" b="0" baseline="0" dirty="0">
                          <a:latin typeface="Open Sans"/>
                        </a:rPr>
                        <a:t> Hz</a:t>
                      </a:r>
                      <a:endParaRPr lang="es-CO" sz="1400" b="0"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6168" y="5808432"/>
            <a:ext cx="434340" cy="539422"/>
          </a:xfrm>
          <a:prstGeom prst="rect">
            <a:avLst/>
          </a:prstGeom>
        </p:spPr>
      </p:pic>
      <p:pic>
        <p:nvPicPr>
          <p:cNvPr id="5" name="4 Imagen"/>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25135" y="3043674"/>
            <a:ext cx="669540" cy="669540"/>
          </a:xfrm>
          <a:prstGeom prst="rect">
            <a:avLst/>
          </a:prstGeom>
        </p:spPr>
      </p:pic>
    </p:spTree>
    <p:extLst>
      <p:ext uri="{BB962C8B-B14F-4D97-AF65-F5344CB8AC3E}">
        <p14:creationId xmlns:p14="http://schemas.microsoft.com/office/powerpoint/2010/main" val="60483198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redondeado"/>
          <p:cNvSpPr/>
          <p:nvPr/>
        </p:nvSpPr>
        <p:spPr>
          <a:xfrm>
            <a:off x="2415697" y="5584209"/>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7</a:t>
            </a:r>
            <a:endParaRPr lang="es-CO" b="1" dirty="0">
              <a:solidFill>
                <a:schemeClr val="bg1"/>
              </a:solidFill>
            </a:endParaRPr>
          </a:p>
        </p:txBody>
      </p:sp>
      <p:sp>
        <p:nvSpPr>
          <p:cNvPr id="16" name="15 Rectángulo redondeado"/>
          <p:cNvSpPr/>
          <p:nvPr/>
        </p:nvSpPr>
        <p:spPr>
          <a:xfrm>
            <a:off x="2008502"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2</a:t>
            </a:r>
            <a:endParaRPr lang="es-CO" b="1" dirty="0">
              <a:solidFill>
                <a:schemeClr val="bg1"/>
              </a:solidFill>
            </a:endParaRPr>
          </a:p>
        </p:txBody>
      </p:sp>
      <p:sp>
        <p:nvSpPr>
          <p:cNvPr id="27" name="26 Rectángulo redondeado"/>
          <p:cNvSpPr/>
          <p:nvPr/>
        </p:nvSpPr>
        <p:spPr>
          <a:xfrm>
            <a:off x="8302454" y="2406848"/>
            <a:ext cx="1487606" cy="484610"/>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Símbolo</a:t>
            </a:r>
            <a:endParaRPr lang="es-CO" b="1" dirty="0">
              <a:latin typeface="Open Sans"/>
            </a:endParaRPr>
          </a:p>
        </p:txBody>
      </p:sp>
      <p:sp>
        <p:nvSpPr>
          <p:cNvPr id="7" name="6 Rectángulo redondeado"/>
          <p:cNvSpPr/>
          <p:nvPr/>
        </p:nvSpPr>
        <p:spPr>
          <a:xfrm>
            <a:off x="844239" y="3849803"/>
            <a:ext cx="4751345" cy="166041"/>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4" name="3 CuadroTexto"/>
          <p:cNvSpPr txBox="1"/>
          <p:nvPr/>
        </p:nvSpPr>
        <p:spPr>
          <a:xfrm rot="10800000" flipV="1">
            <a:off x="746785" y="4074979"/>
            <a:ext cx="4946256" cy="95410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Los instrumentos de medición tienen un papel muy importante a la hora de determinar alguna variable física o química, en el caso de los instrumentos de medición eléctrica se clasifican en:</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739" y="2430623"/>
            <a:ext cx="1749355" cy="1749355"/>
          </a:xfrm>
          <a:prstGeom prst="rect">
            <a:avLst/>
          </a:prstGeom>
        </p:spPr>
      </p:pic>
      <p:sp>
        <p:nvSpPr>
          <p:cNvPr id="8" name="7 Rectángulo redondeado"/>
          <p:cNvSpPr/>
          <p:nvPr/>
        </p:nvSpPr>
        <p:spPr>
          <a:xfrm>
            <a:off x="1226383"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a:t>
            </a:r>
            <a:endParaRPr lang="es-CO" b="1" dirty="0"/>
          </a:p>
        </p:txBody>
      </p:sp>
      <p:sp>
        <p:nvSpPr>
          <p:cNvPr id="19" name="18 Rectángulo redondeado"/>
          <p:cNvSpPr/>
          <p:nvPr/>
        </p:nvSpPr>
        <p:spPr>
          <a:xfrm>
            <a:off x="2790621"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3</a:t>
            </a:r>
            <a:endParaRPr lang="es-CO" b="1" dirty="0">
              <a:solidFill>
                <a:schemeClr val="bg1"/>
              </a:solidFill>
            </a:endParaRPr>
          </a:p>
        </p:txBody>
      </p:sp>
      <p:sp>
        <p:nvSpPr>
          <p:cNvPr id="20" name="19 Rectángulo redondeado"/>
          <p:cNvSpPr/>
          <p:nvPr/>
        </p:nvSpPr>
        <p:spPr>
          <a:xfrm>
            <a:off x="3572740" y="502908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4</a:t>
            </a:r>
            <a:endParaRPr lang="es-CO" b="1" dirty="0">
              <a:solidFill>
                <a:schemeClr val="bg1"/>
              </a:solidFill>
            </a:endParaRPr>
          </a:p>
        </p:txBody>
      </p:sp>
      <p:sp>
        <p:nvSpPr>
          <p:cNvPr id="21" name="20 Rectángulo redondeado"/>
          <p:cNvSpPr/>
          <p:nvPr/>
        </p:nvSpPr>
        <p:spPr>
          <a:xfrm>
            <a:off x="4381096" y="502908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a:t>
            </a:r>
            <a:endParaRPr lang="es-CO" b="1" dirty="0"/>
          </a:p>
        </p:txBody>
      </p:sp>
      <p:sp>
        <p:nvSpPr>
          <p:cNvPr id="23" name="22 Rectángulo redondeado"/>
          <p:cNvSpPr/>
          <p:nvPr/>
        </p:nvSpPr>
        <p:spPr>
          <a:xfrm>
            <a:off x="1615155" y="5597856"/>
            <a:ext cx="629719" cy="484610"/>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6</a:t>
            </a:r>
            <a:endParaRPr lang="es-CO" b="1" dirty="0">
              <a:solidFill>
                <a:schemeClr val="bg1"/>
              </a:solidFill>
            </a:endParaRPr>
          </a:p>
        </p:txBody>
      </p:sp>
      <p:sp>
        <p:nvSpPr>
          <p:cNvPr id="25" name="24 Rectángulo redondeado"/>
          <p:cNvSpPr/>
          <p:nvPr/>
        </p:nvSpPr>
        <p:spPr>
          <a:xfrm>
            <a:off x="3197816" y="5597856"/>
            <a:ext cx="629719" cy="484610"/>
          </a:xfrm>
          <a:prstGeom prst="round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8</a:t>
            </a:r>
            <a:endParaRPr lang="es-CO" b="1" dirty="0"/>
          </a:p>
        </p:txBody>
      </p:sp>
      <p:sp>
        <p:nvSpPr>
          <p:cNvPr id="26" name="25 Rectángulo redondeado"/>
          <p:cNvSpPr/>
          <p:nvPr/>
        </p:nvSpPr>
        <p:spPr>
          <a:xfrm>
            <a:off x="4040906" y="5566127"/>
            <a:ext cx="629719" cy="4846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9" name="8 Elipse"/>
          <p:cNvSpPr/>
          <p:nvPr/>
        </p:nvSpPr>
        <p:spPr>
          <a:xfrm>
            <a:off x="8416257" y="2789388"/>
            <a:ext cx="1260000" cy="126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8714964" y="2808609"/>
            <a:ext cx="668773" cy="923330"/>
          </a:xfrm>
          <a:prstGeom prst="rect">
            <a:avLst/>
          </a:prstGeom>
          <a:noFill/>
        </p:spPr>
        <p:txBody>
          <a:bodyPr wrap="none" rtlCol="0">
            <a:spAutoFit/>
          </a:bodyPr>
          <a:lstStyle/>
          <a:p>
            <a:r>
              <a:rPr lang="el-GR" sz="5400" b="1" dirty="0"/>
              <a:t>φ</a:t>
            </a:r>
            <a:endParaRPr lang="es-CO" sz="5400" b="1" dirty="0">
              <a:solidFill>
                <a:schemeClr val="tx1">
                  <a:lumMod val="75000"/>
                  <a:lumOff val="25000"/>
                </a:schemeClr>
              </a:solidFill>
              <a:latin typeface="Open Sans"/>
            </a:endParaRPr>
          </a:p>
        </p:txBody>
      </p:sp>
      <p:graphicFrame>
        <p:nvGraphicFramePr>
          <p:cNvPr id="12" name="11 Tabla"/>
          <p:cNvGraphicFramePr>
            <a:graphicFrameLocks noGrp="1"/>
          </p:cNvGraphicFramePr>
          <p:nvPr>
            <p:extLst>
              <p:ext uri="{D42A27DB-BD31-4B8C-83A1-F6EECF244321}">
                <p14:modId xmlns:p14="http://schemas.microsoft.com/office/powerpoint/2010/main" val="3415968855"/>
              </p:ext>
            </p:extLst>
          </p:nvPr>
        </p:nvGraphicFramePr>
        <p:xfrm>
          <a:off x="6994391" y="4179978"/>
          <a:ext cx="4049136" cy="1710957"/>
        </p:xfrm>
        <a:graphic>
          <a:graphicData uri="http://schemas.openxmlformats.org/drawingml/2006/table">
            <a:tbl>
              <a:tblPr firstRow="1" bandRow="1">
                <a:effectLst>
                  <a:outerShdw blurRad="50800" dist="38100" dir="2700000" algn="tl" rotWithShape="0">
                    <a:prstClr val="black">
                      <a:alpha val="40000"/>
                    </a:prstClr>
                  </a:outerShdw>
                </a:effectLst>
                <a:tableStyleId>{BC89EF96-8CEA-46FF-86C4-4CE0E7609802}</a:tableStyleId>
              </a:tblPr>
              <a:tblGrid>
                <a:gridCol w="2026777">
                  <a:extLst>
                    <a:ext uri="{9D8B030D-6E8A-4147-A177-3AD203B41FA5}">
                      <a16:colId xmlns:a16="http://schemas.microsoft.com/office/drawing/2014/main" val="20000"/>
                    </a:ext>
                  </a:extLst>
                </a:gridCol>
                <a:gridCol w="2022359">
                  <a:extLst>
                    <a:ext uri="{9D8B030D-6E8A-4147-A177-3AD203B41FA5}">
                      <a16:colId xmlns:a16="http://schemas.microsoft.com/office/drawing/2014/main" val="20001"/>
                    </a:ext>
                  </a:extLst>
                </a:gridCol>
              </a:tblGrid>
              <a:tr h="570319">
                <a:tc>
                  <a:txBody>
                    <a:bodyPr/>
                    <a:lstStyle/>
                    <a:p>
                      <a:pPr>
                        <a:lnSpc>
                          <a:spcPct val="150000"/>
                        </a:lnSpc>
                      </a:pPr>
                      <a:r>
                        <a:rPr lang="es-ES" sz="1400" b="1" dirty="0">
                          <a:latin typeface="Open Sans"/>
                        </a:rPr>
                        <a:t>Magnitud</a:t>
                      </a:r>
                      <a:endParaRPr lang="es-CO" sz="1400" b="1" dirty="0">
                        <a:latin typeface="Open Sans"/>
                      </a:endParaRPr>
                    </a:p>
                  </a:txBody>
                  <a:tcPr/>
                </a:tc>
                <a:tc>
                  <a:txBody>
                    <a:bodyPr/>
                    <a:lstStyle/>
                    <a:p>
                      <a:pPr>
                        <a:lnSpc>
                          <a:spcPct val="150000"/>
                        </a:lnSpc>
                      </a:pPr>
                      <a:r>
                        <a:rPr lang="es-ES" sz="1400" b="0" dirty="0">
                          <a:latin typeface="Open Sans"/>
                        </a:rPr>
                        <a:t>Desfase</a:t>
                      </a:r>
                      <a:endParaRPr lang="es-CO" sz="1400" b="0" dirty="0">
                        <a:latin typeface="Open Sans"/>
                      </a:endParaRPr>
                    </a:p>
                  </a:txBody>
                  <a:tcPr/>
                </a:tc>
                <a:extLst>
                  <a:ext uri="{0D108BD9-81ED-4DB2-BD59-A6C34878D82A}">
                    <a16:rowId xmlns:a16="http://schemas.microsoft.com/office/drawing/2014/main" val="10000"/>
                  </a:ext>
                </a:extLst>
              </a:tr>
              <a:tr h="570319">
                <a:tc>
                  <a:txBody>
                    <a:bodyPr/>
                    <a:lstStyle/>
                    <a:p>
                      <a:pPr>
                        <a:lnSpc>
                          <a:spcPct val="150000"/>
                        </a:lnSpc>
                      </a:pPr>
                      <a:r>
                        <a:rPr lang="es-ES" sz="1400" b="1" dirty="0">
                          <a:latin typeface="Open Sans"/>
                        </a:rPr>
                        <a:t>Aparato</a:t>
                      </a:r>
                      <a:endParaRPr lang="es-CO" sz="1400" b="1" dirty="0">
                        <a:latin typeface="Open Sans"/>
                      </a:endParaRPr>
                    </a:p>
                  </a:txBody>
                  <a:tcPr/>
                </a:tc>
                <a:tc>
                  <a:txBody>
                    <a:bodyPr/>
                    <a:lstStyle/>
                    <a:p>
                      <a:pPr>
                        <a:lnSpc>
                          <a:spcPct val="150000"/>
                        </a:lnSpc>
                      </a:pPr>
                      <a:r>
                        <a:rPr lang="es-ES" sz="1400" b="0" dirty="0" err="1">
                          <a:latin typeface="Open Sans"/>
                        </a:rPr>
                        <a:t>Fasímetro</a:t>
                      </a:r>
                      <a:r>
                        <a:rPr lang="es-ES" sz="1400" b="0" dirty="0">
                          <a:latin typeface="Open Sans"/>
                        </a:rPr>
                        <a:t> </a:t>
                      </a:r>
                      <a:endParaRPr lang="es-CO" sz="1400" b="0" dirty="0">
                        <a:latin typeface="Open Sans"/>
                      </a:endParaRPr>
                    </a:p>
                  </a:txBody>
                  <a:tcPr/>
                </a:tc>
                <a:extLst>
                  <a:ext uri="{0D108BD9-81ED-4DB2-BD59-A6C34878D82A}">
                    <a16:rowId xmlns:a16="http://schemas.microsoft.com/office/drawing/2014/main" val="10001"/>
                  </a:ext>
                </a:extLst>
              </a:tr>
              <a:tr h="570319">
                <a:tc>
                  <a:txBody>
                    <a:bodyPr/>
                    <a:lstStyle/>
                    <a:p>
                      <a:pPr>
                        <a:lnSpc>
                          <a:spcPct val="150000"/>
                        </a:lnSpc>
                      </a:pPr>
                      <a:r>
                        <a:rPr lang="es-ES" sz="1400" b="1" dirty="0">
                          <a:latin typeface="Open Sans"/>
                        </a:rPr>
                        <a:t>Unidad de medida</a:t>
                      </a:r>
                      <a:endParaRPr lang="es-CO" sz="1400" b="1" dirty="0">
                        <a:latin typeface="Open Sans"/>
                      </a:endParaRPr>
                    </a:p>
                  </a:txBody>
                  <a:tcPr/>
                </a:tc>
                <a:tc>
                  <a:txBody>
                    <a:bodyPr/>
                    <a:lstStyle/>
                    <a:p>
                      <a:pPr>
                        <a:lnSpc>
                          <a:spcPct val="150000"/>
                        </a:lnSpc>
                      </a:pPr>
                      <a:r>
                        <a:rPr lang="es-ES" sz="1400" b="0" dirty="0" err="1">
                          <a:latin typeface="Open Sans"/>
                        </a:rPr>
                        <a:t>Cos</a:t>
                      </a:r>
                      <a:r>
                        <a:rPr lang="el-GR" sz="1800" b="0" i="0" u="none" kern="1200" dirty="0">
                          <a:solidFill>
                            <a:schemeClr val="tx1"/>
                          </a:solidFill>
                          <a:effectLst/>
                          <a:latin typeface="+mn-lt"/>
                          <a:ea typeface="+mn-ea"/>
                          <a:cs typeface="+mn-cs"/>
                        </a:rPr>
                        <a:t>φ</a:t>
                      </a:r>
                      <a:endParaRPr lang="es-CO" sz="1400" b="0" u="none" dirty="0">
                        <a:latin typeface="Open Sans"/>
                      </a:endParaRPr>
                    </a:p>
                  </a:txBody>
                  <a:tcPr/>
                </a:tc>
                <a:extLst>
                  <a:ext uri="{0D108BD9-81ED-4DB2-BD59-A6C34878D82A}">
                    <a16:rowId xmlns:a16="http://schemas.microsoft.com/office/drawing/2014/main" val="10002"/>
                  </a:ext>
                </a:extLst>
              </a:tr>
            </a:tbl>
          </a:graphicData>
        </a:graphic>
      </p:graphicFrame>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7078" y="6379583"/>
            <a:ext cx="434340" cy="539422"/>
          </a:xfrm>
          <a:prstGeom prst="rect">
            <a:avLst/>
          </a:prstGeom>
        </p:spPr>
      </p:pic>
    </p:spTree>
    <p:extLst>
      <p:ext uri="{BB962C8B-B14F-4D97-AF65-F5344CB8AC3E}">
        <p14:creationId xmlns:p14="http://schemas.microsoft.com/office/powerpoint/2010/main" val="36654174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1746" y="3643692"/>
            <a:ext cx="434340" cy="539422"/>
          </a:xfrm>
          <a:prstGeom prst="rect">
            <a:avLst/>
          </a:prstGeom>
        </p:spPr>
      </p:pic>
    </p:spTree>
    <p:extLst>
      <p:ext uri="{BB962C8B-B14F-4D97-AF65-F5344CB8AC3E}">
        <p14:creationId xmlns:p14="http://schemas.microsoft.com/office/powerpoint/2010/main" val="1766494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1746" y="3643692"/>
            <a:ext cx="434340" cy="539422"/>
          </a:xfrm>
          <a:prstGeom prst="rect">
            <a:avLst/>
          </a:prstGeom>
        </p:spPr>
      </p:pic>
    </p:spTree>
    <p:extLst>
      <p:ext uri="{BB962C8B-B14F-4D97-AF65-F5344CB8AC3E}">
        <p14:creationId xmlns:p14="http://schemas.microsoft.com/office/powerpoint/2010/main" val="28343623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037" y="3481280"/>
            <a:ext cx="434340" cy="539422"/>
          </a:xfrm>
          <a:prstGeom prst="rect">
            <a:avLst/>
          </a:prstGeom>
        </p:spPr>
      </p:pic>
    </p:spTree>
    <p:extLst>
      <p:ext uri="{BB962C8B-B14F-4D97-AF65-F5344CB8AC3E}">
        <p14:creationId xmlns:p14="http://schemas.microsoft.com/office/powerpoint/2010/main" val="330807058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037" y="3481280"/>
            <a:ext cx="434340" cy="539422"/>
          </a:xfrm>
          <a:prstGeom prst="rect">
            <a:avLst/>
          </a:prstGeom>
        </p:spPr>
      </p:pic>
    </p:spTree>
    <p:extLst>
      <p:ext uri="{BB962C8B-B14F-4D97-AF65-F5344CB8AC3E}">
        <p14:creationId xmlns:p14="http://schemas.microsoft.com/office/powerpoint/2010/main" val="70416074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12202" y="3506432"/>
            <a:ext cx="434340" cy="539422"/>
          </a:xfrm>
          <a:prstGeom prst="rect">
            <a:avLst/>
          </a:prstGeom>
        </p:spPr>
      </p:pic>
    </p:spTree>
    <p:extLst>
      <p:ext uri="{BB962C8B-B14F-4D97-AF65-F5344CB8AC3E}">
        <p14:creationId xmlns:p14="http://schemas.microsoft.com/office/powerpoint/2010/main" val="222303333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74138" y="3643692"/>
            <a:ext cx="434340" cy="539422"/>
          </a:xfrm>
          <a:prstGeom prst="rect">
            <a:avLst/>
          </a:prstGeom>
        </p:spPr>
      </p:pic>
    </p:spTree>
    <p:extLst>
      <p:ext uri="{BB962C8B-B14F-4D97-AF65-F5344CB8AC3E}">
        <p14:creationId xmlns:p14="http://schemas.microsoft.com/office/powerpoint/2010/main" val="2716818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95410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261794" y="3248167"/>
            <a:ext cx="2082814"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467537"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87733"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3197" y="3547040"/>
            <a:ext cx="434340" cy="539422"/>
          </a:xfrm>
          <a:prstGeom prst="rect">
            <a:avLst/>
          </a:prstGeom>
        </p:spPr>
      </p:pic>
    </p:spTree>
    <p:extLst>
      <p:ext uri="{BB962C8B-B14F-4D97-AF65-F5344CB8AC3E}">
        <p14:creationId xmlns:p14="http://schemas.microsoft.com/office/powerpoint/2010/main" val="251476262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70080"/>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509448"/>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77997"/>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1" name="10 Rectángulo redondeado"/>
          <p:cNvSpPr/>
          <p:nvPr/>
        </p:nvSpPr>
        <p:spPr>
          <a:xfrm>
            <a:off x="366564" y="297521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CuadroTexto"/>
          <p:cNvSpPr txBox="1"/>
          <p:nvPr/>
        </p:nvSpPr>
        <p:spPr>
          <a:xfrm>
            <a:off x="633224" y="3998794"/>
            <a:ext cx="3147201" cy="1661993"/>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Clase de corriente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Para diferenciar el tipo de corriente se presenta una simbología para determinar las capacidades de medición del instrumento.</a:t>
            </a:r>
          </a:p>
          <a:p>
            <a:endParaRPr lang="es-CO" dirty="0"/>
          </a:p>
        </p:txBody>
      </p:sp>
      <p:sp>
        <p:nvSpPr>
          <p:cNvPr id="29" name="28 Rectángulo redondeado"/>
          <p:cNvSpPr/>
          <p:nvPr/>
        </p:nvSpPr>
        <p:spPr>
          <a:xfrm>
            <a:off x="4262999" y="2975211"/>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Rectángulo redondeado"/>
          <p:cNvSpPr/>
          <p:nvPr/>
        </p:nvSpPr>
        <p:spPr>
          <a:xfrm>
            <a:off x="8118491" y="3029802"/>
            <a:ext cx="3659522" cy="3138985"/>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CuadroTexto"/>
          <p:cNvSpPr txBox="1"/>
          <p:nvPr/>
        </p:nvSpPr>
        <p:spPr>
          <a:xfrm>
            <a:off x="633224" y="2422056"/>
            <a:ext cx="4094391" cy="307777"/>
          </a:xfrm>
          <a:prstGeom prst="rect">
            <a:avLst/>
          </a:prstGeom>
          <a:noFill/>
        </p:spPr>
        <p:txBody>
          <a:bodyPr wrap="none" rtlCol="0">
            <a:spAutoFit/>
          </a:bodyPr>
          <a:lstStyle/>
          <a:p>
            <a:r>
              <a:rPr lang="es-ES" sz="1400" dirty="0">
                <a:solidFill>
                  <a:srgbClr val="2C538E"/>
                </a:solidFill>
                <a:latin typeface="Open Sans"/>
              </a:rPr>
              <a:t>Da clic en las tarjetas para ampliar la información</a:t>
            </a:r>
            <a:endParaRPr lang="es-CO" sz="1400" dirty="0">
              <a:solidFill>
                <a:srgbClr val="2C538E"/>
              </a:solidFill>
              <a:latin typeface="Open Sans"/>
            </a:endParaRPr>
          </a:p>
        </p:txBody>
      </p:sp>
      <p:pic>
        <p:nvPicPr>
          <p:cNvPr id="15" name="1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364" y="2985482"/>
            <a:ext cx="927921" cy="927921"/>
          </a:xfrm>
          <a:prstGeom prst="rect">
            <a:avLst/>
          </a:prstGeom>
        </p:spPr>
      </p:pic>
      <p:sp>
        <p:nvSpPr>
          <p:cNvPr id="31" name="30 CuadroTexto"/>
          <p:cNvSpPr txBox="1"/>
          <p:nvPr/>
        </p:nvSpPr>
        <p:spPr>
          <a:xfrm>
            <a:off x="4502633" y="3967236"/>
            <a:ext cx="3147201" cy="187743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Posición de funcionamiento</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se utilizan en la misma posición, por eso en la descripción del fabricante especian como es la disposición de uso.</a:t>
            </a:r>
          </a:p>
          <a:p>
            <a:endParaRPr lang="es-CO" dirty="0"/>
          </a:p>
        </p:txBody>
      </p:sp>
      <p:pic>
        <p:nvPicPr>
          <p:cNvPr id="17" name="1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5377" y="2947915"/>
            <a:ext cx="1023583" cy="1023583"/>
          </a:xfrm>
          <a:prstGeom prst="rect">
            <a:avLst/>
          </a:prstGeom>
        </p:spPr>
      </p:pic>
      <p:sp>
        <p:nvSpPr>
          <p:cNvPr id="32" name="31 CuadroTexto"/>
          <p:cNvSpPr txBox="1"/>
          <p:nvPr/>
        </p:nvSpPr>
        <p:spPr>
          <a:xfrm>
            <a:off x="8374651" y="3932757"/>
            <a:ext cx="3147201"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Clase de precisión </a:t>
            </a:r>
          </a:p>
          <a:p>
            <a:pPr algn="just"/>
            <a:endParaRPr lang="es-CO" sz="1400" b="1"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No todos los instrumentos de medición tienen la misma precisión de medida, esto varía dependiendo del ensamble y las especificaciones del fabricante.</a:t>
            </a:r>
          </a:p>
          <a:p>
            <a:endParaRPr lang="es-CO" dirty="0"/>
          </a:p>
        </p:txBody>
      </p:sp>
      <p:pic>
        <p:nvPicPr>
          <p:cNvPr id="18" name="1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3876" y="3029803"/>
            <a:ext cx="902954" cy="902954"/>
          </a:xfrm>
          <a:prstGeom prst="rect">
            <a:avLst/>
          </a:prstGeom>
        </p:spPr>
      </p:pic>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9727" y="6259700"/>
            <a:ext cx="434340" cy="539422"/>
          </a:xfrm>
          <a:prstGeom prst="rect">
            <a:avLst/>
          </a:prstGeom>
        </p:spPr>
      </p:pic>
    </p:spTree>
    <p:extLst>
      <p:ext uri="{BB962C8B-B14F-4D97-AF65-F5344CB8AC3E}">
        <p14:creationId xmlns:p14="http://schemas.microsoft.com/office/powerpoint/2010/main" val="342973234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34294" y="4480332"/>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692" y="3888650"/>
            <a:ext cx="434340" cy="539422"/>
          </a:xfrm>
          <a:prstGeom prst="rect">
            <a:avLst/>
          </a:prstGeom>
        </p:spPr>
      </p:pic>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spTree>
    <p:extLst>
      <p:ext uri="{BB962C8B-B14F-4D97-AF65-F5344CB8AC3E}">
        <p14:creationId xmlns:p14="http://schemas.microsoft.com/office/powerpoint/2010/main" val="46966316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23098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5318518" y="341208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6" name="5 CuadroTexto"/>
          <p:cNvSpPr txBox="1"/>
          <p:nvPr/>
        </p:nvSpPr>
        <p:spPr>
          <a:xfrm>
            <a:off x="1577022" y="4138375"/>
            <a:ext cx="8998424" cy="1231106"/>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se encarga de detectar una medida de corriente y es de tipo analógico electromecánico. Su mecanismo se basa en un hilo conductor que está conectado a la aguja de medida, estos están alineados en la dirección norte-sur cuando no está pasando ninguna corriente, la aguja se mueve cuando hay una medida de la intensidad de corriente que circula por el hilo.</a:t>
            </a:r>
          </a:p>
          <a:p>
            <a:endParaRPr lang="es-CO" dirty="0"/>
          </a:p>
        </p:txBody>
      </p:sp>
      <p:sp>
        <p:nvSpPr>
          <p:cNvPr id="54" name="53 Botón de acción: Final">
            <a:hlinkClick r:id="" action="ppaction://hlinkshowjump?jump=lastslide" highlightClick="1"/>
          </p:cNvPr>
          <p:cNvSpPr/>
          <p:nvPr/>
        </p:nvSpPr>
        <p:spPr>
          <a:xfrm>
            <a:off x="11386501" y="426516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54 Botón de acción: Final">
            <a:hlinkClick r:id="" action="ppaction://hlinkshowjump?jump=lastslide" highlightClick="1"/>
          </p:cNvPr>
          <p:cNvSpPr/>
          <p:nvPr/>
        </p:nvSpPr>
        <p:spPr>
          <a:xfrm flipH="1">
            <a:off x="796690" y="441336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6925" y="4432465"/>
            <a:ext cx="434340" cy="539422"/>
          </a:xfrm>
          <a:prstGeom prst="rect">
            <a:avLst/>
          </a:prstGeom>
        </p:spPr>
      </p:pic>
    </p:spTree>
    <p:extLst>
      <p:ext uri="{BB962C8B-B14F-4D97-AF65-F5344CB8AC3E}">
        <p14:creationId xmlns:p14="http://schemas.microsoft.com/office/powerpoint/2010/main" val="30763474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5318518" y="341208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sp>
        <p:nvSpPr>
          <p:cNvPr id="6" name="5 CuadroTexto"/>
          <p:cNvSpPr txBox="1"/>
          <p:nvPr/>
        </p:nvSpPr>
        <p:spPr>
          <a:xfrm>
            <a:off x="4032074" y="4480554"/>
            <a:ext cx="4612699" cy="738664"/>
          </a:xfrm>
          <a:prstGeom prst="rect">
            <a:avLst/>
          </a:prstGeom>
          <a:noFill/>
        </p:spPr>
        <p:txBody>
          <a:bodyPr wrap="square" rtlCol="0">
            <a:spAutoFit/>
          </a:bodyPr>
          <a:lstStyle/>
          <a:p>
            <a:pPr algn="just"/>
            <a:r>
              <a:rPr lang="es-ES" sz="1400" dirty="0">
                <a:latin typeface="Open Sans"/>
              </a:rPr>
              <a:t>Aquí va imagen enviada a diseño grafico</a:t>
            </a:r>
          </a:p>
          <a:p>
            <a:pPr algn="just"/>
            <a:endParaRPr lang="es-ES" sz="1400" dirty="0">
              <a:latin typeface="Open Sans"/>
            </a:endParaRPr>
          </a:p>
          <a:p>
            <a:pPr algn="just"/>
            <a:r>
              <a:rPr lang="es-ES" sz="1400" dirty="0">
                <a:latin typeface="Open Sans"/>
              </a:rPr>
              <a:t>nombre de la imagen: </a:t>
            </a:r>
            <a:r>
              <a:rPr lang="es-ES" sz="1400" b="1" dirty="0">
                <a:latin typeface="Open Sans"/>
              </a:rPr>
              <a:t>galvometro.png</a:t>
            </a:r>
          </a:p>
        </p:txBody>
      </p:sp>
      <p:sp>
        <p:nvSpPr>
          <p:cNvPr id="54" name="53 Botón de acción: Final">
            <a:hlinkClick r:id="" action="ppaction://hlinkshowjump?jump=lastslide" highlightClick="1"/>
          </p:cNvPr>
          <p:cNvSpPr/>
          <p:nvPr/>
        </p:nvSpPr>
        <p:spPr>
          <a:xfrm>
            <a:off x="11386501" y="426516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54 Botón de acción: Final">
            <a:hlinkClick r:id="" action="ppaction://hlinkshowjump?jump=lastslide" highlightClick="1"/>
          </p:cNvPr>
          <p:cNvSpPr/>
          <p:nvPr/>
        </p:nvSpPr>
        <p:spPr>
          <a:xfrm flipH="1">
            <a:off x="796690" y="441336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5668" y="3344484"/>
            <a:ext cx="434340" cy="539422"/>
          </a:xfrm>
          <a:prstGeom prst="rect">
            <a:avLst/>
          </a:prstGeom>
        </p:spPr>
      </p:pic>
    </p:spTree>
    <p:extLst>
      <p:ext uri="{BB962C8B-B14F-4D97-AF65-F5344CB8AC3E}">
        <p14:creationId xmlns:p14="http://schemas.microsoft.com/office/powerpoint/2010/main" val="240920979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34294" y="4480332"/>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810" y="3940910"/>
            <a:ext cx="434340" cy="539422"/>
          </a:xfrm>
          <a:prstGeom prst="rect">
            <a:avLst/>
          </a:prstGeom>
        </p:spPr>
      </p:pic>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spTree>
    <p:extLst>
      <p:ext uri="{BB962C8B-B14F-4D97-AF65-F5344CB8AC3E}">
        <p14:creationId xmlns:p14="http://schemas.microsoft.com/office/powerpoint/2010/main" val="33884226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15" name="14 CuadroTexto"/>
          <p:cNvSpPr txBox="1"/>
          <p:nvPr/>
        </p:nvSpPr>
        <p:spPr>
          <a:xfrm>
            <a:off x="5234928" y="3370131"/>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8" name="7 CuadroTexto"/>
          <p:cNvSpPr txBox="1"/>
          <p:nvPr/>
        </p:nvSpPr>
        <p:spPr>
          <a:xfrm>
            <a:off x="1504234" y="4272738"/>
            <a:ext cx="4227826"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sirve para medir la intensidad de corriente que pasa por un circuito eléctrico, su funcionamiento es el mismo principio del galvanómetro, con la diferencia de que está configurada su escala para medir amperios.</a:t>
            </a:r>
          </a:p>
          <a:p>
            <a:endParaRPr lang="es-CO" dirty="0"/>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9287" y="3446746"/>
            <a:ext cx="2973387" cy="2510860"/>
          </a:xfrm>
          <a:prstGeom prst="rect">
            <a:avLst/>
          </a:prstGeom>
        </p:spPr>
      </p:pic>
    </p:spTree>
    <p:extLst>
      <p:ext uri="{BB962C8B-B14F-4D97-AF65-F5344CB8AC3E}">
        <p14:creationId xmlns:p14="http://schemas.microsoft.com/office/powerpoint/2010/main" val="115819025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88886" y="4480332"/>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1291" y="3949067"/>
            <a:ext cx="434340" cy="539422"/>
          </a:xfrm>
          <a:prstGeom prst="rect">
            <a:avLst/>
          </a:prstGeom>
        </p:spPr>
      </p:pic>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spTree>
    <p:extLst>
      <p:ext uri="{BB962C8B-B14F-4D97-AF65-F5344CB8AC3E}">
        <p14:creationId xmlns:p14="http://schemas.microsoft.com/office/powerpoint/2010/main" val="336340529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0454" y="4481994"/>
            <a:ext cx="434340" cy="539422"/>
          </a:xfrm>
          <a:prstGeom prst="rect">
            <a:avLst/>
          </a:prstGeom>
        </p:spPr>
      </p:pic>
      <p:sp>
        <p:nvSpPr>
          <p:cNvPr id="8" name="7 CuadroTexto"/>
          <p:cNvSpPr txBox="1"/>
          <p:nvPr/>
        </p:nvSpPr>
        <p:spPr>
          <a:xfrm>
            <a:off x="1504234" y="4095314"/>
            <a:ext cx="4227826" cy="2092881"/>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de medición es el encargado de medir la diferencia de potencial entre un punto A y un punto B de un circuito eléctrico.</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Este tipo de instrumentos de medición se pueden clasificar en:</a:t>
            </a:r>
          </a:p>
          <a:p>
            <a:pPr algn="just"/>
            <a:endParaRPr lang="es-ES" sz="1400" dirty="0">
              <a:solidFill>
                <a:schemeClr val="tx1">
                  <a:lumMod val="75000"/>
                  <a:lumOff val="25000"/>
                </a:schemeClr>
              </a:solidFill>
              <a:latin typeface="Open Sans"/>
            </a:endParaRPr>
          </a:p>
          <a:p>
            <a:pPr algn="just"/>
            <a:r>
              <a:rPr lang="es-ES" sz="1400" dirty="0">
                <a:solidFill>
                  <a:srgbClr val="2C538E"/>
                </a:solidFill>
                <a:latin typeface="Open Sans"/>
              </a:rPr>
              <a:t>Utiliza las flechas para navegar</a:t>
            </a:r>
            <a:endParaRPr lang="es-CO" sz="1400" dirty="0">
              <a:solidFill>
                <a:srgbClr val="2C538E"/>
              </a:solidFill>
              <a:latin typeface="Open Sans"/>
            </a:endParaRPr>
          </a:p>
          <a:p>
            <a:endParaRPr lang="es-CO" dirty="0"/>
          </a:p>
        </p:txBody>
      </p:sp>
      <p:sp>
        <p:nvSpPr>
          <p:cNvPr id="16" name="15 CuadroTexto"/>
          <p:cNvSpPr txBox="1"/>
          <p:nvPr/>
        </p:nvSpPr>
        <p:spPr>
          <a:xfrm>
            <a:off x="5335244" y="3408751"/>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17" name="16 Botón de acción: Final">
            <a:hlinkClick r:id="" action="ppaction://hlinkshowjump?jump=lastslide" highlightClick="1"/>
          </p:cNvPr>
          <p:cNvSpPr/>
          <p:nvPr/>
        </p:nvSpPr>
        <p:spPr>
          <a:xfrm>
            <a:off x="11386501" y="426516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796690" y="441336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1804" y="3440387"/>
            <a:ext cx="2592000" cy="2592000"/>
          </a:xfrm>
          <a:prstGeom prst="rect">
            <a:avLst/>
          </a:prstGeom>
        </p:spPr>
      </p:pic>
    </p:spTree>
    <p:extLst>
      <p:ext uri="{BB962C8B-B14F-4D97-AF65-F5344CB8AC3E}">
        <p14:creationId xmlns:p14="http://schemas.microsoft.com/office/powerpoint/2010/main" val="39572068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1045" y="3357967"/>
            <a:ext cx="2737433" cy="2737433"/>
          </a:xfrm>
          <a:prstGeom prst="rect">
            <a:avLst/>
          </a:prstGeom>
        </p:spPr>
      </p:pic>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504234" y="3904242"/>
            <a:ext cx="7544232" cy="2523768"/>
          </a:xfrm>
          <a:prstGeom prst="rect">
            <a:avLst/>
          </a:prstGeom>
          <a:noFill/>
        </p:spPr>
        <p:txBody>
          <a:bodyPr wrap="square" rtlCol="0">
            <a:spAutoFit/>
          </a:bodyPr>
          <a:lstStyle/>
          <a:p>
            <a:pPr marL="285750" lvl="0" indent="-285750" algn="just">
              <a:buFont typeface="Wingdings" pitchFamily="2" charset="2"/>
              <a:buChar char="§"/>
            </a:pPr>
            <a:r>
              <a:rPr lang="es-CO" sz="1400" b="1" dirty="0">
                <a:solidFill>
                  <a:schemeClr val="tx1">
                    <a:lumMod val="75000"/>
                    <a:lumOff val="25000"/>
                  </a:schemeClr>
                </a:solidFill>
                <a:latin typeface="Open Sans"/>
              </a:rPr>
              <a:t>Voltímetro electromecánico</a:t>
            </a:r>
            <a:r>
              <a:rPr lang="es-CO" sz="1400" dirty="0">
                <a:solidFill>
                  <a:schemeClr val="tx1">
                    <a:lumMod val="75000"/>
                    <a:lumOff val="25000"/>
                  </a:schemeClr>
                </a:solidFill>
                <a:latin typeface="Open Sans"/>
              </a:rPr>
              <a:t>: es el mismo principio de funcionamiento de un galvanómetro, con la diferencia que este tiene su escala en voltios y sirve para medir magnitudes en AC y DC </a:t>
            </a:r>
          </a:p>
          <a:p>
            <a:pPr marL="285750" lvl="0" indent="-285750" algn="just">
              <a:buFont typeface="Wingdings" pitchFamily="2" charset="2"/>
              <a:buChar char="§"/>
            </a:pPr>
            <a:r>
              <a:rPr lang="es-CO" sz="1400" b="1" dirty="0">
                <a:solidFill>
                  <a:schemeClr val="tx1">
                    <a:lumMod val="75000"/>
                    <a:lumOff val="25000"/>
                  </a:schemeClr>
                </a:solidFill>
                <a:latin typeface="Open Sans"/>
              </a:rPr>
              <a:t>Voltímetro vectorial: </a:t>
            </a:r>
            <a:r>
              <a:rPr lang="es-CO" sz="1400" dirty="0">
                <a:solidFill>
                  <a:schemeClr val="tx1">
                    <a:lumMod val="75000"/>
                    <a:lumOff val="25000"/>
                  </a:schemeClr>
                </a:solidFill>
                <a:latin typeface="Open Sans"/>
              </a:rPr>
              <a:t>este instrumento está diseñado para medir grandes magnitudes y su característica principal es que además de medir la señal de voltaje nos da información sobre su fase.</a:t>
            </a:r>
          </a:p>
          <a:p>
            <a:pPr marL="285750" lvl="0" indent="-285750" algn="just">
              <a:buFont typeface="Wingdings" pitchFamily="2" charset="2"/>
              <a:buChar char="§"/>
            </a:pPr>
            <a:r>
              <a:rPr lang="es-CO" sz="1400" b="1" dirty="0">
                <a:solidFill>
                  <a:schemeClr val="tx1">
                    <a:lumMod val="75000"/>
                    <a:lumOff val="25000"/>
                  </a:schemeClr>
                </a:solidFill>
                <a:latin typeface="Open Sans"/>
              </a:rPr>
              <a:t>Voltímetro digital: </a:t>
            </a:r>
            <a:r>
              <a:rPr lang="es-CO" sz="1400" dirty="0">
                <a:solidFill>
                  <a:schemeClr val="tx1">
                    <a:lumMod val="75000"/>
                    <a:lumOff val="25000"/>
                  </a:schemeClr>
                </a:solidFill>
                <a:latin typeface="Open Sans"/>
              </a:rPr>
              <a:t>es el más común de su categoría, se caracteriza por transformar la señal análoga a digital y puede venir con mas funciones como autor rango, memoria y valor eficaz.</a:t>
            </a:r>
            <a:endParaRPr lang="es-ES" sz="1400" dirty="0">
              <a:solidFill>
                <a:schemeClr val="tx1">
                  <a:lumMod val="75000"/>
                  <a:lumOff val="25000"/>
                </a:schemeClr>
              </a:solidFill>
              <a:latin typeface="Open Sans"/>
            </a:endParaRPr>
          </a:p>
          <a:p>
            <a:pPr algn="just"/>
            <a:r>
              <a:rPr lang="es-ES" sz="1400" dirty="0">
                <a:solidFill>
                  <a:srgbClr val="2C538E"/>
                </a:solidFill>
                <a:latin typeface="Open Sans"/>
              </a:rPr>
              <a:t>Utiliza las flechas para navegar</a:t>
            </a:r>
            <a:endParaRPr lang="es-CO" sz="1400" dirty="0">
              <a:solidFill>
                <a:srgbClr val="2C538E"/>
              </a:solidFill>
              <a:latin typeface="Open Sans"/>
            </a:endParaRPr>
          </a:p>
          <a:p>
            <a:endParaRPr lang="es-CO" dirty="0"/>
          </a:p>
        </p:txBody>
      </p:sp>
      <p:sp>
        <p:nvSpPr>
          <p:cNvPr id="16" name="15 CuadroTexto"/>
          <p:cNvSpPr txBox="1"/>
          <p:nvPr/>
        </p:nvSpPr>
        <p:spPr>
          <a:xfrm>
            <a:off x="5335244" y="3408751"/>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17" name="16 Botón de acción: Final">
            <a:hlinkClick r:id="" action="ppaction://hlinkshowjump?jump=lastslide" highlightClick="1"/>
          </p:cNvPr>
          <p:cNvSpPr/>
          <p:nvPr/>
        </p:nvSpPr>
        <p:spPr>
          <a:xfrm>
            <a:off x="11386501" y="4265168"/>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Botón de acción: Final">
            <a:hlinkClick r:id="" action="ppaction://hlinkshowjump?jump=lastslide" highlightClick="1"/>
          </p:cNvPr>
          <p:cNvSpPr/>
          <p:nvPr/>
        </p:nvSpPr>
        <p:spPr>
          <a:xfrm flipH="1">
            <a:off x="796690" y="4413360"/>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8474377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34294" y="4357500"/>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266" y="3990568"/>
            <a:ext cx="434340" cy="539422"/>
          </a:xfrm>
          <a:prstGeom prst="rect">
            <a:avLst/>
          </a:prstGeom>
        </p:spPr>
      </p:pic>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spTree>
    <p:extLst>
      <p:ext uri="{BB962C8B-B14F-4D97-AF65-F5344CB8AC3E}">
        <p14:creationId xmlns:p14="http://schemas.microsoft.com/office/powerpoint/2010/main" val="2053640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95410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259307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191044" y="3220869"/>
            <a:ext cx="2207517" cy="2708434"/>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Factura de repuesto</a:t>
            </a:r>
          </a:p>
          <a:p>
            <a:pPr algn="just"/>
            <a:r>
              <a:rPr lang="es-CO" sz="1250" dirty="0">
                <a:solidFill>
                  <a:schemeClr val="tx1">
                    <a:lumMod val="75000"/>
                    <a:lumOff val="25000"/>
                  </a:schemeClr>
                </a:solidFill>
                <a:latin typeface="Open Sans"/>
              </a:rPr>
              <a:t>En casos de necesitar un historial de los repuestos utilizados para el sistema que falló, es importante tener un listado de estos preferiblemente en un periodo de tiempo extenso, por ejemplo, un periodo de 5 años, ya que con esto se puede hacer una idea de cuál es el tipo de fallo más común del sistema.</a:t>
            </a:r>
            <a:endParaRPr lang="es-CO" sz="1250" b="1" dirty="0">
              <a:solidFill>
                <a:schemeClr val="tx1">
                  <a:lumMod val="75000"/>
                  <a:lumOff val="25000"/>
                </a:schemeClr>
              </a:solidFill>
              <a:latin typeface="Open Sans"/>
            </a:endParaRPr>
          </a:p>
        </p:txBody>
      </p:sp>
      <p:sp>
        <p:nvSpPr>
          <p:cNvPr id="46" name="45 Rectángulo redondeado"/>
          <p:cNvSpPr/>
          <p:nvPr/>
        </p:nvSpPr>
        <p:spPr>
          <a:xfrm>
            <a:off x="5467537"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87733"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493" y="3437856"/>
            <a:ext cx="434340" cy="539422"/>
          </a:xfrm>
          <a:prstGeom prst="rect">
            <a:avLst/>
          </a:prstGeom>
        </p:spPr>
      </p:pic>
    </p:spTree>
    <p:extLst>
      <p:ext uri="{BB962C8B-B14F-4D97-AF65-F5344CB8AC3E}">
        <p14:creationId xmlns:p14="http://schemas.microsoft.com/office/powerpoint/2010/main" val="324263389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809" y="3524118"/>
            <a:ext cx="2535487" cy="2535487"/>
          </a:xfrm>
          <a:prstGeom prst="rect">
            <a:avLst/>
          </a:prstGeom>
        </p:spPr>
      </p:pic>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504235" y="4265168"/>
            <a:ext cx="5224112"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 un instrumento que sirve para medir la resistencia, su funcionamiento se basa en inducir un voltaje a medida a través de la resistencia y luego con un galvanómetro medir la corriente que circula por la resistencia. </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9" name="18 CuadroTexto"/>
          <p:cNvSpPr txBox="1"/>
          <p:nvPr/>
        </p:nvSpPr>
        <p:spPr>
          <a:xfrm>
            <a:off x="5342374" y="3469851"/>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Tree>
    <p:extLst>
      <p:ext uri="{BB962C8B-B14F-4D97-AF65-F5344CB8AC3E}">
        <p14:creationId xmlns:p14="http://schemas.microsoft.com/office/powerpoint/2010/main" val="10883283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34294" y="4357500"/>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1344" y="3994883"/>
            <a:ext cx="434340" cy="539422"/>
          </a:xfrm>
          <a:prstGeom prst="rect">
            <a:avLst/>
          </a:prstGeom>
        </p:spPr>
      </p:pic>
    </p:spTree>
    <p:extLst>
      <p:ext uri="{BB962C8B-B14F-4D97-AF65-F5344CB8AC3E}">
        <p14:creationId xmlns:p14="http://schemas.microsoft.com/office/powerpoint/2010/main" val="27800869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504235" y="3964912"/>
            <a:ext cx="5224112" cy="2954655"/>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de medición es un derivado del galvanómetro, con la diferencia de que este puede medir corriente alterna y el galvanómetro no, porque la onda de este tipo de corriente haría que la medición fuera en dos direcciones.</a:t>
            </a:r>
          </a:p>
          <a:p>
            <a:pPr algn="just"/>
            <a:r>
              <a:rPr lang="es-CO" sz="1400" dirty="0">
                <a:solidFill>
                  <a:schemeClr val="tx1">
                    <a:lumMod val="75000"/>
                    <a:lumOff val="25000"/>
                  </a:schemeClr>
                </a:solidFill>
                <a:latin typeface="Open Sans"/>
              </a:rPr>
              <a:t>Consiste en una bobina fija que está conectada en serie a una bobina móvil, la corriente de las dos bobinas se invierte al mismo tiempo y la inclinación de la bobina móvil siempre tiene el mismo sentido produciendo una medida constante en la intensidad.</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4924048" y="3395273"/>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0908" y="3437146"/>
            <a:ext cx="2165311" cy="2581515"/>
          </a:xfrm>
          <a:prstGeom prst="rect">
            <a:avLst/>
          </a:prstGeom>
        </p:spPr>
      </p:pic>
    </p:spTree>
    <p:extLst>
      <p:ext uri="{BB962C8B-B14F-4D97-AF65-F5344CB8AC3E}">
        <p14:creationId xmlns:p14="http://schemas.microsoft.com/office/powerpoint/2010/main" val="9921436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75238" y="450762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195" y="5312673"/>
            <a:ext cx="434340" cy="539422"/>
          </a:xfrm>
          <a:prstGeom prst="rect">
            <a:avLst/>
          </a:prstGeom>
        </p:spPr>
      </p:pic>
    </p:spTree>
    <p:extLst>
      <p:ext uri="{BB962C8B-B14F-4D97-AF65-F5344CB8AC3E}">
        <p14:creationId xmlns:p14="http://schemas.microsoft.com/office/powerpoint/2010/main" val="5834865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2034177" y="4059681"/>
            <a:ext cx="7680708" cy="2308324"/>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tipo de instrumento de medición, también conocido como culombímetro, está diseñado para medir la carga eléctrica, su funcionamiento se basa en la célula (o celda) electrolítica, la cual es un componente eléctrico que permite el paso de corriente por una disolución o electrolito.</a:t>
            </a:r>
          </a:p>
          <a:p>
            <a:pPr algn="just"/>
            <a:r>
              <a:rPr lang="es-CO" sz="1400" dirty="0">
                <a:solidFill>
                  <a:schemeClr val="tx1">
                    <a:lumMod val="75000"/>
                    <a:lumOff val="25000"/>
                  </a:schemeClr>
                </a:solidFill>
                <a:latin typeface="Open Sans"/>
              </a:rPr>
              <a:t>La medición se hace por medio de esta celda, por el peso del elemento liberando el cátodo en un momento especifico.</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6" name="15 CuadroTexto"/>
          <p:cNvSpPr txBox="1"/>
          <p:nvPr/>
        </p:nvSpPr>
        <p:spPr>
          <a:xfrm>
            <a:off x="5332166" y="3444128"/>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Tree>
    <p:extLst>
      <p:ext uri="{BB962C8B-B14F-4D97-AF65-F5344CB8AC3E}">
        <p14:creationId xmlns:p14="http://schemas.microsoft.com/office/powerpoint/2010/main" val="264740965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75238" y="450762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7266" y="5325201"/>
            <a:ext cx="434340" cy="539422"/>
          </a:xfrm>
          <a:prstGeom prst="rect">
            <a:avLst/>
          </a:prstGeom>
        </p:spPr>
      </p:pic>
    </p:spTree>
    <p:extLst>
      <p:ext uri="{BB962C8B-B14F-4D97-AF65-F5344CB8AC3E}">
        <p14:creationId xmlns:p14="http://schemas.microsoft.com/office/powerpoint/2010/main" val="180152674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092481" y="4161515"/>
            <a:ext cx="5908820"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es el encargado de medir la potencia eléctrica del suministro de energía de un circuito. Este dispositivo está conformado por dos bobinas, una bobina fija que se denomina bobina de corriente y otra bobina móvil que se denomina bobina de potencia. </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5384937" y="341233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6767" y="3525932"/>
            <a:ext cx="2426601" cy="2432463"/>
          </a:xfrm>
          <a:prstGeom prst="rect">
            <a:avLst/>
          </a:prstGeom>
        </p:spPr>
      </p:pic>
    </p:spTree>
    <p:extLst>
      <p:ext uri="{BB962C8B-B14F-4D97-AF65-F5344CB8AC3E}">
        <p14:creationId xmlns:p14="http://schemas.microsoft.com/office/powerpoint/2010/main" val="32423169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75238" y="450762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4262" y="5325201"/>
            <a:ext cx="434340" cy="539422"/>
          </a:xfrm>
          <a:prstGeom prst="rect">
            <a:avLst/>
          </a:prstGeom>
        </p:spPr>
      </p:pic>
    </p:spTree>
    <p:extLst>
      <p:ext uri="{BB962C8B-B14F-4D97-AF65-F5344CB8AC3E}">
        <p14:creationId xmlns:p14="http://schemas.microsoft.com/office/powerpoint/2010/main" val="230048194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092481" y="4161515"/>
            <a:ext cx="5908820" cy="2523768"/>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instrumento de medición, también conocido como multímetro o </a:t>
            </a:r>
            <a:r>
              <a:rPr lang="es-CO" sz="1400" dirty="0" err="1">
                <a:solidFill>
                  <a:schemeClr val="tx1">
                    <a:lumMod val="75000"/>
                    <a:lumOff val="25000"/>
                  </a:schemeClr>
                </a:solidFill>
                <a:latin typeface="Open Sans"/>
              </a:rPr>
              <a:t>tester</a:t>
            </a:r>
            <a:r>
              <a:rPr lang="es-CO" sz="1400" dirty="0">
                <a:solidFill>
                  <a:schemeClr val="tx1">
                    <a:lumMod val="75000"/>
                    <a:lumOff val="25000"/>
                  </a:schemeClr>
                </a:solidFill>
                <a:latin typeface="Open Sans"/>
              </a:rPr>
              <a:t>, es el más común en la electrónica, este dispositivo tiene la capacidad de medir magnitudes activas como de corriente y voltaje, también tiene la capacidad de medir magnitudes pasivas como como las capacitancias y las resistencias. Otra característica de este instrumento de medición es que puede medir corriente altera, como corriente continua.</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6" name="15 CuadroTexto"/>
          <p:cNvSpPr txBox="1"/>
          <p:nvPr/>
        </p:nvSpPr>
        <p:spPr>
          <a:xfrm>
            <a:off x="5372451" y="3416832"/>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129" y="3416832"/>
            <a:ext cx="3537927" cy="2653445"/>
          </a:xfrm>
          <a:prstGeom prst="rect">
            <a:avLst/>
          </a:prstGeom>
        </p:spPr>
      </p:pic>
    </p:spTree>
    <p:extLst>
      <p:ext uri="{BB962C8B-B14F-4D97-AF65-F5344CB8AC3E}">
        <p14:creationId xmlns:p14="http://schemas.microsoft.com/office/powerpoint/2010/main" val="41413272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75238" y="450762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0464" y="5325201"/>
            <a:ext cx="434340" cy="539422"/>
          </a:xfrm>
          <a:prstGeom prst="rect">
            <a:avLst/>
          </a:prstGeom>
        </p:spPr>
      </p:pic>
    </p:spTree>
    <p:extLst>
      <p:ext uri="{BB962C8B-B14F-4D97-AF65-F5344CB8AC3E}">
        <p14:creationId xmlns:p14="http://schemas.microsoft.com/office/powerpoint/2010/main" val="3854159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95410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261794" y="3248167"/>
            <a:ext cx="2082814"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467537"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87733"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6823" y="3583379"/>
            <a:ext cx="434340" cy="539422"/>
          </a:xfrm>
          <a:prstGeom prst="rect">
            <a:avLst/>
          </a:prstGeom>
        </p:spPr>
      </p:pic>
    </p:spTree>
    <p:extLst>
      <p:ext uri="{BB962C8B-B14F-4D97-AF65-F5344CB8AC3E}">
        <p14:creationId xmlns:p14="http://schemas.microsoft.com/office/powerpoint/2010/main" val="358285260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1301" y="3327824"/>
            <a:ext cx="4383284" cy="2828679"/>
          </a:xfrm>
          <a:prstGeom prst="rect">
            <a:avLst/>
          </a:prstGeom>
        </p:spPr>
      </p:pic>
      <p:sp>
        <p:nvSpPr>
          <p:cNvPr id="5" name="4 Rectángulo redondeado"/>
          <p:cNvSpPr/>
          <p:nvPr/>
        </p:nvSpPr>
        <p:spPr>
          <a:xfrm>
            <a:off x="553793" y="3370131"/>
            <a:ext cx="11271856" cy="274406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76392"/>
            <a:ext cx="10975254" cy="95410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a:t>
            </a:r>
            <a:r>
              <a:rPr lang="es-CO" sz="1400" dirty="0">
                <a:solidFill>
                  <a:srgbClr val="2C538E"/>
                </a:solidFill>
                <a:latin typeface="Open Sans"/>
              </a:rPr>
              <a:t> Da clic en los botones para ampliar la información</a:t>
            </a:r>
            <a:r>
              <a:rPr lang="es-CO" sz="1400" dirty="0">
                <a:solidFill>
                  <a:schemeClr val="tx1">
                    <a:lumMod val="75000"/>
                    <a:lumOff val="25000"/>
                  </a:schemeClr>
                </a:solidFill>
                <a:latin typeface="Open Sans"/>
              </a:rPr>
              <a:t>.</a:t>
            </a:r>
          </a:p>
          <a:p>
            <a:pPr algn="just"/>
            <a:endParaRPr lang="es-CO" sz="1400" dirty="0">
              <a:solidFill>
                <a:schemeClr val="tx1">
                  <a:lumMod val="75000"/>
                  <a:lumOff val="25000"/>
                </a:schemeClr>
              </a:solidFill>
              <a:latin typeface="Open Sans"/>
            </a:endParaRPr>
          </a:p>
        </p:txBody>
      </p:sp>
      <p:sp>
        <p:nvSpPr>
          <p:cNvPr id="4" name="3 Rectángulo redondeado"/>
          <p:cNvSpPr/>
          <p:nvPr/>
        </p:nvSpPr>
        <p:spPr>
          <a:xfrm>
            <a:off x="4581807" y="3143862"/>
            <a:ext cx="2608203" cy="724747"/>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7" name="6 Elipse"/>
          <p:cNvSpPr/>
          <p:nvPr/>
        </p:nvSpPr>
        <p:spPr>
          <a:xfrm>
            <a:off x="5604531" y="287233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32" name="31 Elipse"/>
          <p:cNvSpPr/>
          <p:nvPr/>
        </p:nvSpPr>
        <p:spPr>
          <a:xfrm>
            <a:off x="11285648" y="3139551"/>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rPr>
              <a:t>X</a:t>
            </a:r>
            <a:endParaRPr lang="es-CO" b="1" dirty="0">
              <a:solidFill>
                <a:schemeClr val="bg1"/>
              </a:solidFill>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9272" y="3444387"/>
            <a:ext cx="434340" cy="539422"/>
          </a:xfrm>
          <a:prstGeom prst="rect">
            <a:avLst/>
          </a:prstGeom>
        </p:spPr>
      </p:pic>
      <p:sp>
        <p:nvSpPr>
          <p:cNvPr id="8" name="7 CuadroTexto"/>
          <p:cNvSpPr txBox="1"/>
          <p:nvPr/>
        </p:nvSpPr>
        <p:spPr>
          <a:xfrm>
            <a:off x="1092481" y="4236760"/>
            <a:ext cx="5908820"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Este tipo de instrumento es el que tiene la capacidad de detectar señales de diferencia de potencial, de ruido, de corriente, entre otras. Su función es detectar este tipo de frecuencias y mostrarlas en un monitor en un plano cartesiano en R2.</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5232524" y="3433484"/>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Tree>
    <p:extLst>
      <p:ext uri="{BB962C8B-B14F-4D97-AF65-F5344CB8AC3E}">
        <p14:creationId xmlns:p14="http://schemas.microsoft.com/office/powerpoint/2010/main" val="414998189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65 Rectángulo redondeado"/>
          <p:cNvSpPr/>
          <p:nvPr/>
        </p:nvSpPr>
        <p:spPr>
          <a:xfrm>
            <a:off x="8729024" y="4780475"/>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5" name="64 Rectángulo redondeado"/>
          <p:cNvSpPr/>
          <p:nvPr/>
        </p:nvSpPr>
        <p:spPr>
          <a:xfrm>
            <a:off x="6369984" y="4774584"/>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4" name="63 Rectángulo redondeado"/>
          <p:cNvSpPr/>
          <p:nvPr/>
        </p:nvSpPr>
        <p:spPr>
          <a:xfrm>
            <a:off x="4123500" y="480001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3" name="62 Rectángulo redondeado"/>
          <p:cNvSpPr/>
          <p:nvPr/>
        </p:nvSpPr>
        <p:spPr>
          <a:xfrm>
            <a:off x="1790768" y="488376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9" name="58 Rectángulo redondeado"/>
          <p:cNvSpPr/>
          <p:nvPr/>
        </p:nvSpPr>
        <p:spPr>
          <a:xfrm>
            <a:off x="7443358" y="346630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8" name="57 Rectángulo redondeado"/>
          <p:cNvSpPr/>
          <p:nvPr/>
        </p:nvSpPr>
        <p:spPr>
          <a:xfrm>
            <a:off x="5162650" y="3472291"/>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55" name="54 Rectángulo redondeado"/>
          <p:cNvSpPr/>
          <p:nvPr/>
        </p:nvSpPr>
        <p:spPr>
          <a:xfrm>
            <a:off x="2876368" y="3436407"/>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Instrumentos para medición de magnitudes eléctricas: funcionamiento, clasificación, conexiones</a:t>
            </a:r>
            <a:r>
              <a:rPr lang="es-CO" sz="1600" dirty="0">
                <a:solidFill>
                  <a:srgbClr val="2C538E"/>
                </a:solidFill>
                <a:latin typeface="Open Sans"/>
              </a:rPr>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23405"/>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 </a:t>
            </a:r>
          </a:p>
          <a:p>
            <a:r>
              <a:rPr lang="es-CO" sz="1400" dirty="0">
                <a:solidFill>
                  <a:schemeClr val="tx1">
                    <a:lumMod val="75000"/>
                    <a:lumOff val="25000"/>
                  </a:schemeClr>
                </a:solidFill>
                <a:latin typeface="Open Sans"/>
              </a:rPr>
              <a:t>En esta lección se explica los instrumentos de medición eléctrica más comunes y como es su funcionamiento. Se explica las características de los instrumentos de medida en general, como se clasifican.</a:t>
            </a:r>
          </a:p>
        </p:txBody>
      </p:sp>
      <p:sp>
        <p:nvSpPr>
          <p:cNvPr id="13" name="12 CuadroTexto"/>
          <p:cNvSpPr txBox="1"/>
          <p:nvPr/>
        </p:nvSpPr>
        <p:spPr>
          <a:xfrm>
            <a:off x="633225" y="2162744"/>
            <a:ext cx="10975254"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Instrumentos de medida</a:t>
            </a:r>
          </a:p>
          <a:p>
            <a:pPr algn="just"/>
            <a:r>
              <a:rPr lang="es-CO" sz="1400" dirty="0">
                <a:solidFill>
                  <a:schemeClr val="tx1">
                    <a:lumMod val="75000"/>
                    <a:lumOff val="25000"/>
                  </a:schemeClr>
                </a:solidFill>
                <a:latin typeface="Open Sans"/>
              </a:rPr>
              <a:t>Los instrumentos de medida para la electrónica son los encargados de hacer la medición de todas las magnitud y propiedades eléctrica de un circuito como la temperatura, presión, flujo, entre otros. </a:t>
            </a:r>
            <a:r>
              <a:rPr lang="es-CO" sz="1400" dirty="0">
                <a:solidFill>
                  <a:srgbClr val="2C538E"/>
                </a:solidFill>
                <a:latin typeface="Open Sans"/>
              </a:rPr>
              <a:t>Da clic en los botones para ampliar la información</a:t>
            </a:r>
            <a:r>
              <a:rPr lang="es-CO" sz="1400" dirty="0">
                <a:solidFill>
                  <a:schemeClr val="tx1">
                    <a:lumMod val="75000"/>
                    <a:lumOff val="25000"/>
                  </a:schemeClr>
                </a:solidFill>
                <a:latin typeface="Open Sans"/>
              </a:rPr>
              <a:t>.</a:t>
            </a:r>
          </a:p>
        </p:txBody>
      </p:sp>
      <p:sp>
        <p:nvSpPr>
          <p:cNvPr id="4" name="3 Rectángulo redondeado"/>
          <p:cNvSpPr/>
          <p:nvPr/>
        </p:nvSpPr>
        <p:spPr>
          <a:xfrm>
            <a:off x="596657" y="3443278"/>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27" name="26 CuadroTexto"/>
          <p:cNvSpPr txBox="1"/>
          <p:nvPr/>
        </p:nvSpPr>
        <p:spPr>
          <a:xfrm>
            <a:off x="978520" y="3752448"/>
            <a:ext cx="1438214" cy="1015663"/>
          </a:xfrm>
          <a:prstGeom prst="rect">
            <a:avLst/>
          </a:prstGeom>
          <a:noFill/>
        </p:spPr>
        <p:txBody>
          <a:bodyPr wrap="none" rtlCol="0">
            <a:spAutoFit/>
          </a:bodyPr>
          <a:lstStyle/>
          <a:p>
            <a:r>
              <a:rPr lang="es-CO" sz="1400" b="1" dirty="0">
                <a:solidFill>
                  <a:schemeClr val="bg1"/>
                </a:solidFill>
                <a:latin typeface="Open Sans"/>
              </a:rPr>
              <a:t>Galvanómetro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37" name="36 CuadroTexto"/>
          <p:cNvSpPr txBox="1"/>
          <p:nvPr/>
        </p:nvSpPr>
        <p:spPr>
          <a:xfrm>
            <a:off x="3341757" y="3780207"/>
            <a:ext cx="1301959" cy="1231106"/>
          </a:xfrm>
          <a:prstGeom prst="rect">
            <a:avLst/>
          </a:prstGeom>
          <a:noFill/>
        </p:spPr>
        <p:txBody>
          <a:bodyPr wrap="none" rtlCol="0">
            <a:spAutoFit/>
          </a:bodyPr>
          <a:lstStyle/>
          <a:p>
            <a:r>
              <a:rPr lang="es-CO" sz="1400" b="1" dirty="0">
                <a:solidFill>
                  <a:schemeClr val="bg1"/>
                </a:solidFill>
                <a:latin typeface="Open Sans"/>
              </a:rPr>
              <a:t>Amperímetro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1" name="40 CuadroTexto"/>
          <p:cNvSpPr txBox="1"/>
          <p:nvPr/>
        </p:nvSpPr>
        <p:spPr>
          <a:xfrm>
            <a:off x="5690092" y="3790895"/>
            <a:ext cx="1107483" cy="1231106"/>
          </a:xfrm>
          <a:prstGeom prst="rect">
            <a:avLst/>
          </a:prstGeom>
          <a:noFill/>
        </p:spPr>
        <p:txBody>
          <a:bodyPr wrap="none" rtlCol="0">
            <a:spAutoFit/>
          </a:bodyPr>
          <a:lstStyle/>
          <a:p>
            <a:r>
              <a:rPr lang="es-CO" sz="1400" b="1" dirty="0">
                <a:solidFill>
                  <a:schemeClr val="bg1"/>
                </a:solidFill>
                <a:latin typeface="Open Sans"/>
              </a:rPr>
              <a:t>Voltímetro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2" name="41 CuadroTexto"/>
          <p:cNvSpPr txBox="1"/>
          <p:nvPr/>
        </p:nvSpPr>
        <p:spPr>
          <a:xfrm>
            <a:off x="7949783" y="3801119"/>
            <a:ext cx="1141659" cy="1446550"/>
          </a:xfrm>
          <a:prstGeom prst="rect">
            <a:avLst/>
          </a:prstGeom>
          <a:noFill/>
        </p:spPr>
        <p:txBody>
          <a:bodyPr wrap="none" rtlCol="0">
            <a:spAutoFit/>
          </a:bodyPr>
          <a:lstStyle/>
          <a:p>
            <a:r>
              <a:rPr lang="es-CO" sz="1400" b="1" dirty="0">
                <a:solidFill>
                  <a:schemeClr val="bg1"/>
                </a:solidFill>
                <a:latin typeface="Open Sans"/>
              </a:rPr>
              <a:t>Ohmímetro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3" name="42 CuadroTexto"/>
          <p:cNvSpPr txBox="1"/>
          <p:nvPr/>
        </p:nvSpPr>
        <p:spPr>
          <a:xfrm>
            <a:off x="2231914" y="5115387"/>
            <a:ext cx="1107483" cy="1231106"/>
          </a:xfrm>
          <a:prstGeom prst="rect">
            <a:avLst/>
          </a:prstGeom>
          <a:noFill/>
        </p:spPr>
        <p:txBody>
          <a:bodyPr wrap="none" rtlCol="0">
            <a:spAutoFit/>
          </a:bodyPr>
          <a:lstStyle/>
          <a:p>
            <a:r>
              <a:rPr lang="es-CO" sz="1400" b="1" dirty="0">
                <a:solidFill>
                  <a:schemeClr val="bg1"/>
                </a:solidFill>
                <a:latin typeface="Open Sans"/>
              </a:rPr>
              <a:t>Voltámetro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4" name="43 CuadroTexto"/>
          <p:cNvSpPr txBox="1"/>
          <p:nvPr/>
        </p:nvSpPr>
        <p:spPr>
          <a:xfrm>
            <a:off x="4659736" y="5021809"/>
            <a:ext cx="1001941" cy="1231106"/>
          </a:xfrm>
          <a:prstGeom prst="rect">
            <a:avLst/>
          </a:prstGeom>
          <a:noFill/>
        </p:spPr>
        <p:txBody>
          <a:bodyPr wrap="none" rtlCol="0">
            <a:spAutoFit/>
          </a:bodyPr>
          <a:lstStyle/>
          <a:p>
            <a:r>
              <a:rPr lang="es-CO" sz="1400" b="1" dirty="0">
                <a:solidFill>
                  <a:schemeClr val="bg1"/>
                </a:solidFill>
                <a:latin typeface="Open Sans"/>
              </a:rPr>
              <a:t>Vatímetro</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5" name="44 CuadroTexto"/>
          <p:cNvSpPr txBox="1"/>
          <p:nvPr/>
        </p:nvSpPr>
        <p:spPr>
          <a:xfrm>
            <a:off x="6942753" y="5036938"/>
            <a:ext cx="1061509" cy="1231106"/>
          </a:xfrm>
          <a:prstGeom prst="rect">
            <a:avLst/>
          </a:prstGeom>
          <a:noFill/>
        </p:spPr>
        <p:txBody>
          <a:bodyPr wrap="none" rtlCol="0">
            <a:spAutoFit/>
          </a:bodyPr>
          <a:lstStyle/>
          <a:p>
            <a:r>
              <a:rPr lang="es-CO" sz="1400" b="1" dirty="0">
                <a:solidFill>
                  <a:schemeClr val="bg1"/>
                </a:solidFill>
                <a:latin typeface="Open Sans"/>
              </a:rPr>
              <a:t>Polímetro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46" name="45 CuadroTexto"/>
          <p:cNvSpPr txBox="1"/>
          <p:nvPr/>
        </p:nvSpPr>
        <p:spPr>
          <a:xfrm>
            <a:off x="9258436" y="5011313"/>
            <a:ext cx="1306768" cy="1446550"/>
          </a:xfrm>
          <a:prstGeom prst="rect">
            <a:avLst/>
          </a:prstGeom>
          <a:noFill/>
        </p:spPr>
        <p:txBody>
          <a:bodyPr wrap="none" rtlCol="0">
            <a:spAutoFit/>
          </a:bodyPr>
          <a:lstStyle/>
          <a:p>
            <a:r>
              <a:rPr lang="es-CO" sz="1400" b="1" dirty="0">
                <a:solidFill>
                  <a:schemeClr val="bg1"/>
                </a:solidFill>
                <a:latin typeface="Open Sans"/>
              </a:rPr>
              <a:t>Osciloscopio</a:t>
            </a:r>
          </a:p>
          <a:p>
            <a:r>
              <a:rPr lang="es-CO" sz="1400" b="1" dirty="0">
                <a:solidFill>
                  <a:schemeClr val="bg1"/>
                </a:solidFill>
                <a:latin typeface="Open Sans"/>
              </a:rPr>
              <a:t> </a:t>
            </a:r>
          </a:p>
          <a:p>
            <a:r>
              <a:rPr lang="es-CO" sz="1400" b="1" dirty="0">
                <a:solidFill>
                  <a:schemeClr val="bg1"/>
                </a:solidFill>
                <a:latin typeface="Open Sans"/>
              </a:rPr>
              <a:t> </a:t>
            </a:r>
          </a:p>
          <a:p>
            <a:endParaRPr lang="es-CO" sz="1400" b="1" dirty="0">
              <a:solidFill>
                <a:schemeClr val="bg1"/>
              </a:solidFill>
              <a:latin typeface="Open Sans"/>
            </a:endParaRPr>
          </a:p>
          <a:p>
            <a:endParaRPr lang="es-CO" sz="1400" b="1" dirty="0">
              <a:solidFill>
                <a:schemeClr val="bg1"/>
              </a:solidFill>
              <a:latin typeface="Open Sans"/>
            </a:endParaRPr>
          </a:p>
          <a:p>
            <a:endParaRPr lang="es-CO" dirty="0"/>
          </a:p>
        </p:txBody>
      </p:sp>
      <p:sp>
        <p:nvSpPr>
          <p:cNvPr id="7" name="6 Elipse"/>
          <p:cNvSpPr/>
          <p:nvPr/>
        </p:nvSpPr>
        <p:spPr>
          <a:xfrm>
            <a:off x="1319125" y="311716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1</a:t>
            </a:r>
            <a:endParaRPr lang="es-CO" b="1" dirty="0">
              <a:solidFill>
                <a:schemeClr val="tx1">
                  <a:lumMod val="75000"/>
                  <a:lumOff val="25000"/>
                </a:schemeClr>
              </a:solidFill>
            </a:endParaRPr>
          </a:p>
        </p:txBody>
      </p:sp>
      <p:sp>
        <p:nvSpPr>
          <p:cNvPr id="47" name="46 Elipse"/>
          <p:cNvSpPr/>
          <p:nvPr/>
        </p:nvSpPr>
        <p:spPr>
          <a:xfrm>
            <a:off x="3666535" y="3118686"/>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2</a:t>
            </a:r>
            <a:endParaRPr lang="es-CO" b="1" dirty="0">
              <a:solidFill>
                <a:schemeClr val="tx1">
                  <a:lumMod val="75000"/>
                  <a:lumOff val="25000"/>
                </a:schemeClr>
              </a:solidFill>
            </a:endParaRPr>
          </a:p>
        </p:txBody>
      </p:sp>
      <p:sp>
        <p:nvSpPr>
          <p:cNvPr id="48" name="47 Elipse"/>
          <p:cNvSpPr/>
          <p:nvPr/>
        </p:nvSpPr>
        <p:spPr>
          <a:xfrm>
            <a:off x="5952816" y="3196303"/>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3</a:t>
            </a:r>
            <a:endParaRPr lang="es-CO" b="1" dirty="0">
              <a:solidFill>
                <a:schemeClr val="tx1">
                  <a:lumMod val="75000"/>
                  <a:lumOff val="25000"/>
                </a:schemeClr>
              </a:solidFill>
            </a:endParaRPr>
          </a:p>
        </p:txBody>
      </p:sp>
      <p:sp>
        <p:nvSpPr>
          <p:cNvPr id="49" name="48 Elipse"/>
          <p:cNvSpPr/>
          <p:nvPr/>
        </p:nvSpPr>
        <p:spPr>
          <a:xfrm>
            <a:off x="8250612" y="314809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4</a:t>
            </a:r>
            <a:endParaRPr lang="es-CO" b="1" dirty="0">
              <a:solidFill>
                <a:schemeClr val="tx1">
                  <a:lumMod val="75000"/>
                  <a:lumOff val="25000"/>
                </a:schemeClr>
              </a:solidFill>
            </a:endParaRPr>
          </a:p>
        </p:txBody>
      </p:sp>
      <p:sp>
        <p:nvSpPr>
          <p:cNvPr id="50" name="49 Elipse"/>
          <p:cNvSpPr/>
          <p:nvPr/>
        </p:nvSpPr>
        <p:spPr>
          <a:xfrm>
            <a:off x="2527032" y="451770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6</a:t>
            </a:r>
            <a:endParaRPr lang="es-CO" b="1" dirty="0">
              <a:solidFill>
                <a:schemeClr val="tx1">
                  <a:lumMod val="75000"/>
                  <a:lumOff val="25000"/>
                </a:schemeClr>
              </a:solidFill>
            </a:endParaRPr>
          </a:p>
        </p:txBody>
      </p:sp>
      <p:sp>
        <p:nvSpPr>
          <p:cNvPr id="51" name="50 Elipse"/>
          <p:cNvSpPr/>
          <p:nvPr/>
        </p:nvSpPr>
        <p:spPr>
          <a:xfrm>
            <a:off x="4875238" y="4507628"/>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7</a:t>
            </a:r>
            <a:endParaRPr lang="es-CO" b="1" dirty="0">
              <a:solidFill>
                <a:schemeClr val="tx1">
                  <a:lumMod val="75000"/>
                  <a:lumOff val="25000"/>
                </a:schemeClr>
              </a:solidFill>
            </a:endParaRPr>
          </a:p>
        </p:txBody>
      </p:sp>
      <p:sp>
        <p:nvSpPr>
          <p:cNvPr id="52" name="51 Elipse"/>
          <p:cNvSpPr/>
          <p:nvPr/>
        </p:nvSpPr>
        <p:spPr>
          <a:xfrm>
            <a:off x="7155602" y="4409664"/>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8</a:t>
            </a:r>
            <a:endParaRPr lang="es-CO" b="1" dirty="0">
              <a:solidFill>
                <a:schemeClr val="tx1">
                  <a:lumMod val="75000"/>
                  <a:lumOff val="25000"/>
                </a:schemeClr>
              </a:solidFill>
            </a:endParaRPr>
          </a:p>
        </p:txBody>
      </p:sp>
      <p:sp>
        <p:nvSpPr>
          <p:cNvPr id="53" name="52 Elipse"/>
          <p:cNvSpPr/>
          <p:nvPr/>
        </p:nvSpPr>
        <p:spPr>
          <a:xfrm>
            <a:off x="9482151" y="4393765"/>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9</a:t>
            </a:r>
            <a:endParaRPr lang="es-CO" b="1" dirty="0">
              <a:solidFill>
                <a:schemeClr val="tx1">
                  <a:lumMod val="75000"/>
                  <a:lumOff val="25000"/>
                </a:schemeClr>
              </a:solidFill>
            </a:endParaRPr>
          </a:p>
        </p:txBody>
      </p:sp>
      <p:sp>
        <p:nvSpPr>
          <p:cNvPr id="60" name="59 Rectángulo redondeado"/>
          <p:cNvSpPr/>
          <p:nvPr/>
        </p:nvSpPr>
        <p:spPr>
          <a:xfrm>
            <a:off x="9697550" y="3482223"/>
            <a:ext cx="2120333" cy="782371"/>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CO" b="1" dirty="0"/>
              <a:t> </a:t>
            </a:r>
          </a:p>
          <a:p>
            <a:pPr algn="ctr"/>
            <a:endParaRPr lang="es-CO" dirty="0"/>
          </a:p>
        </p:txBody>
      </p:sp>
      <p:sp>
        <p:nvSpPr>
          <p:cNvPr id="62" name="61 Elipse"/>
          <p:cNvSpPr/>
          <p:nvPr/>
        </p:nvSpPr>
        <p:spPr>
          <a:xfrm>
            <a:off x="10504804" y="3164019"/>
            <a:ext cx="540000" cy="54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75000"/>
                    <a:lumOff val="25000"/>
                  </a:schemeClr>
                </a:solidFill>
              </a:rPr>
              <a:t>5</a:t>
            </a:r>
            <a:endParaRPr lang="es-CO" b="1" dirty="0">
              <a:solidFill>
                <a:schemeClr val="tx1">
                  <a:lumMod val="75000"/>
                  <a:lumOff val="25000"/>
                </a:schemeClr>
              </a:solidFill>
            </a:endParaRPr>
          </a:p>
        </p:txBody>
      </p:sp>
      <p:sp>
        <p:nvSpPr>
          <p:cNvPr id="57" name="56 CuadroTexto"/>
          <p:cNvSpPr txBox="1"/>
          <p:nvPr/>
        </p:nvSpPr>
        <p:spPr>
          <a:xfrm>
            <a:off x="9768759" y="3770830"/>
            <a:ext cx="1927131" cy="738664"/>
          </a:xfrm>
          <a:prstGeom prst="rect">
            <a:avLst/>
          </a:prstGeom>
          <a:noFill/>
        </p:spPr>
        <p:txBody>
          <a:bodyPr wrap="none" rtlCol="0">
            <a:spAutoFit/>
          </a:bodyPr>
          <a:lstStyle/>
          <a:p>
            <a:r>
              <a:rPr lang="es-CO" sz="1400" b="1" dirty="0">
                <a:solidFill>
                  <a:schemeClr val="bg1"/>
                </a:solidFill>
                <a:latin typeface="Open Sans"/>
              </a:rPr>
              <a:t>Electrodinamómetro</a:t>
            </a:r>
          </a:p>
          <a:p>
            <a:r>
              <a:rPr lang="es-CO" sz="1400" b="1" dirty="0">
                <a:solidFill>
                  <a:schemeClr val="bg1"/>
                </a:solidFill>
                <a:latin typeface="Open Sans"/>
              </a:rPr>
              <a:t> </a:t>
            </a:r>
          </a:p>
          <a:p>
            <a:endParaRPr lang="es-CO" sz="1400" b="1"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2616" y="6268044"/>
            <a:ext cx="434340" cy="539422"/>
          </a:xfrm>
          <a:prstGeom prst="rect">
            <a:avLst/>
          </a:prstGeom>
        </p:spPr>
      </p:pic>
    </p:spTree>
    <p:extLst>
      <p:ext uri="{BB962C8B-B14F-4D97-AF65-F5344CB8AC3E}">
        <p14:creationId xmlns:p14="http://schemas.microsoft.com/office/powerpoint/2010/main" val="369569905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Simbología de los instrumentos de medición</a:t>
            </a:r>
            <a:r>
              <a:rPr lang="es-CO" sz="1600" dirty="0"/>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518941"/>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Se muestra toda la simbología de instrumentos de medición en la electrónica con su respectiva definición</a:t>
            </a:r>
            <a:r>
              <a:rPr lang="es-CO" sz="1400" dirty="0">
                <a:solidFill>
                  <a:schemeClr val="tx1">
                    <a:lumMod val="75000"/>
                    <a:lumOff val="25000"/>
                  </a:schemeClr>
                </a:solidFill>
              </a:rPr>
              <a:t>.</a:t>
            </a:r>
          </a:p>
          <a:p>
            <a:r>
              <a:rPr lang="es-CO" sz="1400" dirty="0">
                <a:solidFill>
                  <a:schemeClr val="tx1">
                    <a:lumMod val="75000"/>
                    <a:lumOff val="25000"/>
                  </a:schemeClr>
                </a:solidFill>
                <a:latin typeface="Open Sans"/>
              </a:rPr>
              <a:t>.</a:t>
            </a:r>
          </a:p>
        </p:txBody>
      </p:sp>
      <p:sp>
        <p:nvSpPr>
          <p:cNvPr id="13" name="12 CuadroTexto"/>
          <p:cNvSpPr txBox="1"/>
          <p:nvPr/>
        </p:nvSpPr>
        <p:spPr>
          <a:xfrm>
            <a:off x="633225" y="2381112"/>
            <a:ext cx="10975254"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ampliara la información sobre los instrumentos de medición y su respectiva descripción. </a:t>
            </a:r>
            <a:r>
              <a:rPr lang="es-ES" sz="1400" dirty="0">
                <a:solidFill>
                  <a:srgbClr val="2C538E"/>
                </a:solidFill>
                <a:latin typeface="Open Sans"/>
              </a:rPr>
              <a:t>Utiliza las flechas para navegar.</a:t>
            </a:r>
            <a:endParaRPr lang="es-CO" sz="1400" dirty="0">
              <a:solidFill>
                <a:srgbClr val="2C538E"/>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8209" y="4432464"/>
            <a:ext cx="434340" cy="539422"/>
          </a:xfrm>
          <a:prstGeom prst="rect">
            <a:avLst/>
          </a:prstGeom>
        </p:spPr>
      </p:pic>
      <p:grpSp>
        <p:nvGrpSpPr>
          <p:cNvPr id="6" name="5 Grupo"/>
          <p:cNvGrpSpPr/>
          <p:nvPr/>
        </p:nvGrpSpPr>
        <p:grpSpPr>
          <a:xfrm>
            <a:off x="657208" y="3027076"/>
            <a:ext cx="10951271" cy="2691336"/>
            <a:chOff x="454413" y="3027076"/>
            <a:chExt cx="10951271" cy="2691336"/>
          </a:xfrm>
        </p:grpSpPr>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t="17634" b="51179"/>
            <a:stretch/>
          </p:blipFill>
          <p:spPr>
            <a:xfrm>
              <a:off x="454413" y="3027076"/>
              <a:ext cx="5653745" cy="2691336"/>
            </a:xfrm>
            <a:prstGeom prst="rect">
              <a:avLst/>
            </a:prstGeom>
          </p:spPr>
        </p:pic>
        <p:pic>
          <p:nvPicPr>
            <p:cNvPr id="35" name="34 Imagen"/>
            <p:cNvPicPr>
              <a:picLocks noChangeAspect="1"/>
            </p:cNvPicPr>
            <p:nvPr/>
          </p:nvPicPr>
          <p:blipFill rotWithShape="1">
            <a:blip r:embed="rId3">
              <a:extLst>
                <a:ext uri="{28A0092B-C50C-407E-A947-70E740481C1C}">
                  <a14:useLocalDpi xmlns:a14="http://schemas.microsoft.com/office/drawing/2010/main" val="0"/>
                </a:ext>
              </a:extLst>
            </a:blip>
            <a:srcRect l="3077" t="47819" b="19991"/>
            <a:stretch/>
          </p:blipFill>
          <p:spPr>
            <a:xfrm>
              <a:off x="6096578" y="3081668"/>
              <a:ext cx="5309106" cy="2495747"/>
            </a:xfrm>
            <a:prstGeom prst="rect">
              <a:avLst/>
            </a:prstGeom>
          </p:spPr>
        </p:pic>
      </p:grpSp>
      <p:sp>
        <p:nvSpPr>
          <p:cNvPr id="38" name="37 Botón de acción: Final">
            <a:hlinkClick r:id="" action="ppaction://hlinkshowjump?jump=lastslide" highlightClick="1"/>
          </p:cNvPr>
          <p:cNvSpPr/>
          <p:nvPr/>
        </p:nvSpPr>
        <p:spPr>
          <a:xfrm>
            <a:off x="11536233" y="4265167"/>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Botón de acción: Final">
            <a:hlinkClick r:id="" action="ppaction://hlinkshowjump?jump=lastslide" highlightClick="1"/>
          </p:cNvPr>
          <p:cNvSpPr/>
          <p:nvPr/>
        </p:nvSpPr>
        <p:spPr>
          <a:xfrm flipH="1">
            <a:off x="432579" y="4162243"/>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760517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Simbología de los instrumentos de medición</a:t>
            </a:r>
            <a:r>
              <a:rPr lang="es-CO" sz="1600" dirty="0"/>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518941"/>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Se muestra toda la simbología de instrumentos de medición en la electrónica con su respectiva definición</a:t>
            </a:r>
            <a:r>
              <a:rPr lang="es-CO" sz="1400" dirty="0">
                <a:solidFill>
                  <a:schemeClr val="tx1">
                    <a:lumMod val="75000"/>
                    <a:lumOff val="25000"/>
                  </a:schemeClr>
                </a:solidFill>
              </a:rPr>
              <a:t>.</a:t>
            </a:r>
          </a:p>
          <a:p>
            <a:r>
              <a:rPr lang="es-CO" sz="1400" dirty="0">
                <a:solidFill>
                  <a:schemeClr val="tx1">
                    <a:lumMod val="75000"/>
                    <a:lumOff val="25000"/>
                  </a:schemeClr>
                </a:solidFill>
                <a:latin typeface="Open Sans"/>
              </a:rPr>
              <a:t>.</a:t>
            </a:r>
          </a:p>
        </p:txBody>
      </p:sp>
      <p:sp>
        <p:nvSpPr>
          <p:cNvPr id="13" name="12 CuadroTexto"/>
          <p:cNvSpPr txBox="1"/>
          <p:nvPr/>
        </p:nvSpPr>
        <p:spPr>
          <a:xfrm>
            <a:off x="633225" y="2381112"/>
            <a:ext cx="10975254"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ampliara la información sobre los instrumentos de medición y su respectiva descripción. </a:t>
            </a:r>
            <a:r>
              <a:rPr lang="es-ES" sz="1400" dirty="0">
                <a:solidFill>
                  <a:srgbClr val="2C538E"/>
                </a:solidFill>
                <a:latin typeface="Open Sans"/>
              </a:rPr>
              <a:t>Utiliza las flechas para navegar.</a:t>
            </a:r>
            <a:endParaRPr lang="es-CO" sz="1400" dirty="0">
              <a:solidFill>
                <a:srgbClr val="2C538E"/>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2985" y="4599762"/>
            <a:ext cx="434340" cy="539422"/>
          </a:xfrm>
          <a:prstGeom prst="rect">
            <a:avLst/>
          </a:prstGeom>
        </p:spPr>
      </p:pic>
      <p:grpSp>
        <p:nvGrpSpPr>
          <p:cNvPr id="6" name="5 Grupo"/>
          <p:cNvGrpSpPr/>
          <p:nvPr/>
        </p:nvGrpSpPr>
        <p:grpSpPr>
          <a:xfrm>
            <a:off x="657208" y="3027076"/>
            <a:ext cx="10951271" cy="2691336"/>
            <a:chOff x="454413" y="3027076"/>
            <a:chExt cx="10951271" cy="2691336"/>
          </a:xfrm>
        </p:grpSpPr>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t="17634" b="51179"/>
            <a:stretch/>
          </p:blipFill>
          <p:spPr>
            <a:xfrm>
              <a:off x="454413" y="3027076"/>
              <a:ext cx="5653745" cy="2691336"/>
            </a:xfrm>
            <a:prstGeom prst="rect">
              <a:avLst/>
            </a:prstGeom>
          </p:spPr>
        </p:pic>
        <p:pic>
          <p:nvPicPr>
            <p:cNvPr id="35" name="34 Imagen"/>
            <p:cNvPicPr>
              <a:picLocks noChangeAspect="1"/>
            </p:cNvPicPr>
            <p:nvPr/>
          </p:nvPicPr>
          <p:blipFill rotWithShape="1">
            <a:blip r:embed="rId3">
              <a:extLst>
                <a:ext uri="{28A0092B-C50C-407E-A947-70E740481C1C}">
                  <a14:useLocalDpi xmlns:a14="http://schemas.microsoft.com/office/drawing/2010/main" val="0"/>
                </a:ext>
              </a:extLst>
            </a:blip>
            <a:srcRect l="3077" t="47819" b="19991"/>
            <a:stretch/>
          </p:blipFill>
          <p:spPr>
            <a:xfrm>
              <a:off x="6096578" y="3081668"/>
              <a:ext cx="5309106" cy="2495747"/>
            </a:xfrm>
            <a:prstGeom prst="rect">
              <a:avLst/>
            </a:prstGeom>
          </p:spPr>
        </p:pic>
      </p:grpSp>
      <p:sp>
        <p:nvSpPr>
          <p:cNvPr id="38" name="37 Botón de acción: Final">
            <a:hlinkClick r:id="" action="ppaction://hlinkshowjump?jump=lastslide" highlightClick="1"/>
          </p:cNvPr>
          <p:cNvSpPr/>
          <p:nvPr/>
        </p:nvSpPr>
        <p:spPr>
          <a:xfrm>
            <a:off x="11536233" y="4265167"/>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Botón de acción: Final">
            <a:hlinkClick r:id="" action="ppaction://hlinkshowjump?jump=lastslide" highlightClick="1"/>
          </p:cNvPr>
          <p:cNvSpPr/>
          <p:nvPr/>
        </p:nvSpPr>
        <p:spPr>
          <a:xfrm flipH="1">
            <a:off x="432579" y="4162243"/>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437817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Simbología de los instrumentos de medición</a:t>
            </a:r>
            <a:r>
              <a:rPr lang="es-CO" sz="1600" dirty="0"/>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518941"/>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Se muestra toda la simbología de instrumentos de medición en la electrónica con su respectiva definición</a:t>
            </a:r>
            <a:r>
              <a:rPr lang="es-CO" sz="1400" dirty="0">
                <a:solidFill>
                  <a:schemeClr val="tx1">
                    <a:lumMod val="75000"/>
                    <a:lumOff val="25000"/>
                  </a:schemeClr>
                </a:solidFill>
              </a:rPr>
              <a:t>.</a:t>
            </a:r>
          </a:p>
          <a:p>
            <a:r>
              <a:rPr lang="es-CO" sz="1400" dirty="0">
                <a:solidFill>
                  <a:schemeClr val="tx1">
                    <a:lumMod val="75000"/>
                    <a:lumOff val="25000"/>
                  </a:schemeClr>
                </a:solidFill>
                <a:latin typeface="Open Sans"/>
              </a:rPr>
              <a:t>.</a:t>
            </a:r>
          </a:p>
        </p:txBody>
      </p:sp>
      <p:sp>
        <p:nvSpPr>
          <p:cNvPr id="13" name="12 CuadroTexto"/>
          <p:cNvSpPr txBox="1"/>
          <p:nvPr/>
        </p:nvSpPr>
        <p:spPr>
          <a:xfrm>
            <a:off x="633225" y="2381112"/>
            <a:ext cx="10975254"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ampliara la información sobre los instrumentos de medición y su respectiva descripción. </a:t>
            </a:r>
            <a:r>
              <a:rPr lang="es-ES" sz="1400" dirty="0">
                <a:solidFill>
                  <a:srgbClr val="2C538E"/>
                </a:solidFill>
                <a:latin typeface="Open Sans"/>
              </a:rPr>
              <a:t>Utiliza las flechas para navegar.</a:t>
            </a:r>
            <a:endParaRPr lang="es-CO" sz="1400" dirty="0">
              <a:solidFill>
                <a:srgbClr val="2C538E"/>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2985" y="4599762"/>
            <a:ext cx="434340" cy="539422"/>
          </a:xfrm>
          <a:prstGeom prst="rect">
            <a:avLst/>
          </a:prstGeom>
        </p:spPr>
      </p:pic>
      <p:grpSp>
        <p:nvGrpSpPr>
          <p:cNvPr id="6" name="5 Grupo"/>
          <p:cNvGrpSpPr/>
          <p:nvPr/>
        </p:nvGrpSpPr>
        <p:grpSpPr>
          <a:xfrm>
            <a:off x="657208" y="3027076"/>
            <a:ext cx="10951271" cy="2691336"/>
            <a:chOff x="454413" y="3027076"/>
            <a:chExt cx="10951271" cy="2691336"/>
          </a:xfrm>
        </p:grpSpPr>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t="17634" b="51179"/>
            <a:stretch/>
          </p:blipFill>
          <p:spPr>
            <a:xfrm>
              <a:off x="454413" y="3027076"/>
              <a:ext cx="5653745" cy="2691336"/>
            </a:xfrm>
            <a:prstGeom prst="rect">
              <a:avLst/>
            </a:prstGeom>
          </p:spPr>
        </p:pic>
        <p:pic>
          <p:nvPicPr>
            <p:cNvPr id="35" name="34 Imagen"/>
            <p:cNvPicPr>
              <a:picLocks noChangeAspect="1"/>
            </p:cNvPicPr>
            <p:nvPr/>
          </p:nvPicPr>
          <p:blipFill rotWithShape="1">
            <a:blip r:embed="rId3">
              <a:extLst>
                <a:ext uri="{28A0092B-C50C-407E-A947-70E740481C1C}">
                  <a14:useLocalDpi xmlns:a14="http://schemas.microsoft.com/office/drawing/2010/main" val="0"/>
                </a:ext>
              </a:extLst>
            </a:blip>
            <a:srcRect l="3077" t="47819" b="19991"/>
            <a:stretch/>
          </p:blipFill>
          <p:spPr>
            <a:xfrm>
              <a:off x="6096578" y="3081668"/>
              <a:ext cx="5309106" cy="2495747"/>
            </a:xfrm>
            <a:prstGeom prst="rect">
              <a:avLst/>
            </a:prstGeom>
          </p:spPr>
        </p:pic>
      </p:grpSp>
      <p:sp>
        <p:nvSpPr>
          <p:cNvPr id="38" name="37 Botón de acción: Final">
            <a:hlinkClick r:id="" action="ppaction://hlinkshowjump?jump=lastslide" highlightClick="1"/>
          </p:cNvPr>
          <p:cNvSpPr/>
          <p:nvPr/>
        </p:nvSpPr>
        <p:spPr>
          <a:xfrm>
            <a:off x="11536233" y="4265167"/>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Botón de acción: Final">
            <a:hlinkClick r:id="" action="ppaction://hlinkshowjump?jump=lastslide" highlightClick="1"/>
          </p:cNvPr>
          <p:cNvSpPr/>
          <p:nvPr/>
        </p:nvSpPr>
        <p:spPr>
          <a:xfrm flipH="1">
            <a:off x="432579" y="4162243"/>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596955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Simbología de los instrumentos de medición</a:t>
            </a:r>
            <a:r>
              <a:rPr lang="es-CO" sz="1600" dirty="0"/>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518941"/>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Se muestra toda la simbología de instrumentos de medición en la electrónica con su respectiva definición</a:t>
            </a:r>
            <a:r>
              <a:rPr lang="es-CO" sz="1400" dirty="0">
                <a:solidFill>
                  <a:schemeClr val="tx1">
                    <a:lumMod val="75000"/>
                    <a:lumOff val="25000"/>
                  </a:schemeClr>
                </a:solidFill>
              </a:rPr>
              <a:t>.</a:t>
            </a:r>
          </a:p>
          <a:p>
            <a:r>
              <a:rPr lang="es-CO" sz="1400" dirty="0">
                <a:solidFill>
                  <a:schemeClr val="tx1">
                    <a:lumMod val="75000"/>
                    <a:lumOff val="25000"/>
                  </a:schemeClr>
                </a:solidFill>
                <a:latin typeface="Open Sans"/>
              </a:rPr>
              <a:t>.</a:t>
            </a:r>
          </a:p>
        </p:txBody>
      </p:sp>
      <p:sp>
        <p:nvSpPr>
          <p:cNvPr id="13" name="12 CuadroTexto"/>
          <p:cNvSpPr txBox="1"/>
          <p:nvPr/>
        </p:nvSpPr>
        <p:spPr>
          <a:xfrm>
            <a:off x="633225" y="2381112"/>
            <a:ext cx="10975254"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ampliara la información sobre los instrumentos de medición y su respectiva descripción. </a:t>
            </a:r>
            <a:r>
              <a:rPr lang="es-ES" sz="1400" dirty="0">
                <a:solidFill>
                  <a:srgbClr val="2C538E"/>
                </a:solidFill>
                <a:latin typeface="Open Sans"/>
              </a:rPr>
              <a:t>Utiliza las flechas para navegar.</a:t>
            </a:r>
            <a:endParaRPr lang="es-CO" sz="1400" dirty="0">
              <a:solidFill>
                <a:srgbClr val="2C538E"/>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2985" y="4599762"/>
            <a:ext cx="434340" cy="539422"/>
          </a:xfrm>
          <a:prstGeom prst="rect">
            <a:avLst/>
          </a:prstGeom>
        </p:spPr>
      </p:pic>
      <p:grpSp>
        <p:nvGrpSpPr>
          <p:cNvPr id="6" name="5 Grupo"/>
          <p:cNvGrpSpPr/>
          <p:nvPr/>
        </p:nvGrpSpPr>
        <p:grpSpPr>
          <a:xfrm>
            <a:off x="657208" y="3027076"/>
            <a:ext cx="10951271" cy="2691336"/>
            <a:chOff x="454413" y="3027076"/>
            <a:chExt cx="10951271" cy="2691336"/>
          </a:xfrm>
        </p:grpSpPr>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t="17634" b="51179"/>
            <a:stretch/>
          </p:blipFill>
          <p:spPr>
            <a:xfrm>
              <a:off x="454413" y="3027076"/>
              <a:ext cx="5653745" cy="2691336"/>
            </a:xfrm>
            <a:prstGeom prst="rect">
              <a:avLst/>
            </a:prstGeom>
          </p:spPr>
        </p:pic>
        <p:pic>
          <p:nvPicPr>
            <p:cNvPr id="35" name="34 Imagen"/>
            <p:cNvPicPr>
              <a:picLocks noChangeAspect="1"/>
            </p:cNvPicPr>
            <p:nvPr/>
          </p:nvPicPr>
          <p:blipFill rotWithShape="1">
            <a:blip r:embed="rId3">
              <a:extLst>
                <a:ext uri="{28A0092B-C50C-407E-A947-70E740481C1C}">
                  <a14:useLocalDpi xmlns:a14="http://schemas.microsoft.com/office/drawing/2010/main" val="0"/>
                </a:ext>
              </a:extLst>
            </a:blip>
            <a:srcRect l="3077" t="47819" b="19991"/>
            <a:stretch/>
          </p:blipFill>
          <p:spPr>
            <a:xfrm>
              <a:off x="6096578" y="3081668"/>
              <a:ext cx="5309106" cy="2495747"/>
            </a:xfrm>
            <a:prstGeom prst="rect">
              <a:avLst/>
            </a:prstGeom>
          </p:spPr>
        </p:pic>
      </p:grpSp>
      <p:sp>
        <p:nvSpPr>
          <p:cNvPr id="38" name="37 Botón de acción: Final">
            <a:hlinkClick r:id="" action="ppaction://hlinkshowjump?jump=lastslide" highlightClick="1"/>
          </p:cNvPr>
          <p:cNvSpPr/>
          <p:nvPr/>
        </p:nvSpPr>
        <p:spPr>
          <a:xfrm>
            <a:off x="11536233" y="4265167"/>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Botón de acción: Final">
            <a:hlinkClick r:id="" action="ppaction://hlinkshowjump?jump=lastslide" highlightClick="1"/>
          </p:cNvPr>
          <p:cNvSpPr/>
          <p:nvPr/>
        </p:nvSpPr>
        <p:spPr>
          <a:xfrm flipH="1">
            <a:off x="432579" y="4162243"/>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1318742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Simbología de los instrumentos de medición</a:t>
            </a:r>
            <a:r>
              <a:rPr lang="es-CO" sz="1600" dirty="0"/>
              <a:t>.</a:t>
            </a:r>
            <a:endParaRPr lang="es-CO" sz="1400" b="1" dirty="0">
              <a:solidFill>
                <a:srgbClr val="2C538E"/>
              </a:solidFill>
              <a:latin typeface="Open Sans"/>
            </a:endParaRP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518941"/>
            <a:ext cx="10658899" cy="738664"/>
          </a:xfrm>
          <a:prstGeom prst="rect">
            <a:avLst/>
          </a:prstGeom>
          <a:noFill/>
        </p:spPr>
        <p:txBody>
          <a:bodyPr wrap="square" rtlCol="0">
            <a:spAutoFit/>
          </a:bodyPr>
          <a:lstStyle/>
          <a:p>
            <a:r>
              <a:rPr lang="es-CO" sz="1400" b="1" dirty="0">
                <a:solidFill>
                  <a:schemeClr val="tx1">
                    <a:lumMod val="75000"/>
                    <a:lumOff val="25000"/>
                  </a:schemeClr>
                </a:solidFill>
                <a:latin typeface="Open Sans"/>
              </a:rPr>
              <a:t>Resumen</a:t>
            </a:r>
          </a:p>
          <a:p>
            <a:r>
              <a:rPr lang="es-CO" sz="1400" dirty="0">
                <a:solidFill>
                  <a:schemeClr val="tx1">
                    <a:lumMod val="75000"/>
                    <a:lumOff val="25000"/>
                  </a:schemeClr>
                </a:solidFill>
                <a:latin typeface="Open Sans"/>
              </a:rPr>
              <a:t>Se muestra toda la simbología de instrumentos de medición en la electrónica con su respectiva definición</a:t>
            </a:r>
            <a:r>
              <a:rPr lang="es-CO" sz="1400" dirty="0">
                <a:solidFill>
                  <a:schemeClr val="tx1">
                    <a:lumMod val="75000"/>
                    <a:lumOff val="25000"/>
                  </a:schemeClr>
                </a:solidFill>
              </a:rPr>
              <a:t>.</a:t>
            </a:r>
          </a:p>
          <a:p>
            <a:r>
              <a:rPr lang="es-CO" sz="1400" dirty="0">
                <a:solidFill>
                  <a:schemeClr val="tx1">
                    <a:lumMod val="75000"/>
                    <a:lumOff val="25000"/>
                  </a:schemeClr>
                </a:solidFill>
                <a:latin typeface="Open Sans"/>
              </a:rPr>
              <a:t>.</a:t>
            </a:r>
          </a:p>
        </p:txBody>
      </p:sp>
      <p:sp>
        <p:nvSpPr>
          <p:cNvPr id="13" name="12 CuadroTexto"/>
          <p:cNvSpPr txBox="1"/>
          <p:nvPr/>
        </p:nvSpPr>
        <p:spPr>
          <a:xfrm>
            <a:off x="633225" y="2381112"/>
            <a:ext cx="10975254" cy="523220"/>
          </a:xfrm>
          <a:prstGeom prst="rect">
            <a:avLst/>
          </a:prstGeom>
          <a:noFill/>
        </p:spPr>
        <p:txBody>
          <a:bodyPr wrap="square" rtlCol="0">
            <a:spAutoFit/>
          </a:bodyPr>
          <a:lstStyle/>
          <a:p>
            <a:pPr algn="just"/>
            <a:r>
              <a:rPr lang="es-ES" sz="1400" dirty="0">
                <a:solidFill>
                  <a:schemeClr val="tx1">
                    <a:lumMod val="75000"/>
                    <a:lumOff val="25000"/>
                  </a:schemeClr>
                </a:solidFill>
                <a:latin typeface="Open Sans"/>
              </a:rPr>
              <a:t>A continuación se ampliara la información sobre los instrumentos de medición y su respectiva descripción. </a:t>
            </a:r>
            <a:r>
              <a:rPr lang="es-ES" sz="1400" dirty="0">
                <a:solidFill>
                  <a:srgbClr val="2C538E"/>
                </a:solidFill>
                <a:latin typeface="Open Sans"/>
              </a:rPr>
              <a:t>Utiliza las flechas para navegar.</a:t>
            </a:r>
            <a:endParaRPr lang="es-CO" sz="1400" dirty="0">
              <a:solidFill>
                <a:srgbClr val="2C538E"/>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5702" y="6318578"/>
            <a:ext cx="434340" cy="539422"/>
          </a:xfrm>
          <a:prstGeom prst="rect">
            <a:avLst/>
          </a:prstGeom>
        </p:spPr>
      </p:pic>
      <p:pic>
        <p:nvPicPr>
          <p:cNvPr id="5" name="4 Imagen"/>
          <p:cNvPicPr>
            <a:picLocks noChangeAspect="1"/>
          </p:cNvPicPr>
          <p:nvPr/>
        </p:nvPicPr>
        <p:blipFill rotWithShape="1">
          <a:blip r:embed="rId3">
            <a:extLst>
              <a:ext uri="{28A0092B-C50C-407E-A947-70E740481C1C}">
                <a14:useLocalDpi xmlns:a14="http://schemas.microsoft.com/office/drawing/2010/main" val="0"/>
              </a:ext>
            </a:extLst>
          </a:blip>
          <a:srcRect t="17634" b="51179"/>
          <a:stretch/>
        </p:blipFill>
        <p:spPr>
          <a:xfrm>
            <a:off x="2977328" y="3027076"/>
            <a:ext cx="5653745" cy="2691336"/>
          </a:xfrm>
          <a:prstGeom prst="rect">
            <a:avLst/>
          </a:prstGeom>
        </p:spPr>
      </p:pic>
      <p:sp>
        <p:nvSpPr>
          <p:cNvPr id="38" name="37 Botón de acción: Final">
            <a:hlinkClick r:id="" action="ppaction://hlinkshowjump?jump=lastslide" highlightClick="1"/>
          </p:cNvPr>
          <p:cNvSpPr/>
          <p:nvPr/>
        </p:nvSpPr>
        <p:spPr>
          <a:xfrm>
            <a:off x="11536233" y="4183279"/>
            <a:ext cx="338293"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Botón de acción: Final">
            <a:hlinkClick r:id="" action="ppaction://hlinkshowjump?jump=lastslide" highlightClick="1"/>
          </p:cNvPr>
          <p:cNvSpPr/>
          <p:nvPr/>
        </p:nvSpPr>
        <p:spPr>
          <a:xfrm flipH="1">
            <a:off x="569059" y="4053059"/>
            <a:ext cx="338400" cy="33459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7499510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4178232" y="3277623"/>
            <a:ext cx="3659521" cy="1384995"/>
          </a:xfrm>
          <a:prstGeom prst="rect">
            <a:avLst/>
          </a:prstGeom>
          <a:noFill/>
        </p:spPr>
        <p:txBody>
          <a:bodyPr wrap="square" rtlCol="0">
            <a:spAutoFit/>
          </a:bodyPr>
          <a:lstStyle/>
          <a:p>
            <a:pPr algn="just"/>
            <a:r>
              <a:rPr lang="es-CO" sz="1400" dirty="0">
                <a:solidFill>
                  <a:schemeClr val="bg1"/>
                </a:solidFill>
                <a:latin typeface="Open Sans"/>
              </a:rPr>
              <a:t>Las magnitudes eléctricas que se utilizan en los circuitos electrónicos son de mucha importancia, ya que nos permiten dimensionar las variables que se están midiendo. A continuación, se mencionan las magnitudes principales de la electrónica.</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3451" y="5650173"/>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56803753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4178232" y="3277623"/>
            <a:ext cx="3659521" cy="1600438"/>
          </a:xfrm>
          <a:prstGeom prst="rect">
            <a:avLst/>
          </a:prstGeom>
          <a:noFill/>
        </p:spPr>
        <p:txBody>
          <a:bodyPr wrap="square" rtlCol="0">
            <a:spAutoFit/>
          </a:bodyPr>
          <a:lstStyle/>
          <a:p>
            <a:pPr algn="just"/>
            <a:r>
              <a:rPr lang="es-CO" sz="1400" b="1" dirty="0">
                <a:solidFill>
                  <a:schemeClr val="bg1"/>
                </a:solidFill>
                <a:latin typeface="Open Sans"/>
              </a:rPr>
              <a:t>Carga eléctrica </a:t>
            </a:r>
          </a:p>
          <a:p>
            <a:pPr algn="just"/>
            <a:endParaRPr lang="es-CO" sz="1400" b="1" dirty="0">
              <a:solidFill>
                <a:schemeClr val="bg1"/>
              </a:solidFill>
              <a:latin typeface="Open Sans"/>
            </a:endParaRPr>
          </a:p>
          <a:p>
            <a:pPr algn="just"/>
            <a:r>
              <a:rPr lang="es-CO" sz="1400" dirty="0">
                <a:solidFill>
                  <a:schemeClr val="bg1"/>
                </a:solidFill>
                <a:latin typeface="Open Sans"/>
              </a:rPr>
              <a:t>Como se vio anteriormente la carga eléctrica es un conjunto de electrones que están en constante agitación y repulsión entre ellos.</a:t>
            </a:r>
          </a:p>
          <a:p>
            <a:pPr algn="just"/>
            <a:endParaRPr lang="es-CO" sz="1400"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1524" y="5473537"/>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23969755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4178232" y="3482343"/>
            <a:ext cx="3659521" cy="1169551"/>
          </a:xfrm>
          <a:prstGeom prst="rect">
            <a:avLst/>
          </a:prstGeom>
          <a:noFill/>
        </p:spPr>
        <p:txBody>
          <a:bodyPr wrap="square" rtlCol="0">
            <a:spAutoFit/>
          </a:bodyPr>
          <a:lstStyle/>
          <a:p>
            <a:r>
              <a:rPr lang="es-CO" sz="1400" b="1" dirty="0">
                <a:solidFill>
                  <a:schemeClr val="bg1"/>
                </a:solidFill>
                <a:latin typeface="Open Sans"/>
              </a:rPr>
              <a:t>Diferencia de potencial</a:t>
            </a:r>
          </a:p>
          <a:p>
            <a:endParaRPr lang="es-CO" sz="1400" b="1" dirty="0">
              <a:solidFill>
                <a:schemeClr val="bg1"/>
              </a:solidFill>
              <a:latin typeface="Open Sans"/>
            </a:endParaRPr>
          </a:p>
          <a:p>
            <a:r>
              <a:rPr lang="es-CO" sz="1400" dirty="0">
                <a:solidFill>
                  <a:schemeClr val="bg1"/>
                </a:solidFill>
                <a:latin typeface="Open Sans"/>
              </a:rPr>
              <a:t>Como se vio anteriormente la diferencia de potencial</a:t>
            </a:r>
          </a:p>
          <a:p>
            <a:pPr algn="just"/>
            <a:endParaRPr lang="es-CO" sz="1400"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6244" y="5473537"/>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3599309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95410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261794" y="3248167"/>
            <a:ext cx="2082814"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467537" y="3241343"/>
            <a:ext cx="2006833" cy="258625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67537" y="3254991"/>
            <a:ext cx="1979537" cy="2639184"/>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Diarios de incidentes</a:t>
            </a:r>
          </a:p>
          <a:p>
            <a:pPr lvl="0" algn="just"/>
            <a:r>
              <a:rPr lang="es-CO" sz="1250" dirty="0">
                <a:solidFill>
                  <a:schemeClr val="tx1">
                    <a:lumMod val="75000"/>
                    <a:lumOff val="25000"/>
                  </a:schemeClr>
                </a:solidFill>
                <a:latin typeface="Open Sans"/>
              </a:rPr>
              <a:t>Es necesario tener una bitácora donde se consignen todo tipo de fallos que se han presentado de los diferentes sistemas, esto con el fin de tener una evidencia y poder pasar las incidencias al momento de cambio de turno.</a:t>
            </a:r>
            <a:endParaRPr lang="es-CO" sz="1250" b="1" dirty="0">
              <a:solidFill>
                <a:schemeClr val="tx1">
                  <a:lumMod val="75000"/>
                  <a:lumOff val="25000"/>
                </a:schemeClr>
              </a:solidFill>
              <a:latin typeface="Open Sans"/>
            </a:endParaRPr>
          </a:p>
          <a:p>
            <a:pPr algn="ctr"/>
            <a:endParaRPr lang="es-CO" sz="1400" b="1" dirty="0">
              <a:solidFill>
                <a:schemeClr val="tx1">
                  <a:lumMod val="75000"/>
                  <a:lumOff val="25000"/>
                </a:schemeClr>
              </a:solidFill>
              <a:latin typeface="Open Sans"/>
            </a:endParaRP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6823" y="3583379"/>
            <a:ext cx="434340" cy="539422"/>
          </a:xfrm>
          <a:prstGeom prst="rect">
            <a:avLst/>
          </a:prstGeom>
        </p:spPr>
      </p:pic>
    </p:spTree>
    <p:extLst>
      <p:ext uri="{BB962C8B-B14F-4D97-AF65-F5344CB8AC3E}">
        <p14:creationId xmlns:p14="http://schemas.microsoft.com/office/powerpoint/2010/main" val="338943469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3148400" y="3090227"/>
            <a:ext cx="5568286" cy="2246769"/>
          </a:xfrm>
          <a:prstGeom prst="rect">
            <a:avLst/>
          </a:prstGeom>
          <a:noFill/>
        </p:spPr>
        <p:txBody>
          <a:bodyPr wrap="square" rtlCol="0">
            <a:spAutoFit/>
          </a:bodyPr>
          <a:lstStyle/>
          <a:p>
            <a:pPr algn="just"/>
            <a:r>
              <a:rPr lang="es-CO" sz="1400" b="1" dirty="0">
                <a:solidFill>
                  <a:schemeClr val="bg1"/>
                </a:solidFill>
                <a:latin typeface="Open Sans"/>
              </a:rPr>
              <a:t>Intensidad de corriente eléctrica</a:t>
            </a:r>
          </a:p>
          <a:p>
            <a:pPr algn="just"/>
            <a:endParaRPr lang="es-CO" sz="1400" b="1" dirty="0">
              <a:solidFill>
                <a:schemeClr val="bg1"/>
              </a:solidFill>
              <a:latin typeface="Open Sans"/>
            </a:endParaRPr>
          </a:p>
          <a:p>
            <a:pPr algn="just"/>
            <a:r>
              <a:rPr lang="es-CO" sz="1400" dirty="0">
                <a:solidFill>
                  <a:schemeClr val="bg1"/>
                </a:solidFill>
                <a:latin typeface="Open Sans"/>
              </a:rPr>
              <a:t>Si sabemos que la corriente eléctrica es el flujo de carga eléctrica entre dos puntos de material conductor, entonces lógicamente se puede hacer la pregunta ¿qué tan rápido pueden moverse estas cargas eléctricas? Para responder a esta pregunta, la física determinó una nueva amplitud que determina la velocidad a la que la carga fluye a través del conductor. Esta magnitud se llama fuerza actual o simplemente intensidad de corriente.</a:t>
            </a:r>
          </a:p>
          <a:p>
            <a:pPr algn="just"/>
            <a:endParaRPr lang="es-CO" sz="1400"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1908" y="5473537"/>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360787982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3548589" y="3386807"/>
            <a:ext cx="4849188" cy="1384995"/>
          </a:xfrm>
          <a:prstGeom prst="rect">
            <a:avLst/>
          </a:prstGeom>
          <a:noFill/>
        </p:spPr>
        <p:txBody>
          <a:bodyPr wrap="square" rtlCol="0">
            <a:spAutoFit/>
          </a:bodyPr>
          <a:lstStyle/>
          <a:p>
            <a:r>
              <a:rPr lang="es-CO" sz="1400" b="1" dirty="0">
                <a:solidFill>
                  <a:schemeClr val="bg1"/>
                </a:solidFill>
                <a:latin typeface="Open Sans"/>
              </a:rPr>
              <a:t>Resistencia eléctrica </a:t>
            </a:r>
          </a:p>
          <a:p>
            <a:endParaRPr lang="es-CO" sz="1400" b="1" dirty="0">
              <a:solidFill>
                <a:schemeClr val="bg1"/>
              </a:solidFill>
              <a:latin typeface="Open Sans"/>
            </a:endParaRPr>
          </a:p>
          <a:p>
            <a:pPr algn="just"/>
            <a:r>
              <a:rPr lang="es-CO" sz="1400" dirty="0">
                <a:solidFill>
                  <a:schemeClr val="bg1"/>
                </a:solidFill>
                <a:latin typeface="Open Sans"/>
              </a:rPr>
              <a:t>Como se vio anteriormente la resistencia eléctrica es un filtro que limita el flujo de electrones a través de algún componente.</a:t>
            </a:r>
          </a:p>
          <a:p>
            <a:pPr algn="just"/>
            <a:endParaRPr lang="es-CO" sz="1400" dirty="0">
              <a:solidFill>
                <a:schemeClr val="bg1"/>
              </a:solidFill>
              <a:latin typeface="Open Sans"/>
            </a:endParaRP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0781" y="5540801"/>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204736320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3548589" y="3386807"/>
            <a:ext cx="4849188" cy="1384995"/>
          </a:xfrm>
          <a:prstGeom prst="rect">
            <a:avLst/>
          </a:prstGeom>
          <a:noFill/>
        </p:spPr>
        <p:txBody>
          <a:bodyPr wrap="square" rtlCol="0">
            <a:spAutoFit/>
          </a:bodyPr>
          <a:lstStyle/>
          <a:p>
            <a:r>
              <a:rPr lang="es-CO" sz="1400" b="1" dirty="0">
                <a:solidFill>
                  <a:schemeClr val="bg1"/>
                </a:solidFill>
                <a:latin typeface="Open Sans"/>
              </a:rPr>
              <a:t>Potencia eléctrica </a:t>
            </a:r>
          </a:p>
          <a:p>
            <a:endParaRPr lang="es-CO" sz="1400" b="1" dirty="0">
              <a:solidFill>
                <a:schemeClr val="bg1"/>
              </a:solidFill>
              <a:latin typeface="Open Sans"/>
            </a:endParaRPr>
          </a:p>
          <a:p>
            <a:pPr algn="just"/>
            <a:r>
              <a:rPr lang="es-CO" sz="1400" dirty="0">
                <a:solidFill>
                  <a:schemeClr val="bg1"/>
                </a:solidFill>
                <a:latin typeface="Open Sans"/>
              </a:rPr>
              <a:t>Como anteriormente se explicó la potencia eléctrica es la cantidad de energía que se puede transferida o ser absorbida por un elemento en un periodo de tiempo determinado.</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8859" y="5563537"/>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spTree>
    <p:extLst>
      <p:ext uri="{BB962C8B-B14F-4D97-AF65-F5344CB8AC3E}">
        <p14:creationId xmlns:p14="http://schemas.microsoft.com/office/powerpoint/2010/main" val="219006910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redondeado"/>
          <p:cNvSpPr/>
          <p:nvPr/>
        </p:nvSpPr>
        <p:spPr>
          <a:xfrm>
            <a:off x="1705970" y="2825087"/>
            <a:ext cx="8639033" cy="2825086"/>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sp>
        <p:nvSpPr>
          <p:cNvPr id="13" name="12 CuadroTexto"/>
          <p:cNvSpPr txBox="1"/>
          <p:nvPr/>
        </p:nvSpPr>
        <p:spPr>
          <a:xfrm>
            <a:off x="3548589" y="3386807"/>
            <a:ext cx="4849188" cy="1169551"/>
          </a:xfrm>
          <a:prstGeom prst="rect">
            <a:avLst/>
          </a:prstGeom>
          <a:noFill/>
        </p:spPr>
        <p:txBody>
          <a:bodyPr wrap="square" rtlCol="0">
            <a:spAutoFit/>
          </a:bodyPr>
          <a:lstStyle/>
          <a:p>
            <a:pPr algn="just"/>
            <a:r>
              <a:rPr lang="es-CO" sz="1400" b="1" dirty="0">
                <a:solidFill>
                  <a:schemeClr val="bg1"/>
                </a:solidFill>
                <a:latin typeface="Open Sans"/>
              </a:rPr>
              <a:t>Energía eléctrica</a:t>
            </a:r>
          </a:p>
          <a:p>
            <a:pPr algn="just"/>
            <a:endParaRPr lang="es-CO" sz="1400" b="1" dirty="0">
              <a:solidFill>
                <a:schemeClr val="bg1"/>
              </a:solidFill>
              <a:latin typeface="Open Sans"/>
            </a:endParaRPr>
          </a:p>
          <a:p>
            <a:pPr algn="just"/>
            <a:r>
              <a:rPr lang="es-CO" sz="1400" dirty="0">
                <a:solidFill>
                  <a:schemeClr val="bg1"/>
                </a:solidFill>
                <a:latin typeface="Open Sans"/>
              </a:rPr>
              <a:t>Como se vio anteriormente la energía electica es la forma de energía generada debido a la diferencia de potencial entre dos puntos.</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1254" y="5535217"/>
            <a:ext cx="434340" cy="539422"/>
          </a:xfrm>
          <a:prstGeom prst="rect">
            <a:avLst/>
          </a:prstGeom>
        </p:spPr>
      </p:pic>
      <p:pic>
        <p:nvPicPr>
          <p:cNvPr id="4" name="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792" y="3072389"/>
            <a:ext cx="1984307" cy="1984307"/>
          </a:xfrm>
          <a:prstGeom prst="rect">
            <a:avLst/>
          </a:prstGeom>
          <a:effectLst>
            <a:outerShdw blurRad="50800" dist="38100" dir="2700000" algn="tl" rotWithShape="0">
              <a:prstClr val="black">
                <a:alpha val="40000"/>
              </a:prstClr>
            </a:outerShdw>
          </a:effectLst>
        </p:spPr>
      </p:pic>
      <p:pic>
        <p:nvPicPr>
          <p:cNvPr id="6" name="5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57" y="3087505"/>
            <a:ext cx="1983600" cy="1983600"/>
          </a:xfrm>
          <a:prstGeom prst="rect">
            <a:avLst/>
          </a:prstGeom>
          <a:effectLst>
            <a:outerShdw blurRad="50800" dist="38100" dir="2700000" algn="tl" rotWithShape="0">
              <a:prstClr val="black">
                <a:alpha val="40000"/>
              </a:prstClr>
            </a:outerShdw>
          </a:effectLst>
        </p:spPr>
      </p:pic>
      <p:sp>
        <p:nvSpPr>
          <p:cNvPr id="9" name="8 Elipse"/>
          <p:cNvSpPr/>
          <p:nvPr/>
        </p:nvSpPr>
        <p:spPr>
          <a:xfrm>
            <a:off x="4967791" y="5360801"/>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Elipse"/>
          <p:cNvSpPr/>
          <p:nvPr/>
        </p:nvSpPr>
        <p:spPr>
          <a:xfrm>
            <a:off x="5188431" y="536307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Elipse"/>
          <p:cNvSpPr/>
          <p:nvPr/>
        </p:nvSpPr>
        <p:spPr>
          <a:xfrm>
            <a:off x="5436367" y="5378993"/>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Elipse"/>
          <p:cNvSpPr/>
          <p:nvPr/>
        </p:nvSpPr>
        <p:spPr>
          <a:xfrm>
            <a:off x="5697951" y="5381265"/>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Elipse"/>
          <p:cNvSpPr/>
          <p:nvPr/>
        </p:nvSpPr>
        <p:spPr>
          <a:xfrm>
            <a:off x="5973183" y="5383537"/>
            <a:ext cx="180000" cy="18000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Elipse"/>
          <p:cNvSpPr/>
          <p:nvPr/>
        </p:nvSpPr>
        <p:spPr>
          <a:xfrm>
            <a:off x="6221119" y="5372161"/>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9 CuadroTexto"/>
          <p:cNvSpPr txBox="1"/>
          <p:nvPr/>
        </p:nvSpPr>
        <p:spPr>
          <a:xfrm>
            <a:off x="3985144" y="5271680"/>
            <a:ext cx="772969" cy="307777"/>
          </a:xfrm>
          <a:prstGeom prst="rect">
            <a:avLst/>
          </a:prstGeom>
          <a:noFill/>
        </p:spPr>
        <p:txBody>
          <a:bodyPr wrap="none" rtlCol="0">
            <a:spAutoFit/>
          </a:bodyPr>
          <a:lstStyle/>
          <a:p>
            <a:r>
              <a:rPr lang="es-ES" sz="1400" dirty="0">
                <a:solidFill>
                  <a:schemeClr val="accent4">
                    <a:lumMod val="40000"/>
                    <a:lumOff val="60000"/>
                  </a:schemeClr>
                </a:solidFill>
                <a:latin typeface="Open Sans"/>
              </a:rPr>
              <a:t>Desliza</a:t>
            </a:r>
            <a:endParaRPr lang="es-CO" sz="1400" dirty="0">
              <a:solidFill>
                <a:schemeClr val="accent4">
                  <a:lumMod val="40000"/>
                  <a:lumOff val="60000"/>
                </a:schemeClr>
              </a:solidFill>
              <a:latin typeface="Open Sans"/>
            </a:endParaRPr>
          </a:p>
        </p:txBody>
      </p:sp>
      <p:pic>
        <p:nvPicPr>
          <p:cNvPr id="20"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519" y="6223042"/>
            <a:ext cx="434340" cy="539422"/>
          </a:xfrm>
          <a:prstGeom prst="rect">
            <a:avLst/>
          </a:prstGeom>
        </p:spPr>
      </p:pic>
    </p:spTree>
    <p:extLst>
      <p:ext uri="{BB962C8B-B14F-4D97-AF65-F5344CB8AC3E}">
        <p14:creationId xmlns:p14="http://schemas.microsoft.com/office/powerpoint/2010/main" val="30568059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829136"/>
            <a:ext cx="11397802" cy="584775"/>
          </a:xfrm>
          <a:prstGeom prst="rect">
            <a:avLst/>
          </a:prstGeom>
        </p:spPr>
        <p:txBody>
          <a:bodyPr wrap="square">
            <a:spAutoFit/>
          </a:bodyPr>
          <a:lstStyle/>
          <a:p>
            <a:r>
              <a:rPr lang="es-CO" sz="1600" dirty="0">
                <a:solidFill>
                  <a:prstClr val="black"/>
                </a:solidFill>
              </a:rPr>
              <a:t> </a:t>
            </a:r>
            <a:endParaRPr lang="es-CO" sz="1600" b="1" dirty="0">
              <a:solidFill>
                <a:srgbClr val="2C538E"/>
              </a:solidFill>
              <a:latin typeface="Open Sans"/>
            </a:endParaRPr>
          </a:p>
          <a:p>
            <a:r>
              <a:rPr lang="es-CO" sz="1600" b="1" dirty="0">
                <a:solidFill>
                  <a:srgbClr val="2C538E"/>
                </a:solidFill>
                <a:latin typeface="Open Sans"/>
              </a:rPr>
              <a:t>Magnitudes eléctricas aplicadas y utilizadas en circuitos electrónicos.</a:t>
            </a:r>
          </a:p>
        </p:txBody>
      </p:sp>
      <p:sp>
        <p:nvSpPr>
          <p:cNvPr id="2" name="1 Rectángulo redondeado"/>
          <p:cNvSpPr/>
          <p:nvPr/>
        </p:nvSpPr>
        <p:spPr>
          <a:xfrm>
            <a:off x="553792" y="1454856"/>
            <a:ext cx="11054686" cy="68784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CuadroTexto"/>
          <p:cNvSpPr txBox="1"/>
          <p:nvPr/>
        </p:nvSpPr>
        <p:spPr>
          <a:xfrm>
            <a:off x="746785" y="1409757"/>
            <a:ext cx="10658899"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En esta lección se habla de la definición de todas las magnitudes esenciales en electrónica y al final se puede observar un cuadro con las fórmulas para encontrar estas magnitudes.</a:t>
            </a:r>
          </a:p>
        </p:txBody>
      </p:sp>
      <p:pic>
        <p:nvPicPr>
          <p:cNvPr id="3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1188" y="6318578"/>
            <a:ext cx="434340" cy="539422"/>
          </a:xfrm>
          <a:prstGeom prst="rect">
            <a:avLst/>
          </a:prstGeom>
        </p:spPr>
      </p:pic>
      <p:sp>
        <p:nvSpPr>
          <p:cNvPr id="5" name="4 CuadroTexto"/>
          <p:cNvSpPr txBox="1"/>
          <p:nvPr/>
        </p:nvSpPr>
        <p:spPr>
          <a:xfrm>
            <a:off x="746785" y="2487614"/>
            <a:ext cx="5488490" cy="584775"/>
          </a:xfrm>
          <a:prstGeom prst="rect">
            <a:avLst/>
          </a:prstGeom>
          <a:noFill/>
        </p:spPr>
        <p:txBody>
          <a:bodyPr wrap="none" rtlCol="0">
            <a:spAutoFit/>
          </a:bodyPr>
          <a:lstStyle/>
          <a:p>
            <a:r>
              <a:rPr lang="es-CO" sz="1400" b="1" dirty="0">
                <a:solidFill>
                  <a:schemeClr val="tx1">
                    <a:lumMod val="75000"/>
                    <a:lumOff val="25000"/>
                  </a:schemeClr>
                </a:solidFill>
                <a:latin typeface="Open Sans"/>
              </a:rPr>
              <a:t>Tabla con las principales magnitudes eléctricas y su formulas </a:t>
            </a:r>
          </a:p>
          <a:p>
            <a:endParaRPr lang="es-CO" dirty="0"/>
          </a:p>
        </p:txBody>
      </p:sp>
      <p:sp>
        <p:nvSpPr>
          <p:cNvPr id="7" name="6 Rectángulo redondeado"/>
          <p:cNvSpPr/>
          <p:nvPr/>
        </p:nvSpPr>
        <p:spPr>
          <a:xfrm>
            <a:off x="1528549" y="3193576"/>
            <a:ext cx="9116705" cy="2333767"/>
          </a:xfrm>
          <a:prstGeom prst="roundRect">
            <a:avLst/>
          </a:prstGeom>
          <a:solidFill>
            <a:srgbClr val="2C53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La tabla se manda a diseño gráfico </a:t>
            </a:r>
          </a:p>
          <a:p>
            <a:pPr algn="ctr"/>
            <a:r>
              <a:rPr lang="es-ES" dirty="0"/>
              <a:t>Nombre: magnitudeseletricas.png</a:t>
            </a:r>
            <a:endParaRPr lang="es-CO" dirty="0"/>
          </a:p>
        </p:txBody>
      </p:sp>
    </p:spTree>
    <p:extLst>
      <p:ext uri="{BB962C8B-B14F-4D97-AF65-F5344CB8AC3E}">
        <p14:creationId xmlns:p14="http://schemas.microsoft.com/office/powerpoint/2010/main" val="22611596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prstClr val="black"/>
              </a:solidFill>
              <a:latin typeface="Open Sans" panose="020B0606030504020204"/>
            </a:endParaRPr>
          </a:p>
        </p:txBody>
      </p:sp>
      <p:sp>
        <p:nvSpPr>
          <p:cNvPr id="6" name="Rectángulo redondeado 9">
            <a:extLst>
              <a:ext uri="{FF2B5EF4-FFF2-40B4-BE49-F238E27FC236}">
                <a16:creationId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prstClr val="black"/>
                </a:solidFill>
                <a:latin typeface="Open Sans" panose="020B0606030504020204" pitchFamily="34" charset="0"/>
              </a:rPr>
              <a:t>Busca en el recuadro las palabras relacionadas con </a:t>
            </a:r>
            <a:r>
              <a:rPr lang="es-CO" sz="1400" dirty="0">
                <a:solidFill>
                  <a:schemeClr val="tx1">
                    <a:lumMod val="75000"/>
                    <a:lumOff val="25000"/>
                  </a:schemeClr>
                </a:solidFill>
                <a:latin typeface="Open Sans"/>
              </a:rPr>
              <a:t>energías renovables y selección de instrumentos de medición</a:t>
            </a:r>
            <a:r>
              <a:rPr lang="es-ES" sz="1400" dirty="0">
                <a:solidFill>
                  <a:schemeClr val="tx1">
                    <a:lumMod val="75000"/>
                    <a:lumOff val="25000"/>
                  </a:schemeClr>
                </a:solidFill>
                <a:latin typeface="Open Sans"/>
              </a:rPr>
              <a:t>.</a:t>
            </a:r>
            <a:endParaRPr lang="es-CO" sz="1400" dirty="0">
              <a:solidFill>
                <a:schemeClr val="tx1">
                  <a:lumMod val="75000"/>
                  <a:lumOff val="25000"/>
                </a:schemeClr>
              </a:solidFill>
              <a:latin typeface="Open Sans"/>
            </a:endParaRPr>
          </a:p>
        </p:txBody>
      </p:sp>
      <p:sp>
        <p:nvSpPr>
          <p:cNvPr id="7" name="Rectángulo 15">
            <a:extLst>
              <a:ext uri="{FF2B5EF4-FFF2-40B4-BE49-F238E27FC236}">
                <a16:creationId xmlns:a16="http://schemas.microsoft.com/office/drawing/2014/main" id="{C1AB5CB3-D929-4CC6-B627-331DA20E52D3}"/>
              </a:ext>
            </a:extLst>
          </p:cNvPr>
          <p:cNvSpPr/>
          <p:nvPr/>
        </p:nvSpPr>
        <p:spPr>
          <a:xfrm>
            <a:off x="753781" y="1512872"/>
            <a:ext cx="2411559" cy="553998"/>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SOPA DE LETRAS</a:t>
            </a:r>
          </a:p>
        </p:txBody>
      </p:sp>
      <p:pic>
        <p:nvPicPr>
          <p:cNvPr id="8" name="Imagen 22" descr="Imagen que contiene señal&#10;&#10;Descripción generada automáticamente">
            <a:extLst>
              <a:ext uri="{FF2B5EF4-FFF2-40B4-BE49-F238E27FC236}">
                <a16:creationId xmlns:a16="http://schemas.microsoft.com/office/drawing/2014/main" id="{CBFCBA85-7A40-4727-8859-F7C7906EE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7277" y="934900"/>
            <a:ext cx="790777" cy="790777"/>
          </a:xfrm>
          <a:prstGeom prst="rect">
            <a:avLst/>
          </a:prstGeom>
        </p:spPr>
      </p:pic>
      <p:graphicFrame>
        <p:nvGraphicFramePr>
          <p:cNvPr id="9" name="8 Tabla"/>
          <p:cNvGraphicFramePr>
            <a:graphicFrameLocks noGrp="1"/>
          </p:cNvGraphicFramePr>
          <p:nvPr>
            <p:extLst>
              <p:ext uri="{D42A27DB-BD31-4B8C-83A1-F6EECF244321}">
                <p14:modId xmlns:p14="http://schemas.microsoft.com/office/powerpoint/2010/main" val="2537140722"/>
              </p:ext>
            </p:extLst>
          </p:nvPr>
        </p:nvGraphicFramePr>
        <p:xfrm>
          <a:off x="634054" y="2916955"/>
          <a:ext cx="8128000" cy="29667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70840">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0"/>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1"/>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2"/>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3"/>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4"/>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5"/>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0006"/>
                  </a:ext>
                </a:extLst>
              </a:tr>
              <a:tr h="370840">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0007"/>
                  </a:ext>
                </a:extLst>
              </a:tr>
            </a:tbl>
          </a:graphicData>
        </a:graphic>
      </p:graphicFrame>
      <p:sp>
        <p:nvSpPr>
          <p:cNvPr id="10" name="9 CuadroTexto"/>
          <p:cNvSpPr txBox="1"/>
          <p:nvPr/>
        </p:nvSpPr>
        <p:spPr>
          <a:xfrm>
            <a:off x="8939284" y="3179928"/>
            <a:ext cx="1489510" cy="2462213"/>
          </a:xfrm>
          <a:prstGeom prst="rect">
            <a:avLst/>
          </a:prstGeom>
          <a:noFill/>
        </p:spPr>
        <p:txBody>
          <a:bodyPr wrap="none" rtlCol="0">
            <a:spAutoFit/>
          </a:bodyPr>
          <a:lstStyle/>
          <a:p>
            <a:pPr marL="285750" indent="-285750">
              <a:buFont typeface="Wingdings" pitchFamily="2" charset="2"/>
              <a:buChar char="ü"/>
            </a:pPr>
            <a:r>
              <a:rPr lang="es-ES" sz="1400" dirty="0">
                <a:solidFill>
                  <a:schemeClr val="tx1">
                    <a:lumMod val="75000"/>
                    <a:lumOff val="25000"/>
                  </a:schemeClr>
                </a:solidFill>
                <a:latin typeface="Open Sans"/>
              </a:rPr>
              <a:t>Electricidad</a:t>
            </a:r>
          </a:p>
          <a:p>
            <a:pPr marL="285750" indent="-285750">
              <a:buFont typeface="Wingdings" pitchFamily="2" charset="2"/>
              <a:buChar char="ü"/>
            </a:pPr>
            <a:r>
              <a:rPr lang="es-ES" sz="1400" dirty="0">
                <a:solidFill>
                  <a:schemeClr val="tx1">
                    <a:lumMod val="75000"/>
                    <a:lumOff val="25000"/>
                  </a:schemeClr>
                </a:solidFill>
                <a:latin typeface="Open Sans"/>
              </a:rPr>
              <a:t>Circuitos</a:t>
            </a:r>
          </a:p>
          <a:p>
            <a:pPr marL="285750" indent="-285750">
              <a:buFont typeface="Wingdings" pitchFamily="2" charset="2"/>
              <a:buChar char="ü"/>
            </a:pPr>
            <a:r>
              <a:rPr lang="es-ES" sz="1400" dirty="0">
                <a:solidFill>
                  <a:schemeClr val="tx1">
                    <a:lumMod val="75000"/>
                    <a:lumOff val="25000"/>
                  </a:schemeClr>
                </a:solidFill>
                <a:latin typeface="Open Sans"/>
              </a:rPr>
              <a:t>Hidráulica</a:t>
            </a:r>
          </a:p>
          <a:p>
            <a:pPr marL="285750" indent="-285750">
              <a:buFont typeface="Wingdings" pitchFamily="2" charset="2"/>
              <a:buChar char="ü"/>
            </a:pPr>
            <a:r>
              <a:rPr lang="es-ES" sz="1400" dirty="0">
                <a:solidFill>
                  <a:schemeClr val="tx1">
                    <a:lumMod val="75000"/>
                    <a:lumOff val="25000"/>
                  </a:schemeClr>
                </a:solidFill>
                <a:latin typeface="Open Sans"/>
              </a:rPr>
              <a:t>Eólica</a:t>
            </a:r>
          </a:p>
          <a:p>
            <a:pPr marL="285750" indent="-285750">
              <a:buFont typeface="Wingdings" pitchFamily="2" charset="2"/>
              <a:buChar char="ü"/>
            </a:pPr>
            <a:r>
              <a:rPr lang="es-ES" sz="1400" dirty="0">
                <a:solidFill>
                  <a:schemeClr val="tx1">
                    <a:lumMod val="75000"/>
                    <a:lumOff val="25000"/>
                  </a:schemeClr>
                </a:solidFill>
                <a:latin typeface="Open Sans"/>
              </a:rPr>
              <a:t>Potencia</a:t>
            </a:r>
          </a:p>
          <a:p>
            <a:pPr marL="285750" indent="-285750">
              <a:buFont typeface="Wingdings" pitchFamily="2" charset="2"/>
              <a:buChar char="ü"/>
            </a:pPr>
            <a:r>
              <a:rPr lang="es-ES" sz="1400" dirty="0">
                <a:solidFill>
                  <a:schemeClr val="tx1">
                    <a:lumMod val="75000"/>
                    <a:lumOff val="25000"/>
                  </a:schemeClr>
                </a:solidFill>
                <a:latin typeface="Open Sans"/>
              </a:rPr>
              <a:t>Corriente</a:t>
            </a:r>
          </a:p>
          <a:p>
            <a:pPr marL="285750" indent="-285750">
              <a:buFont typeface="Wingdings" pitchFamily="2" charset="2"/>
              <a:buChar char="ü"/>
            </a:pPr>
            <a:r>
              <a:rPr lang="es-ES" sz="1400" dirty="0">
                <a:solidFill>
                  <a:schemeClr val="tx1">
                    <a:lumMod val="75000"/>
                    <a:lumOff val="25000"/>
                  </a:schemeClr>
                </a:solidFill>
                <a:latin typeface="Open Sans"/>
              </a:rPr>
              <a:t>Tensión</a:t>
            </a:r>
          </a:p>
          <a:p>
            <a:pPr marL="285750" indent="-285750">
              <a:buFont typeface="Wingdings" pitchFamily="2" charset="2"/>
              <a:buChar char="ü"/>
            </a:pPr>
            <a:r>
              <a:rPr lang="es-ES" sz="1400" dirty="0">
                <a:solidFill>
                  <a:schemeClr val="tx1">
                    <a:lumMod val="75000"/>
                    <a:lumOff val="25000"/>
                  </a:schemeClr>
                </a:solidFill>
                <a:latin typeface="Open Sans"/>
              </a:rPr>
              <a:t>Multímetro </a:t>
            </a:r>
          </a:p>
          <a:p>
            <a:pPr marL="285750" indent="-285750">
              <a:buFont typeface="Wingdings" pitchFamily="2" charset="2"/>
              <a:buChar char="ü"/>
            </a:pPr>
            <a:r>
              <a:rPr lang="es-ES" sz="1400" dirty="0">
                <a:solidFill>
                  <a:schemeClr val="tx1">
                    <a:lumMod val="75000"/>
                    <a:lumOff val="25000"/>
                  </a:schemeClr>
                </a:solidFill>
                <a:latin typeface="Open Sans"/>
              </a:rPr>
              <a:t>Osciloscopio</a:t>
            </a:r>
          </a:p>
          <a:p>
            <a:pPr marL="285750" indent="-285750">
              <a:buFont typeface="Wingdings" pitchFamily="2" charset="2"/>
              <a:buChar char="ü"/>
            </a:pPr>
            <a:r>
              <a:rPr lang="es-ES" sz="1400" dirty="0">
                <a:solidFill>
                  <a:schemeClr val="tx1">
                    <a:lumMod val="75000"/>
                    <a:lumOff val="25000"/>
                  </a:schemeClr>
                </a:solidFill>
                <a:latin typeface="Open Sans"/>
              </a:rPr>
              <a:t>Intensidad.  </a:t>
            </a:r>
          </a:p>
          <a:p>
            <a:pPr marL="285750" indent="-285750">
              <a:buFont typeface="Wingdings" pitchFamily="2" charset="2"/>
              <a:buChar char="ü"/>
            </a:pPr>
            <a:endParaRPr lang="es-CO" sz="1400" dirty="0">
              <a:solidFill>
                <a:schemeClr val="tx1">
                  <a:lumMod val="75000"/>
                  <a:lumOff val="25000"/>
                </a:schemeClr>
              </a:solidFill>
              <a:latin typeface="Open Sans"/>
            </a:endParaRPr>
          </a:p>
        </p:txBody>
      </p:sp>
    </p:spTree>
    <p:extLst>
      <p:ext uri="{BB962C8B-B14F-4D97-AF65-F5344CB8AC3E}">
        <p14:creationId xmlns:p14="http://schemas.microsoft.com/office/powerpoint/2010/main" val="205729220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1369276" y="1725249"/>
            <a:ext cx="301759" cy="301759"/>
          </a:xfrm>
          <a:prstGeom prst="rect">
            <a:avLst/>
          </a:prstGeom>
        </p:spPr>
      </p:pic>
      <p:sp>
        <p:nvSpPr>
          <p:cNvPr id="8" name="CuadroTexto 7"/>
          <p:cNvSpPr txBox="1"/>
          <p:nvPr/>
        </p:nvSpPr>
        <p:spPr>
          <a:xfrm>
            <a:off x="410095" y="2097391"/>
            <a:ext cx="11368949" cy="1600438"/>
          </a:xfrm>
          <a:prstGeom prst="rect">
            <a:avLst/>
          </a:prstGeom>
          <a:noFill/>
        </p:spPr>
        <p:txBody>
          <a:bodyPr wrap="square">
            <a:spAutoFit/>
          </a:bodyPr>
          <a:lstStyle/>
          <a:p>
            <a:r>
              <a:rPr lang="es-ES" sz="1400" b="1" dirty="0">
                <a:solidFill>
                  <a:schemeClr val="accent1">
                    <a:lumMod val="50000"/>
                  </a:schemeClr>
                </a:solidFill>
                <a:latin typeface="Open Sans"/>
              </a:rPr>
              <a:t>Circuito</a:t>
            </a:r>
            <a:r>
              <a:rPr lang="es-CO" sz="1400" b="1" dirty="0">
                <a:solidFill>
                  <a:schemeClr val="accent1">
                    <a:lumMod val="50000"/>
                  </a:schemeClr>
                </a:solidFill>
                <a:latin typeface="Open Sans"/>
              </a:rPr>
              <a:t>: </a:t>
            </a:r>
            <a:r>
              <a:rPr lang="es-CO" sz="1400" dirty="0">
                <a:solidFill>
                  <a:schemeClr val="accent1">
                    <a:lumMod val="50000"/>
                  </a:schemeClr>
                </a:solidFill>
                <a:latin typeface="Open Sans"/>
              </a:rPr>
              <a:t> es una interconexión de componentes eléctricos (como baterías, resistores, inductores, condensadores, interruptores, transistores, entre otros) que transporta corriente eléctrica a través de por lo menos una trayectoria cerrada.</a:t>
            </a:r>
          </a:p>
          <a:p>
            <a:endParaRPr lang="es-ES" sz="1400" dirty="0">
              <a:solidFill>
                <a:schemeClr val="accent1">
                  <a:lumMod val="50000"/>
                </a:schemeClr>
              </a:solidFill>
              <a:latin typeface="Open Sans"/>
            </a:endParaRPr>
          </a:p>
          <a:p>
            <a:r>
              <a:rPr lang="es-ES" sz="1400" b="1" dirty="0">
                <a:solidFill>
                  <a:schemeClr val="accent1">
                    <a:lumMod val="50000"/>
                  </a:schemeClr>
                </a:solidFill>
                <a:latin typeface="Open Sans"/>
              </a:rPr>
              <a:t>Corriente continua : </a:t>
            </a:r>
            <a:r>
              <a:rPr lang="es-CO" sz="1400" dirty="0">
                <a:solidFill>
                  <a:schemeClr val="accent1">
                    <a:lumMod val="50000"/>
                  </a:schemeClr>
                </a:solidFill>
                <a:latin typeface="Open Sans"/>
              </a:rPr>
              <a:t>se refiere al flujo continuo de carga eléctrica a través de un conductor entre dos puntos de distinto potencial y carga eléctrica, que no cambia de sentido con el tiempo. ​</a:t>
            </a:r>
          </a:p>
          <a:p>
            <a:endParaRPr lang="es-CO" sz="1400" dirty="0">
              <a:solidFill>
                <a:schemeClr val="accent1">
                  <a:lumMod val="50000"/>
                </a:schemeClr>
              </a:solidFill>
              <a:latin typeface="Open Sans"/>
            </a:endParaRPr>
          </a:p>
          <a:p>
            <a:r>
              <a:rPr lang="es-ES" sz="1400" b="1" dirty="0">
                <a:solidFill>
                  <a:schemeClr val="accent1">
                    <a:lumMod val="50000"/>
                  </a:schemeClr>
                </a:solidFill>
                <a:latin typeface="Open Sans"/>
              </a:rPr>
              <a:t>Corriente alterna</a:t>
            </a:r>
            <a:r>
              <a:rPr lang="es-CO" sz="1400" b="1" dirty="0">
                <a:solidFill>
                  <a:schemeClr val="accent1">
                    <a:lumMod val="50000"/>
                  </a:schemeClr>
                </a:solidFill>
                <a:latin typeface="Open Sans"/>
              </a:rPr>
              <a:t>: </a:t>
            </a:r>
            <a:r>
              <a:rPr lang="es-CO" sz="1400" dirty="0">
                <a:solidFill>
                  <a:schemeClr val="accent1">
                    <a:lumMod val="50000"/>
                  </a:schemeClr>
                </a:solidFill>
                <a:latin typeface="Open Sans"/>
              </a:rPr>
              <a:t>se denomina a la corriente eléctrica en la que la magnitud y el sentido varían cíclicamente. </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1045825" y="1431667"/>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Texto 7"/>
          <p:cNvSpPr txBox="1"/>
          <p:nvPr/>
        </p:nvSpPr>
        <p:spPr>
          <a:xfrm>
            <a:off x="432085" y="3830657"/>
            <a:ext cx="11368949" cy="738664"/>
          </a:xfrm>
          <a:prstGeom prst="rect">
            <a:avLst/>
          </a:prstGeom>
          <a:noFill/>
        </p:spPr>
        <p:txBody>
          <a:bodyPr wrap="square">
            <a:spAutoFit/>
          </a:bodyPr>
          <a:lstStyle/>
          <a:p>
            <a:r>
              <a:rPr lang="es-ES" sz="1400" b="1" dirty="0">
                <a:solidFill>
                  <a:schemeClr val="accent1">
                    <a:lumMod val="50000"/>
                  </a:schemeClr>
                </a:solidFill>
                <a:latin typeface="Open Sans"/>
              </a:rPr>
              <a:t>Componente:</a:t>
            </a:r>
            <a:r>
              <a:rPr lang="es-CO" sz="1400" b="1" dirty="0">
                <a:solidFill>
                  <a:schemeClr val="accent1">
                    <a:lumMod val="50000"/>
                  </a:schemeClr>
                </a:solidFill>
                <a:latin typeface="Open Sans"/>
              </a:rPr>
              <a:t> </a:t>
            </a:r>
            <a:r>
              <a:rPr lang="es-CO" sz="1400" dirty="0">
                <a:solidFill>
                  <a:schemeClr val="accent1">
                    <a:lumMod val="50000"/>
                  </a:schemeClr>
                </a:solidFill>
                <a:latin typeface="Open Sans"/>
              </a:rPr>
              <a:t>es aquello que forma parte de la composición de un todo</a:t>
            </a:r>
            <a:r>
              <a:rPr lang="es-CO" sz="1400" b="1" dirty="0"/>
              <a:t>.</a:t>
            </a:r>
            <a:endParaRPr lang="es-CO" sz="1400" dirty="0"/>
          </a:p>
          <a:p>
            <a:endParaRPr lang="es-CO" sz="1400" dirty="0"/>
          </a:p>
          <a:p>
            <a:r>
              <a:rPr lang="es-ES" sz="1400" dirty="0"/>
              <a:t>.</a:t>
            </a:r>
            <a:endParaRPr lang="es-CO" sz="1400"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2" y="276893"/>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1673925" y="1714453"/>
            <a:ext cx="301759" cy="301759"/>
          </a:xfrm>
          <a:prstGeom prst="rect">
            <a:avLst/>
          </a:prstGeom>
        </p:spPr>
      </p:pic>
      <p:sp>
        <p:nvSpPr>
          <p:cNvPr id="8" name="CuadroTexto 7"/>
          <p:cNvSpPr txBox="1"/>
          <p:nvPr/>
        </p:nvSpPr>
        <p:spPr>
          <a:xfrm>
            <a:off x="626630" y="2097391"/>
            <a:ext cx="11368949" cy="1600438"/>
          </a:xfrm>
          <a:prstGeom prst="rect">
            <a:avLst/>
          </a:prstGeom>
          <a:noFill/>
        </p:spPr>
        <p:txBody>
          <a:bodyPr wrap="square">
            <a:spAutoFit/>
          </a:bodyPr>
          <a:lstStyle/>
          <a:p>
            <a:r>
              <a:rPr lang="es-CO" sz="1400" b="1" dirty="0">
                <a:solidFill>
                  <a:schemeClr val="accent1">
                    <a:lumMod val="50000"/>
                  </a:schemeClr>
                </a:solidFill>
                <a:latin typeface="Open Sans"/>
              </a:rPr>
              <a:t>Dieléctrico</a:t>
            </a:r>
            <a:r>
              <a:rPr lang="es-CO" sz="1400" dirty="0">
                <a:solidFill>
                  <a:schemeClr val="accent1">
                    <a:lumMod val="50000"/>
                  </a:schemeClr>
                </a:solidFill>
                <a:latin typeface="Open Sans"/>
              </a:rPr>
              <a:t>: se denomina dieléctrico a un material con una baja conductividad eléctrica; es decir, un aislante, el cual tiene la propiedad de formar dipolos eléctricos en su interior bajo la acción de un campo eléctrico.</a:t>
            </a:r>
          </a:p>
          <a:p>
            <a:br>
              <a:rPr lang="es-CO" sz="1400" b="1" dirty="0"/>
            </a:br>
            <a:r>
              <a:rPr lang="es-CO" sz="1400" dirty="0">
                <a:solidFill>
                  <a:schemeClr val="accent1">
                    <a:lumMod val="50000"/>
                  </a:schemeClr>
                </a:solidFill>
                <a:latin typeface="Open Sans"/>
              </a:rPr>
              <a:t>.</a:t>
            </a:r>
          </a:p>
          <a:p>
            <a:r>
              <a:rPr lang="es-CO" sz="1400" b="1" dirty="0"/>
              <a:t>.</a:t>
            </a:r>
            <a:endParaRPr lang="es-CO" sz="1400" dirty="0"/>
          </a:p>
          <a:p>
            <a:endParaRPr lang="es-CO" sz="1400" dirty="0"/>
          </a:p>
          <a:p>
            <a:r>
              <a:rPr lang="es-ES" sz="1400" dirty="0"/>
              <a:t>.</a:t>
            </a:r>
            <a:endParaRPr lang="es-CO" sz="1400" dirty="0"/>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1" name="10 Elipse"/>
          <p:cNvSpPr/>
          <p:nvPr/>
        </p:nvSpPr>
        <p:spPr>
          <a:xfrm>
            <a:off x="1486326" y="1431668"/>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extLst>
      <p:ext uri="{BB962C8B-B14F-4D97-AF65-F5344CB8AC3E}">
        <p14:creationId xmlns:p14="http://schemas.microsoft.com/office/powerpoint/2010/main" val="108183607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32" y="276893"/>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2724821" y="1605269"/>
            <a:ext cx="301759" cy="301759"/>
          </a:xfrm>
          <a:prstGeom prst="rect">
            <a:avLst/>
          </a:prstGeom>
        </p:spPr>
      </p:pic>
      <p:sp>
        <p:nvSpPr>
          <p:cNvPr id="8" name="CuadroTexto 7"/>
          <p:cNvSpPr txBox="1"/>
          <p:nvPr/>
        </p:nvSpPr>
        <p:spPr>
          <a:xfrm>
            <a:off x="626630" y="2097391"/>
            <a:ext cx="11368949" cy="1169551"/>
          </a:xfrm>
          <a:prstGeom prst="rect">
            <a:avLst/>
          </a:prstGeom>
          <a:noFill/>
        </p:spPr>
        <p:txBody>
          <a:bodyPr wrap="square">
            <a:spAutoFit/>
          </a:bodyPr>
          <a:lstStyle/>
          <a:p>
            <a:r>
              <a:rPr lang="es-ES" sz="1400" b="1" dirty="0">
                <a:solidFill>
                  <a:schemeClr val="accent1">
                    <a:lumMod val="50000"/>
                  </a:schemeClr>
                </a:solidFill>
                <a:latin typeface="Open Sans"/>
              </a:rPr>
              <a:t>Falla</a:t>
            </a:r>
            <a:r>
              <a:rPr lang="es-CO" sz="1400" b="1" dirty="0">
                <a:solidFill>
                  <a:schemeClr val="accent1">
                    <a:lumMod val="50000"/>
                  </a:schemeClr>
                </a:solidFill>
                <a:latin typeface="Open Sans"/>
              </a:rPr>
              <a:t> : </a:t>
            </a:r>
            <a:r>
              <a:rPr lang="es-CO" sz="1400" dirty="0">
                <a:solidFill>
                  <a:schemeClr val="accent1">
                    <a:lumMod val="50000"/>
                  </a:schemeClr>
                </a:solidFill>
                <a:latin typeface="Open Sans"/>
              </a:rPr>
              <a:t>es un evento anormal que provoca el mal funcionamiento de un circuito eléctrico y algunas veces ocasiona el corte del suministro de energía en una vivienda.</a:t>
            </a:r>
          </a:p>
          <a:p>
            <a:r>
              <a:rPr lang="es-CO" sz="1400" b="1" dirty="0"/>
              <a:t>.</a:t>
            </a:r>
            <a:endParaRPr lang="es-CO" sz="1400" dirty="0"/>
          </a:p>
          <a:p>
            <a:endParaRPr lang="es-CO" sz="1400" dirty="0"/>
          </a:p>
          <a:p>
            <a:r>
              <a:rPr lang="es-ES" sz="1400" dirty="0"/>
              <a:t>.</a:t>
            </a:r>
            <a:endParaRPr lang="es-CO" sz="1400" dirty="0"/>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1" name="10 Elipse"/>
          <p:cNvSpPr/>
          <p:nvPr/>
        </p:nvSpPr>
        <p:spPr>
          <a:xfrm>
            <a:off x="2414390" y="1431668"/>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extLst>
      <p:ext uri="{BB962C8B-B14F-4D97-AF65-F5344CB8AC3E}">
        <p14:creationId xmlns:p14="http://schemas.microsoft.com/office/powerpoint/2010/main" val="149597852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4064814" y="1665529"/>
            <a:ext cx="301759" cy="301759"/>
          </a:xfrm>
          <a:prstGeom prst="rect">
            <a:avLst/>
          </a:prstGeom>
        </p:spPr>
      </p:pic>
      <p:sp>
        <p:nvSpPr>
          <p:cNvPr id="8" name="CuadroTexto 7"/>
          <p:cNvSpPr txBox="1"/>
          <p:nvPr/>
        </p:nvSpPr>
        <p:spPr>
          <a:xfrm>
            <a:off x="410095" y="2097391"/>
            <a:ext cx="11368949" cy="738664"/>
          </a:xfrm>
          <a:prstGeom prst="rect">
            <a:avLst/>
          </a:prstGeom>
          <a:noFill/>
        </p:spPr>
        <p:txBody>
          <a:bodyPr wrap="square">
            <a:spAutoFit/>
          </a:bodyPr>
          <a:lstStyle/>
          <a:p>
            <a:r>
              <a:rPr lang="es-ES" sz="1400" b="1" dirty="0">
                <a:solidFill>
                  <a:schemeClr val="accent1">
                    <a:lumMod val="50000"/>
                  </a:schemeClr>
                </a:solidFill>
                <a:latin typeface="Open Sans"/>
              </a:rPr>
              <a:t>Instrumento de medición: </a:t>
            </a:r>
            <a:r>
              <a:rPr lang="es-CO" sz="1400" dirty="0">
                <a:solidFill>
                  <a:schemeClr val="accent1">
                    <a:lumMod val="50000"/>
                  </a:schemeClr>
                </a:solidFill>
                <a:latin typeface="Open Sans"/>
              </a:rPr>
              <a:t>es una herramienta que se usa para medir una magnitud física. La medición es el proceso que permite obtener y comparar cantidades físicas de objetos y fenómenos del mundo real.</a:t>
            </a:r>
          </a:p>
          <a:p>
            <a:r>
              <a:rPr lang="es-ES" sz="1400" dirty="0">
                <a:solidFill>
                  <a:schemeClr val="accent1">
                    <a:lumMod val="50000"/>
                  </a:schemeClr>
                </a:solidFill>
                <a:latin typeface="Open Sans"/>
              </a:rPr>
              <a:t>.</a:t>
            </a:r>
            <a:endParaRPr lang="es-CO" sz="1400" dirty="0">
              <a:solidFill>
                <a:schemeClr val="accent1">
                  <a:lumMod val="50000"/>
                </a:schemeClr>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1" name="10 Elipse"/>
          <p:cNvSpPr/>
          <p:nvPr/>
        </p:nvSpPr>
        <p:spPr>
          <a:xfrm>
            <a:off x="3754383" y="1417852"/>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66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3 Imagen"/>
          <p:cNvPicPr>
            <a:picLocks noChangeAspect="1"/>
          </p:cNvPicPr>
          <p:nvPr/>
        </p:nvPicPr>
        <p:blipFill>
          <a:blip r:embed="rId3">
            <a:clrChange>
              <a:clrFrom>
                <a:srgbClr val="FCFDFF"/>
              </a:clrFrom>
              <a:clrTo>
                <a:srgbClr val="FCFDFF">
                  <a:alpha val="0"/>
                </a:srgbClr>
              </a:clrTo>
            </a:clrChange>
            <a:extLst>
              <a:ext uri="{28A0092B-C50C-407E-A947-70E740481C1C}">
                <a14:useLocalDpi xmlns:a14="http://schemas.microsoft.com/office/drawing/2010/main" val="0"/>
              </a:ext>
            </a:extLst>
          </a:blip>
          <a:stretch>
            <a:fillRect/>
          </a:stretch>
        </p:blipFill>
        <p:spPr>
          <a:xfrm>
            <a:off x="7092233" y="1624085"/>
            <a:ext cx="4467419" cy="4203510"/>
          </a:xfrm>
          <a:prstGeom prst="rect">
            <a:avLst/>
          </a:prstGeom>
        </p:spPr>
      </p:pic>
      <p:sp>
        <p:nvSpPr>
          <p:cNvPr id="10" name="9 Rectángulo"/>
          <p:cNvSpPr/>
          <p:nvPr/>
        </p:nvSpPr>
        <p:spPr>
          <a:xfrm>
            <a:off x="762355" y="1487606"/>
            <a:ext cx="6771209" cy="4367285"/>
          </a:xfrm>
          <a:prstGeom prst="rect">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828799"/>
            <a:ext cx="6519640"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Historial de averías </a:t>
            </a:r>
          </a:p>
          <a:p>
            <a:pPr algn="just"/>
            <a:r>
              <a:rPr lang="es-CO" sz="1400" dirty="0">
                <a:solidFill>
                  <a:schemeClr val="tx1">
                    <a:lumMod val="75000"/>
                    <a:lumOff val="25000"/>
                  </a:schemeClr>
                </a:solidFill>
                <a:latin typeface="Open Sans"/>
              </a:rPr>
              <a:t>El historial de averías es una fuente valiosa de información ya que nos permite tener una base completa de todos los datos de fallas de los sistemas que han ocurrido al paso del tiempo. Es importante tenerla actualizada y mencionar todos los tipos de fallos por más mínimo que sea. El historial de averías se puede clasificar en: </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66BFC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15" name="14 Rectángulo redondeado"/>
          <p:cNvSpPr/>
          <p:nvPr/>
        </p:nvSpPr>
        <p:spPr>
          <a:xfrm>
            <a:off x="859193" y="3234519"/>
            <a:ext cx="2263612"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927433" y="3248167"/>
            <a:ext cx="2195372" cy="954107"/>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Estudio por parte de los equipos</a:t>
            </a:r>
          </a:p>
          <a:p>
            <a:pPr algn="just"/>
            <a:r>
              <a:rPr lang="es-CO" sz="1400" dirty="0"/>
              <a:t>.</a:t>
            </a:r>
            <a:endParaRPr lang="es-CO" sz="1400" b="1" dirty="0"/>
          </a:p>
          <a:p>
            <a:pPr algn="ctr"/>
            <a:endParaRPr lang="es-CO" sz="1400" b="1" dirty="0">
              <a:solidFill>
                <a:schemeClr val="tx1">
                  <a:lumMod val="75000"/>
                  <a:lumOff val="25000"/>
                </a:schemeClr>
              </a:solidFill>
              <a:latin typeface="Open Sans"/>
            </a:endParaRPr>
          </a:p>
        </p:txBody>
      </p:sp>
      <p:sp>
        <p:nvSpPr>
          <p:cNvPr id="31" name="30 Rectángulo redondeado"/>
          <p:cNvSpPr/>
          <p:nvPr/>
        </p:nvSpPr>
        <p:spPr>
          <a:xfrm>
            <a:off x="3191045" y="3234519"/>
            <a:ext cx="2207516"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3261794" y="3248167"/>
            <a:ext cx="2082814"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Factura de repuesto</a:t>
            </a:r>
          </a:p>
          <a:p>
            <a:pPr algn="ctr"/>
            <a:r>
              <a:rPr lang="es-CO" sz="1400" b="1" dirty="0">
                <a:solidFill>
                  <a:schemeClr val="tx1">
                    <a:lumMod val="75000"/>
                    <a:lumOff val="25000"/>
                  </a:schemeClr>
                </a:solidFill>
                <a:latin typeface="Open Sans"/>
              </a:rPr>
              <a:t>+</a:t>
            </a:r>
          </a:p>
        </p:txBody>
      </p:sp>
      <p:sp>
        <p:nvSpPr>
          <p:cNvPr id="46" name="45 Rectángulo redondeado"/>
          <p:cNvSpPr/>
          <p:nvPr/>
        </p:nvSpPr>
        <p:spPr>
          <a:xfrm>
            <a:off x="5467537" y="3241343"/>
            <a:ext cx="2006833" cy="69772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46 CuadroTexto"/>
          <p:cNvSpPr txBox="1"/>
          <p:nvPr/>
        </p:nvSpPr>
        <p:spPr>
          <a:xfrm>
            <a:off x="5487733" y="3254991"/>
            <a:ext cx="1983236" cy="523220"/>
          </a:xfrm>
          <a:prstGeom prst="rect">
            <a:avLst/>
          </a:prstGeom>
          <a:noFill/>
        </p:spPr>
        <p:txBody>
          <a:bodyPr wrap="none" rtlCol="0">
            <a:spAutoFit/>
          </a:bodyPr>
          <a:lstStyle/>
          <a:p>
            <a:pPr algn="ctr"/>
            <a:r>
              <a:rPr lang="es-CO" sz="1400" b="1" dirty="0">
                <a:solidFill>
                  <a:schemeClr val="tx1">
                    <a:lumMod val="75000"/>
                    <a:lumOff val="25000"/>
                  </a:schemeClr>
                </a:solidFill>
                <a:latin typeface="Open Sans"/>
              </a:rPr>
              <a:t>Diarios de incidentes</a:t>
            </a:r>
          </a:p>
          <a:p>
            <a:pPr algn="ctr"/>
            <a:r>
              <a:rPr lang="es-CO" sz="1400" b="1" dirty="0">
                <a:solidFill>
                  <a:schemeClr val="tx1">
                    <a:lumMod val="75000"/>
                    <a:lumOff val="25000"/>
                  </a:schemeClr>
                </a:solidFill>
                <a:latin typeface="Open Sans"/>
              </a:rPr>
              <a:t>+</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spTree>
    <p:extLst>
      <p:ext uri="{BB962C8B-B14F-4D97-AF65-F5344CB8AC3E}">
        <p14:creationId xmlns:p14="http://schemas.microsoft.com/office/powerpoint/2010/main" val="113051910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579742" y="1734155"/>
            <a:ext cx="301759" cy="301759"/>
          </a:xfrm>
          <a:prstGeom prst="rect">
            <a:avLst/>
          </a:prstGeom>
        </p:spPr>
      </p:pic>
      <p:sp>
        <p:nvSpPr>
          <p:cNvPr id="8" name="CuadroTexto 7"/>
          <p:cNvSpPr txBox="1"/>
          <p:nvPr/>
        </p:nvSpPr>
        <p:spPr>
          <a:xfrm>
            <a:off x="643541" y="2779773"/>
            <a:ext cx="10220077" cy="738664"/>
          </a:xfrm>
          <a:prstGeom prst="rect">
            <a:avLst/>
          </a:prstGeom>
          <a:noFill/>
        </p:spPr>
        <p:txBody>
          <a:bodyPr wrap="square">
            <a:spAutoFit/>
          </a:bodyPr>
          <a:lstStyle/>
          <a:p>
            <a:pPr algn="just"/>
            <a:r>
              <a:rPr lang="es-ES" sz="1400" b="1" dirty="0">
                <a:solidFill>
                  <a:schemeClr val="accent1">
                    <a:lumMod val="50000"/>
                  </a:schemeClr>
                </a:solidFill>
                <a:latin typeface="Open Sans"/>
              </a:rPr>
              <a:t>Software</a:t>
            </a:r>
            <a:r>
              <a:rPr lang="es-CO" sz="1400" b="1" dirty="0">
                <a:solidFill>
                  <a:schemeClr val="accent1">
                    <a:lumMod val="50000"/>
                  </a:schemeClr>
                </a:solidFill>
                <a:latin typeface="Open Sans"/>
              </a:rPr>
              <a:t> : </a:t>
            </a:r>
            <a:r>
              <a:rPr lang="es-CO" sz="1400" dirty="0">
                <a:solidFill>
                  <a:schemeClr val="accent1">
                    <a:lumMod val="50000"/>
                  </a:schemeClr>
                </a:solidFill>
                <a:latin typeface="Open Sans"/>
              </a:rPr>
              <a:t>Se conoce como software​ o logicial al soporte lógico de un sistema informático, que comprende el conjunto de los componentes lógicos necesarios que hacen posible la realización de tareas específicas, en contraposición a los componentes físicos que son llamados hardware.</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8265366" y="1393675"/>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Texto 7"/>
          <p:cNvSpPr txBox="1"/>
          <p:nvPr/>
        </p:nvSpPr>
        <p:spPr>
          <a:xfrm>
            <a:off x="626630" y="2097391"/>
            <a:ext cx="11368949" cy="523220"/>
          </a:xfrm>
          <a:prstGeom prst="rect">
            <a:avLst/>
          </a:prstGeom>
          <a:noFill/>
        </p:spPr>
        <p:txBody>
          <a:bodyPr wrap="square">
            <a:spAutoFit/>
          </a:bodyPr>
          <a:lstStyle/>
          <a:p>
            <a:r>
              <a:rPr lang="es-ES" sz="1400" b="1" dirty="0">
                <a:solidFill>
                  <a:schemeClr val="accent1">
                    <a:lumMod val="50000"/>
                  </a:schemeClr>
                </a:solidFill>
                <a:latin typeface="Open Sans"/>
              </a:rPr>
              <a:t>Sistema: </a:t>
            </a:r>
            <a:r>
              <a:rPr lang="es-CO" sz="1400" dirty="0">
                <a:solidFill>
                  <a:schemeClr val="accent1">
                    <a:lumMod val="50000"/>
                  </a:schemeClr>
                </a:solidFill>
                <a:latin typeface="Open Sans"/>
              </a:rPr>
              <a:t>es un objeto complejo cuyas partes o componentes se relacionan con al menos alguno de los demás componentes</a:t>
            </a:r>
            <a:r>
              <a:rPr lang="es-CO" sz="1400" dirty="0"/>
              <a:t>.</a:t>
            </a:r>
          </a:p>
          <a:p>
            <a:r>
              <a:rPr lang="es-ES" sz="1400" dirty="0"/>
              <a:t>.</a:t>
            </a:r>
            <a:endParaRPr lang="es-CO" sz="1400" dirty="0"/>
          </a:p>
        </p:txBody>
      </p:sp>
    </p:spTree>
    <p:extLst>
      <p:ext uri="{BB962C8B-B14F-4D97-AF65-F5344CB8AC3E}">
        <p14:creationId xmlns:p14="http://schemas.microsoft.com/office/powerpoint/2010/main" val="382422347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María Medina\Desktop\1x\1x\Mesa de trabajo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sp>
        <p:nvSpPr>
          <p:cNvPr id="8" name="CuadroTexto 7"/>
          <p:cNvSpPr txBox="1"/>
          <p:nvPr/>
        </p:nvSpPr>
        <p:spPr>
          <a:xfrm>
            <a:off x="410095" y="2097391"/>
            <a:ext cx="11368949" cy="523220"/>
          </a:xfrm>
          <a:prstGeom prst="rect">
            <a:avLst/>
          </a:prstGeom>
          <a:noFill/>
        </p:spPr>
        <p:txBody>
          <a:bodyPr wrap="square">
            <a:spAutoFit/>
          </a:bodyPr>
          <a:lstStyle/>
          <a:p>
            <a:r>
              <a:rPr lang="es-ES" sz="1400" b="1" dirty="0">
                <a:solidFill>
                  <a:schemeClr val="accent1">
                    <a:lumMod val="50000"/>
                  </a:schemeClr>
                </a:solidFill>
                <a:latin typeface="Open Sans"/>
              </a:rPr>
              <a:t>Resistencia</a:t>
            </a:r>
            <a:r>
              <a:rPr lang="es-CO" sz="1400" b="1" dirty="0">
                <a:solidFill>
                  <a:schemeClr val="accent1">
                    <a:lumMod val="50000"/>
                  </a:schemeClr>
                </a:solidFill>
                <a:latin typeface="Open Sans"/>
              </a:rPr>
              <a:t>: l</a:t>
            </a:r>
            <a:r>
              <a:rPr lang="es-CO" sz="1400" dirty="0">
                <a:solidFill>
                  <a:schemeClr val="accent1">
                    <a:lumMod val="50000"/>
                  </a:schemeClr>
                </a:solidFill>
                <a:latin typeface="Open Sans"/>
              </a:rPr>
              <a:t>a resistencia de un conductor eléctrico es la medida de la oposición que presenta al movimiento de los electrones en su seno, es decir la oposición que presenta al paso de la corriente eléctrica.</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pic>
        <p:nvPicPr>
          <p:cNvPr id="11" name="Picture 5" descr="C:\Users\María Medina\Desktop\1x\1x\Mesa de trabajo 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sp>
        <p:nvSpPr>
          <p:cNvPr id="13" name="12 Elipse"/>
          <p:cNvSpPr/>
          <p:nvPr/>
        </p:nvSpPr>
        <p:spPr>
          <a:xfrm>
            <a:off x="7851411" y="1451667"/>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9"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182752" y="1795632"/>
            <a:ext cx="301759" cy="301759"/>
          </a:xfrm>
          <a:prstGeom prst="rect">
            <a:avLst/>
          </a:prstGeom>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967456" y="1631720"/>
            <a:ext cx="301759" cy="301759"/>
          </a:xfrm>
          <a:prstGeom prst="rect">
            <a:avLst/>
          </a:prstGeom>
        </p:spPr>
      </p:pic>
      <p:sp>
        <p:nvSpPr>
          <p:cNvPr id="8" name="CuadroTexto 7"/>
          <p:cNvSpPr txBox="1"/>
          <p:nvPr/>
        </p:nvSpPr>
        <p:spPr>
          <a:xfrm>
            <a:off x="626630" y="2097391"/>
            <a:ext cx="10973967" cy="738664"/>
          </a:xfrm>
          <a:prstGeom prst="rect">
            <a:avLst/>
          </a:prstGeom>
          <a:noFill/>
        </p:spPr>
        <p:txBody>
          <a:bodyPr wrap="square">
            <a:spAutoFit/>
          </a:bodyPr>
          <a:lstStyle/>
          <a:p>
            <a:r>
              <a:rPr lang="es-CO" sz="1400" b="1" dirty="0">
                <a:solidFill>
                  <a:schemeClr val="accent1">
                    <a:lumMod val="50000"/>
                  </a:schemeClr>
                </a:solidFill>
                <a:latin typeface="Open Sans"/>
              </a:rPr>
              <a:t>Test</a:t>
            </a:r>
            <a:r>
              <a:rPr lang="es-CO" sz="1400" dirty="0">
                <a:solidFill>
                  <a:schemeClr val="accent1">
                    <a:lumMod val="50000"/>
                  </a:schemeClr>
                </a:solidFill>
                <a:latin typeface="Open Sans"/>
              </a:rPr>
              <a:t>: Prueba de confrontación, especialmente la que se emplea en pedagogía, psicotecnia, medicina, etc., para evaluar el grado de inteligencia, la capacidad de atención u otras aptitudes o conductas</a:t>
            </a:r>
            <a:r>
              <a:rPr lang="es-CO" sz="1400" b="1" dirty="0">
                <a:solidFill>
                  <a:schemeClr val="accent1">
                    <a:lumMod val="50000"/>
                  </a:schemeClr>
                </a:solidFill>
                <a:latin typeface="Open Sans"/>
              </a:rPr>
              <a:t>.</a:t>
            </a:r>
            <a:endParaRPr lang="es-CO" sz="1400" dirty="0">
              <a:solidFill>
                <a:schemeClr val="accent1">
                  <a:lumMod val="50000"/>
                </a:schemeClr>
              </a:solidFill>
              <a:latin typeface="Open Sans"/>
            </a:endParaRPr>
          </a:p>
          <a:p>
            <a:r>
              <a:rPr lang="es-ES" sz="1400" dirty="0">
                <a:solidFill>
                  <a:schemeClr val="accent1">
                    <a:lumMod val="50000"/>
                  </a:schemeClr>
                </a:solidFill>
                <a:latin typeface="Open Sans"/>
              </a:rPr>
              <a:t>.</a:t>
            </a:r>
            <a:endParaRPr lang="es-CO" sz="1400" dirty="0">
              <a:solidFill>
                <a:schemeClr val="accent1">
                  <a:lumMod val="50000"/>
                </a:schemeClr>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1" name="10 Elipse"/>
          <p:cNvSpPr/>
          <p:nvPr/>
        </p:nvSpPr>
        <p:spPr>
          <a:xfrm>
            <a:off x="8760583" y="1431669"/>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9890680" y="1693149"/>
            <a:ext cx="301759" cy="301759"/>
          </a:xfrm>
          <a:prstGeom prst="rect">
            <a:avLst/>
          </a:prstGeom>
        </p:spPr>
      </p:pic>
      <p:sp>
        <p:nvSpPr>
          <p:cNvPr id="8" name="CuadroTexto 7"/>
          <p:cNvSpPr txBox="1"/>
          <p:nvPr/>
        </p:nvSpPr>
        <p:spPr>
          <a:xfrm>
            <a:off x="410095" y="2097391"/>
            <a:ext cx="11368949" cy="738664"/>
          </a:xfrm>
          <a:prstGeom prst="rect">
            <a:avLst/>
          </a:prstGeom>
          <a:noFill/>
        </p:spPr>
        <p:txBody>
          <a:bodyPr wrap="square">
            <a:spAutoFit/>
          </a:bodyPr>
          <a:lstStyle/>
          <a:p>
            <a:r>
              <a:rPr lang="es-ES" sz="1400" b="1" dirty="0">
                <a:solidFill>
                  <a:schemeClr val="accent1">
                    <a:lumMod val="50000"/>
                  </a:schemeClr>
                </a:solidFill>
                <a:latin typeface="Open Sans"/>
              </a:rPr>
              <a:t>Voltaje</a:t>
            </a:r>
            <a:r>
              <a:rPr lang="es-CO" sz="1400" b="1" dirty="0">
                <a:solidFill>
                  <a:schemeClr val="accent1">
                    <a:lumMod val="50000"/>
                  </a:schemeClr>
                </a:solidFill>
                <a:latin typeface="Open Sans"/>
              </a:rPr>
              <a:t>: </a:t>
            </a:r>
            <a:r>
              <a:rPr lang="es-CO" sz="1400" dirty="0">
                <a:solidFill>
                  <a:schemeClr val="accent1">
                    <a:lumMod val="50000"/>
                  </a:schemeClr>
                </a:solidFill>
                <a:latin typeface="Open Sans"/>
              </a:rPr>
              <a:t>La tensión eléctrica o diferencia de potencial ​​ es una magnitud física que cuantifica la diferencia de potencial eléctrico entre dos puntos.</a:t>
            </a:r>
            <a:r>
              <a:rPr lang="es-CO" sz="1400" dirty="0"/>
              <a:t> </a:t>
            </a:r>
          </a:p>
          <a:p>
            <a:r>
              <a:rPr lang="es-ES" sz="1400" dirty="0">
                <a:solidFill>
                  <a:schemeClr val="accent1">
                    <a:lumMod val="50000"/>
                  </a:schemeClr>
                </a:solidFill>
                <a:latin typeface="Open Sans"/>
              </a:rPr>
              <a:t>.</a:t>
            </a:r>
            <a:endParaRPr lang="es-CO" sz="1400" dirty="0">
              <a:solidFill>
                <a:schemeClr val="accent1">
                  <a:lumMod val="50000"/>
                </a:schemeClr>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1" name="10 Elipse"/>
          <p:cNvSpPr/>
          <p:nvPr/>
        </p:nvSpPr>
        <p:spPr>
          <a:xfrm>
            <a:off x="9631690" y="1432441"/>
            <a:ext cx="461311" cy="398557"/>
          </a:xfrm>
          <a:prstGeom prst="ellipse">
            <a:avLst/>
          </a:prstGeom>
          <a:noFill/>
          <a:ln>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273685" y="6146800"/>
            <a:ext cx="2832100"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5287881" y="818865"/>
            <a:ext cx="1297150" cy="338554"/>
          </a:xfrm>
          <a:prstGeom prst="rect">
            <a:avLst/>
          </a:prstGeom>
          <a:noFill/>
        </p:spPr>
        <p:txBody>
          <a:bodyPr wrap="none" rtlCol="0">
            <a:spAutoFit/>
          </a:bodyPr>
          <a:lstStyle/>
          <a:p>
            <a:r>
              <a:rPr lang="es-VE" sz="1600" dirty="0">
                <a:latin typeface="Open Sans" panose="020B0606030504020204" pitchFamily="34" charset="0"/>
                <a:ea typeface="Open Sans" panose="020B0606030504020204" pitchFamily="34" charset="0"/>
                <a:cs typeface="Open Sans" panose="020B0606030504020204" pitchFamily="34" charset="0"/>
              </a:rPr>
              <a:t>Referencias</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Rectángulo 1"/>
          <p:cNvSpPr/>
          <p:nvPr/>
        </p:nvSpPr>
        <p:spPr>
          <a:xfrm>
            <a:off x="237490" y="6112510"/>
            <a:ext cx="2589530" cy="641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3" name="2 CuadroTexto"/>
          <p:cNvSpPr txBox="1"/>
          <p:nvPr/>
        </p:nvSpPr>
        <p:spPr>
          <a:xfrm>
            <a:off x="1050878" y="1665027"/>
            <a:ext cx="10208525" cy="4247317"/>
          </a:xfrm>
          <a:prstGeom prst="rect">
            <a:avLst/>
          </a:prstGeom>
          <a:noFill/>
        </p:spPr>
        <p:txBody>
          <a:bodyPr wrap="square" rtlCol="0">
            <a:spAutoFit/>
          </a:bodyPr>
          <a:lstStyle/>
          <a:p>
            <a:pPr algn="just"/>
            <a:r>
              <a:rPr lang="es-CO" sz="1400" dirty="0">
                <a:solidFill>
                  <a:schemeClr val="accent1">
                    <a:lumMod val="50000"/>
                  </a:schemeClr>
                </a:solidFill>
                <a:latin typeface="Open Sans"/>
              </a:rPr>
              <a:t>(Manual básico de seguridad en las instalaciones eléctricas de baja tensión.)</a:t>
            </a:r>
          </a:p>
          <a:p>
            <a:pPr algn="just"/>
            <a:r>
              <a:rPr lang="es-CO" sz="1400" i="1" dirty="0">
                <a:solidFill>
                  <a:schemeClr val="accent1">
                    <a:lumMod val="50000"/>
                  </a:schemeClr>
                </a:solidFill>
                <a:latin typeface="Open Sans"/>
              </a:rPr>
              <a:t>apuntes de </a:t>
            </a:r>
            <a:r>
              <a:rPr lang="es-CO" sz="1400" i="1" dirty="0" err="1">
                <a:solidFill>
                  <a:schemeClr val="accent1">
                    <a:lumMod val="50000"/>
                  </a:schemeClr>
                </a:solidFill>
                <a:latin typeface="Open Sans"/>
              </a:rPr>
              <a:t>electromedicina</a:t>
            </a:r>
            <a:r>
              <a:rPr lang="es-CO" sz="1400" i="1" dirty="0">
                <a:solidFill>
                  <a:schemeClr val="accent1">
                    <a:lumMod val="50000"/>
                  </a:schemeClr>
                </a:solidFill>
                <a:latin typeface="Open Sans"/>
              </a:rPr>
              <a:t> .</a:t>
            </a:r>
            <a:r>
              <a:rPr lang="es-CO" sz="1400" dirty="0">
                <a:solidFill>
                  <a:schemeClr val="accent1">
                    <a:lumMod val="50000"/>
                  </a:schemeClr>
                </a:solidFill>
                <a:latin typeface="Open Sans"/>
              </a:rPr>
              <a:t> (6 de octubre de 2020). Obtenido de https://www.pardell.es/ley-kirchhoff.html</a:t>
            </a:r>
          </a:p>
          <a:p>
            <a:pPr algn="just"/>
            <a:r>
              <a:rPr lang="es-CO" sz="1400" dirty="0">
                <a:solidFill>
                  <a:schemeClr val="accent1">
                    <a:lumMod val="50000"/>
                  </a:schemeClr>
                </a:solidFill>
                <a:latin typeface="Open Sans"/>
              </a:rPr>
              <a:t>avanzada, R. C. (s.f.). </a:t>
            </a:r>
            <a:r>
              <a:rPr lang="es-CO" sz="1400" i="1" dirty="0">
                <a:solidFill>
                  <a:schemeClr val="accent1">
                    <a:lumMod val="50000"/>
                  </a:schemeClr>
                </a:solidFill>
                <a:latin typeface="Open Sans"/>
              </a:rPr>
              <a:t>METODOLOGIAS Y TECNOLOGIAS DE DETECCION Y DIAGNOSTICO.</a:t>
            </a:r>
            <a:r>
              <a:rPr lang="es-CO" sz="1400" dirty="0">
                <a:solidFill>
                  <a:schemeClr val="accent1">
                    <a:lumMod val="50000"/>
                  </a:schemeClr>
                </a:solidFill>
                <a:latin typeface="Open Sans"/>
              </a:rPr>
              <a:t> http://www.unipamplona.edu.co/unipamplona/portalIG/home_40/recursos/03_v13_18/revista_13/04112011/14.pdf.</a:t>
            </a:r>
          </a:p>
          <a:p>
            <a:pPr algn="just"/>
            <a:r>
              <a:rPr lang="es-CO" sz="1400" i="1" dirty="0">
                <a:solidFill>
                  <a:schemeClr val="accent1">
                    <a:lumMod val="50000"/>
                  </a:schemeClr>
                </a:solidFill>
                <a:latin typeface="Open Sans"/>
              </a:rPr>
              <a:t>Conoce las fuentes de energía renovable para producir electricidad.</a:t>
            </a:r>
            <a:r>
              <a:rPr lang="es-CO" sz="1400" dirty="0">
                <a:solidFill>
                  <a:schemeClr val="accent1">
                    <a:lumMod val="50000"/>
                  </a:schemeClr>
                </a:solidFill>
                <a:latin typeface="Open Sans"/>
              </a:rPr>
              <a:t> (s.f.). Obtenido de la </a:t>
            </a:r>
            <a:r>
              <a:rPr lang="es-CO" sz="1400" dirty="0" err="1">
                <a:solidFill>
                  <a:schemeClr val="accent1">
                    <a:lumMod val="50000"/>
                  </a:schemeClr>
                </a:solidFill>
                <a:latin typeface="Open Sans"/>
              </a:rPr>
              <a:t>energia</a:t>
            </a:r>
            <a:r>
              <a:rPr lang="es-CO" sz="1400" dirty="0">
                <a:solidFill>
                  <a:schemeClr val="accent1">
                    <a:lumMod val="50000"/>
                  </a:schemeClr>
                </a:solidFill>
                <a:latin typeface="Open Sans"/>
              </a:rPr>
              <a:t> de las personas: </a:t>
            </a:r>
            <a:r>
              <a:rPr lang="es-CO" sz="1400" dirty="0">
                <a:solidFill>
                  <a:schemeClr val="accent1">
                    <a:lumMod val="50000"/>
                  </a:schemeClr>
                </a:solidFill>
                <a:latin typeface="Open Sans"/>
                <a:hlinkClick r:id="rId2"/>
              </a:rPr>
              <a:t>https://emasp.org/blog/fuentes-de-energia-renovable-producir-electricidad/</a:t>
            </a:r>
            <a:endParaRPr lang="es-CO" sz="1400" dirty="0">
              <a:solidFill>
                <a:schemeClr val="accent1">
                  <a:lumMod val="50000"/>
                </a:schemeClr>
              </a:solidFill>
              <a:latin typeface="Open Sans"/>
            </a:endParaRPr>
          </a:p>
          <a:p>
            <a:pPr algn="just"/>
            <a:r>
              <a:rPr lang="es-CO" sz="1400" dirty="0">
                <a:solidFill>
                  <a:schemeClr val="accent1">
                    <a:lumMod val="50000"/>
                  </a:schemeClr>
                </a:solidFill>
                <a:latin typeface="Open Sans"/>
              </a:rPr>
              <a:t>consolidada, l. (2001). decreto 614/2001. </a:t>
            </a:r>
            <a:r>
              <a:rPr lang="es-CO" sz="1400" i="1" dirty="0" err="1">
                <a:solidFill>
                  <a:schemeClr val="accent1">
                    <a:lumMod val="50000"/>
                  </a:schemeClr>
                </a:solidFill>
                <a:latin typeface="Open Sans"/>
              </a:rPr>
              <a:t>legislacion</a:t>
            </a:r>
            <a:r>
              <a:rPr lang="es-CO" sz="1400" i="1" dirty="0">
                <a:solidFill>
                  <a:schemeClr val="accent1">
                    <a:lumMod val="50000"/>
                  </a:schemeClr>
                </a:solidFill>
                <a:latin typeface="Open Sans"/>
              </a:rPr>
              <a:t> consolidada</a:t>
            </a:r>
            <a:r>
              <a:rPr lang="es-CO" sz="1400" dirty="0">
                <a:solidFill>
                  <a:schemeClr val="accent1">
                    <a:lumMod val="50000"/>
                  </a:schemeClr>
                </a:solidFill>
                <a:latin typeface="Open Sans"/>
              </a:rPr>
              <a:t>.</a:t>
            </a:r>
          </a:p>
          <a:p>
            <a:pPr algn="just"/>
            <a:r>
              <a:rPr lang="es-CO" sz="1400" dirty="0">
                <a:solidFill>
                  <a:schemeClr val="accent1">
                    <a:lumMod val="50000"/>
                  </a:schemeClr>
                </a:solidFill>
                <a:latin typeface="Open Sans"/>
              </a:rPr>
              <a:t>consolidada, l. (2001). </a:t>
            </a:r>
            <a:r>
              <a:rPr lang="es-CO" sz="1400" dirty="0" err="1">
                <a:solidFill>
                  <a:schemeClr val="accent1">
                    <a:lumMod val="50000"/>
                  </a:schemeClr>
                </a:solidFill>
                <a:latin typeface="Open Sans"/>
              </a:rPr>
              <a:t>tecnicas</a:t>
            </a:r>
            <a:r>
              <a:rPr lang="es-CO" sz="1400" dirty="0">
                <a:solidFill>
                  <a:schemeClr val="accent1">
                    <a:lumMod val="50000"/>
                  </a:schemeClr>
                </a:solidFill>
                <a:latin typeface="Open Sans"/>
              </a:rPr>
              <a:t> y procedimientos de trabajo. </a:t>
            </a:r>
            <a:r>
              <a:rPr lang="es-CO" sz="1400" i="1" dirty="0">
                <a:solidFill>
                  <a:schemeClr val="accent1">
                    <a:lumMod val="50000"/>
                  </a:schemeClr>
                </a:solidFill>
                <a:latin typeface="Open Sans"/>
              </a:rPr>
              <a:t>decreto 614/2001</a:t>
            </a:r>
            <a:r>
              <a:rPr lang="es-CO" sz="1400" dirty="0">
                <a:solidFill>
                  <a:schemeClr val="accent1">
                    <a:lumMod val="50000"/>
                  </a:schemeClr>
                </a:solidFill>
                <a:latin typeface="Open Sans"/>
              </a:rPr>
              <a:t>.</a:t>
            </a:r>
          </a:p>
          <a:p>
            <a:pPr algn="just"/>
            <a:r>
              <a:rPr lang="es-CO" sz="1400" dirty="0" err="1">
                <a:solidFill>
                  <a:schemeClr val="accent1">
                    <a:lumMod val="50000"/>
                  </a:schemeClr>
                </a:solidFill>
                <a:latin typeface="Open Sans"/>
              </a:rPr>
              <a:t>definicion</a:t>
            </a:r>
            <a:r>
              <a:rPr lang="es-CO" sz="1400" dirty="0">
                <a:solidFill>
                  <a:schemeClr val="accent1">
                    <a:lumMod val="50000"/>
                  </a:schemeClr>
                </a:solidFill>
                <a:latin typeface="Open Sans"/>
              </a:rPr>
              <a:t>. (s.f.). </a:t>
            </a:r>
            <a:r>
              <a:rPr lang="es-CO" sz="1400" i="1" dirty="0" err="1">
                <a:solidFill>
                  <a:schemeClr val="accent1">
                    <a:lumMod val="50000"/>
                  </a:schemeClr>
                </a:solidFill>
                <a:latin typeface="Open Sans"/>
              </a:rPr>
              <a:t>definicion</a:t>
            </a:r>
            <a:r>
              <a:rPr lang="es-CO" sz="1400" i="1" dirty="0">
                <a:solidFill>
                  <a:schemeClr val="accent1">
                    <a:lumMod val="50000"/>
                  </a:schemeClr>
                </a:solidFill>
                <a:latin typeface="Open Sans"/>
              </a:rPr>
              <a:t> de orden de trabajo.</a:t>
            </a:r>
            <a:r>
              <a:rPr lang="es-CO" sz="1400" dirty="0">
                <a:solidFill>
                  <a:schemeClr val="accent1">
                    <a:lumMod val="50000"/>
                  </a:schemeClr>
                </a:solidFill>
                <a:latin typeface="Open Sans"/>
              </a:rPr>
              <a:t> https://definicion.mx/orden-trabajo/#:~:text=Debido%20a%20que%20no%20hay,forma%20constante%20una%20serie%20de.</a:t>
            </a:r>
          </a:p>
          <a:p>
            <a:pPr algn="just"/>
            <a:r>
              <a:rPr lang="es-CO" sz="1400" i="1" dirty="0" err="1">
                <a:solidFill>
                  <a:schemeClr val="accent1">
                    <a:lumMod val="50000"/>
                  </a:schemeClr>
                </a:solidFill>
                <a:latin typeface="Open Sans"/>
              </a:rPr>
              <a:t>EcuRed</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(s.f.). Obtenido de https://www.ecured.cu/Potencia_el%C3%A9ctrica</a:t>
            </a:r>
          </a:p>
          <a:p>
            <a:pPr algn="just"/>
            <a:r>
              <a:rPr lang="es-CO" sz="1400" dirty="0">
                <a:solidFill>
                  <a:schemeClr val="accent1">
                    <a:lumMod val="50000"/>
                  </a:schemeClr>
                </a:solidFill>
                <a:latin typeface="Open Sans"/>
              </a:rPr>
              <a:t>este, a. e. (2012). normas de seguridad de artefactos </a:t>
            </a:r>
            <a:r>
              <a:rPr lang="es-CO" sz="1400" dirty="0" err="1">
                <a:solidFill>
                  <a:schemeClr val="accent1">
                    <a:lumMod val="50000"/>
                  </a:schemeClr>
                </a:solidFill>
                <a:latin typeface="Open Sans"/>
              </a:rPr>
              <a:t>electricos</a:t>
            </a:r>
            <a:r>
              <a:rPr lang="es-CO" sz="1400" dirty="0">
                <a:solidFill>
                  <a:schemeClr val="accent1">
                    <a:lumMod val="50000"/>
                  </a:schemeClr>
                </a:solidFill>
                <a:latin typeface="Open Sans"/>
              </a:rPr>
              <a:t>. </a:t>
            </a:r>
          </a:p>
          <a:p>
            <a:pPr algn="just"/>
            <a:r>
              <a:rPr lang="es-CO" sz="1400" dirty="0">
                <a:solidFill>
                  <a:schemeClr val="accent1">
                    <a:lumMod val="50000"/>
                  </a:schemeClr>
                </a:solidFill>
                <a:latin typeface="Open Sans"/>
              </a:rPr>
              <a:t>https://www.abc.com.py/edicion-impresa/suplementos/escolar/normas-de-seguridad-en-el-manejo-de-artefactos-electricos-401905.html#:~:text=%2D%20Cuando%20se%20utilicen%20aparatos%20el%C3%A9ctricos,sino%20de%20la%20clavija%20aislante.</a:t>
            </a:r>
          </a:p>
          <a:p>
            <a:pPr algn="just"/>
            <a:r>
              <a:rPr lang="en-US" sz="1400" i="1" dirty="0" err="1">
                <a:solidFill>
                  <a:schemeClr val="accent1">
                    <a:lumMod val="50000"/>
                  </a:schemeClr>
                </a:solidFill>
                <a:latin typeface="Open Sans"/>
              </a:rPr>
              <a:t>Fallas</a:t>
            </a:r>
            <a:r>
              <a:rPr lang="en-US" sz="1400" i="1" dirty="0">
                <a:solidFill>
                  <a:schemeClr val="accent1">
                    <a:lumMod val="50000"/>
                  </a:schemeClr>
                </a:solidFill>
                <a:latin typeface="Open Sans"/>
              </a:rPr>
              <a:t> de </a:t>
            </a:r>
            <a:r>
              <a:rPr lang="en-US" sz="1400" i="1" dirty="0" err="1">
                <a:solidFill>
                  <a:schemeClr val="accent1">
                    <a:lumMod val="50000"/>
                  </a:schemeClr>
                </a:solidFill>
                <a:latin typeface="Open Sans"/>
              </a:rPr>
              <a:t>dispositivos</a:t>
            </a:r>
            <a:r>
              <a:rPr lang="en-US" sz="1400" i="1" dirty="0">
                <a:solidFill>
                  <a:schemeClr val="accent1">
                    <a:lumMod val="50000"/>
                  </a:schemeClr>
                </a:solidFill>
                <a:latin typeface="Open Sans"/>
              </a:rPr>
              <a:t> </a:t>
            </a:r>
            <a:r>
              <a:rPr lang="en-US" sz="1400" i="1" dirty="0" err="1">
                <a:solidFill>
                  <a:schemeClr val="accent1">
                    <a:lumMod val="50000"/>
                  </a:schemeClr>
                </a:solidFill>
                <a:latin typeface="Open Sans"/>
              </a:rPr>
              <a:t>semiconductores</a:t>
            </a:r>
            <a:r>
              <a:rPr lang="en-US" sz="1400" i="1" dirty="0">
                <a:solidFill>
                  <a:schemeClr val="accent1">
                    <a:lumMod val="50000"/>
                  </a:schemeClr>
                </a:solidFill>
                <a:latin typeface="Open Sans"/>
              </a:rPr>
              <a:t>.</a:t>
            </a:r>
            <a:r>
              <a:rPr lang="en-US" sz="1400" dirty="0">
                <a:solidFill>
                  <a:schemeClr val="accent1">
                    <a:lumMod val="50000"/>
                  </a:schemeClr>
                </a:solidFill>
                <a:latin typeface="Open Sans"/>
              </a:rPr>
              <a:t> (2020). STFA 2001: proceedings of the 27th International Symposium for Testing and Failure Analysis.</a:t>
            </a:r>
            <a:endParaRPr lang="es-CO" sz="1400" dirty="0">
              <a:solidFill>
                <a:schemeClr val="accent1">
                  <a:lumMod val="50000"/>
                </a:schemeClr>
              </a:solidFill>
              <a:latin typeface="Open Sans"/>
            </a:endParaRPr>
          </a:p>
          <a:p>
            <a:pPr algn="just"/>
            <a:r>
              <a:rPr lang="es-CO" sz="1400" i="1" dirty="0" err="1">
                <a:solidFill>
                  <a:schemeClr val="accent1">
                    <a:lumMod val="50000"/>
                  </a:schemeClr>
                </a:solidFill>
                <a:latin typeface="Open Sans"/>
              </a:rPr>
              <a:t>fisica</a:t>
            </a:r>
            <a:r>
              <a:rPr lang="es-CO" sz="1400" i="1" dirty="0">
                <a:solidFill>
                  <a:schemeClr val="accent1">
                    <a:lumMod val="50000"/>
                  </a:schemeClr>
                </a:solidFill>
                <a:latin typeface="Open Sans"/>
              </a:rPr>
              <a:t> lab.</a:t>
            </a:r>
            <a:r>
              <a:rPr lang="es-CO" sz="1400" dirty="0">
                <a:solidFill>
                  <a:schemeClr val="accent1">
                    <a:lumMod val="50000"/>
                  </a:schemeClr>
                </a:solidFill>
                <a:latin typeface="Open Sans"/>
              </a:rPr>
              <a:t> (s.f.). Obtenido de https://www.fisicalab.com/apartado/carga-electrica</a:t>
            </a:r>
          </a:p>
          <a:p>
            <a:endParaRPr lang="es-CO"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490" y="6112510"/>
            <a:ext cx="2589530" cy="641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CuadroTexto 3"/>
          <p:cNvSpPr txBox="1"/>
          <p:nvPr/>
        </p:nvSpPr>
        <p:spPr>
          <a:xfrm>
            <a:off x="5287881" y="545905"/>
            <a:ext cx="1297150" cy="338554"/>
          </a:xfrm>
          <a:prstGeom prst="rect">
            <a:avLst/>
          </a:prstGeom>
          <a:noFill/>
        </p:spPr>
        <p:txBody>
          <a:bodyPr wrap="none" rtlCol="0">
            <a:spAutoFit/>
          </a:bodyPr>
          <a:lstStyle/>
          <a:p>
            <a:r>
              <a:rPr lang="es-VE" sz="1600" dirty="0">
                <a:latin typeface="Open Sans" panose="020B0606030504020204" pitchFamily="34" charset="0"/>
                <a:ea typeface="Open Sans" panose="020B0606030504020204" pitchFamily="34" charset="0"/>
                <a:cs typeface="Open Sans" panose="020B0606030504020204" pitchFamily="34" charset="0"/>
              </a:rPr>
              <a:t>Referencias</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p:cNvSpPr txBox="1"/>
          <p:nvPr/>
        </p:nvSpPr>
        <p:spPr>
          <a:xfrm>
            <a:off x="410095" y="906081"/>
            <a:ext cx="11368949" cy="6771084"/>
          </a:xfrm>
          <a:prstGeom prst="rect">
            <a:avLst/>
          </a:prstGeom>
          <a:noFill/>
        </p:spPr>
        <p:txBody>
          <a:bodyPr wrap="square">
            <a:spAutoFit/>
          </a:bodyPr>
          <a:lstStyle/>
          <a:p>
            <a:pPr algn="just"/>
            <a:r>
              <a:rPr lang="es-CO" sz="1400" i="1" dirty="0" err="1">
                <a:solidFill>
                  <a:schemeClr val="accent1">
                    <a:lumMod val="50000"/>
                  </a:schemeClr>
                </a:solidFill>
                <a:latin typeface="Open Sans"/>
              </a:rPr>
              <a:t>fisica</a:t>
            </a:r>
            <a:r>
              <a:rPr lang="es-CO" sz="1400" i="1" dirty="0">
                <a:solidFill>
                  <a:schemeClr val="accent1">
                    <a:lumMod val="50000"/>
                  </a:schemeClr>
                </a:solidFill>
                <a:latin typeface="Open Sans"/>
              </a:rPr>
              <a:t> lab.</a:t>
            </a:r>
            <a:r>
              <a:rPr lang="es-CO" sz="1400" dirty="0">
                <a:solidFill>
                  <a:schemeClr val="accent1">
                    <a:lumMod val="50000"/>
                  </a:schemeClr>
                </a:solidFill>
                <a:latin typeface="Open Sans"/>
              </a:rPr>
              <a:t> (s.f.). Obtenido de https://www.fisicalab.com/apartado/resistencia-electrica-conductor</a:t>
            </a:r>
          </a:p>
          <a:p>
            <a:pPr algn="just"/>
            <a:r>
              <a:rPr lang="es-CO" sz="1400" dirty="0" err="1">
                <a:solidFill>
                  <a:schemeClr val="accent1">
                    <a:lumMod val="50000"/>
                  </a:schemeClr>
                </a:solidFill>
                <a:latin typeface="Open Sans"/>
              </a:rPr>
              <a:t>jameco</a:t>
            </a:r>
            <a:r>
              <a:rPr lang="es-CO" sz="1400" dirty="0">
                <a:solidFill>
                  <a:schemeClr val="accent1">
                    <a:lumMod val="50000"/>
                  </a:schemeClr>
                </a:solidFill>
                <a:latin typeface="Open Sans"/>
              </a:rPr>
              <a:t>. (10 de agosto de 2018). </a:t>
            </a:r>
            <a:r>
              <a:rPr lang="es-CO" sz="1400" i="1" dirty="0" err="1">
                <a:solidFill>
                  <a:schemeClr val="accent1">
                    <a:lumMod val="50000"/>
                  </a:schemeClr>
                </a:solidFill>
                <a:latin typeface="Open Sans"/>
              </a:rPr>
              <a:t>the</a:t>
            </a:r>
            <a:r>
              <a:rPr lang="es-CO" sz="1400" i="1" dirty="0">
                <a:solidFill>
                  <a:schemeClr val="accent1">
                    <a:lumMod val="50000"/>
                  </a:schemeClr>
                </a:solidFill>
                <a:latin typeface="Open Sans"/>
              </a:rPr>
              <a:t> general radio </a:t>
            </a:r>
            <a:r>
              <a:rPr lang="es-CO" sz="1400" i="1" dirty="0" err="1">
                <a:solidFill>
                  <a:schemeClr val="accent1">
                    <a:lumMod val="50000"/>
                  </a:schemeClr>
                </a:solidFill>
                <a:latin typeface="Open Sans"/>
              </a:rPr>
              <a:t>experimenter</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Obtenido de AcOtGcynQ0fnPm4gApDNTtpylwsmHEGxjJ1O5OH6U4uDHpYgWiTQps_IWffRJUeVxtfncxGSNbGr4Sy2ommpovqbYx3Ebz_aGFMU8d3TfRphmyOyj1SHhHzsQf2h92ohPWvTUxY1Lv6U1TdwoJ3AN_y7Qw5XzW1Q4LogaF7ZxDalpGuSURhMAut90K6jSIBodS</a:t>
            </a:r>
          </a:p>
          <a:p>
            <a:pPr algn="just"/>
            <a:r>
              <a:rPr lang="es-CO" sz="1400" dirty="0">
                <a:solidFill>
                  <a:schemeClr val="accent1">
                    <a:lumMod val="50000"/>
                  </a:schemeClr>
                </a:solidFill>
                <a:latin typeface="Open Sans"/>
              </a:rPr>
              <a:t>mantenimiento, g. d. (s.f.). </a:t>
            </a:r>
            <a:r>
              <a:rPr lang="es-CO" sz="1400" i="1" dirty="0">
                <a:solidFill>
                  <a:schemeClr val="accent1">
                    <a:lumMod val="50000"/>
                  </a:schemeClr>
                </a:solidFill>
                <a:latin typeface="Open Sans"/>
              </a:rPr>
              <a:t>hoja de vida en los equipos .</a:t>
            </a:r>
            <a:r>
              <a:rPr lang="es-CO" sz="1400" dirty="0">
                <a:solidFill>
                  <a:schemeClr val="accent1">
                    <a:lumMod val="50000"/>
                  </a:schemeClr>
                </a:solidFill>
                <a:latin typeface="Open Sans"/>
              </a:rPr>
              <a:t> https://sites.google.com/site/gestiondemantenimientojdgd/hoja-de-vida-de-los-equipos.</a:t>
            </a:r>
          </a:p>
          <a:p>
            <a:pPr algn="just"/>
            <a:r>
              <a:rPr lang="es-CO" sz="1400" i="1" dirty="0">
                <a:solidFill>
                  <a:schemeClr val="accent1">
                    <a:lumMod val="50000"/>
                  </a:schemeClr>
                </a:solidFill>
                <a:latin typeface="Open Sans"/>
              </a:rPr>
              <a:t>Manual básico de seguridad en las instalaciones eléctricas de baja tensión.</a:t>
            </a:r>
            <a:r>
              <a:rPr lang="es-CO" sz="1400" dirty="0">
                <a:solidFill>
                  <a:schemeClr val="accent1">
                    <a:lumMod val="50000"/>
                  </a:schemeClr>
                </a:solidFill>
                <a:latin typeface="Open Sans"/>
              </a:rPr>
              <a:t> (s.f.). Obtenido de https://www.diba.cat/documents/467843/118493136/manual_instalaciones_electricas_web.pdf/5a1f0c34-8aae-4f96-a05b-489d7a295852</a:t>
            </a:r>
          </a:p>
          <a:p>
            <a:pPr algn="just"/>
            <a:r>
              <a:rPr lang="es-CO" sz="1400" dirty="0" err="1">
                <a:solidFill>
                  <a:schemeClr val="accent1">
                    <a:lumMod val="50000"/>
                  </a:schemeClr>
                </a:solidFill>
                <a:latin typeface="Open Sans"/>
              </a:rPr>
              <a:t>mheducation</a:t>
            </a:r>
            <a:r>
              <a:rPr lang="es-CO" sz="1400" dirty="0">
                <a:solidFill>
                  <a:schemeClr val="accent1">
                    <a:lumMod val="50000"/>
                  </a:schemeClr>
                </a:solidFill>
                <a:latin typeface="Open Sans"/>
              </a:rPr>
              <a:t>. (s.f.). circuitos </a:t>
            </a:r>
            <a:r>
              <a:rPr lang="es-CO" sz="1400" dirty="0" err="1">
                <a:solidFill>
                  <a:schemeClr val="accent1">
                    <a:lumMod val="50000"/>
                  </a:schemeClr>
                </a:solidFill>
                <a:latin typeface="Open Sans"/>
              </a:rPr>
              <a:t>electricos</a:t>
            </a:r>
            <a:r>
              <a:rPr lang="es-CO" sz="1400" dirty="0">
                <a:solidFill>
                  <a:schemeClr val="accent1">
                    <a:lumMod val="50000"/>
                  </a:schemeClr>
                </a:solidFill>
                <a:latin typeface="Open Sans"/>
              </a:rPr>
              <a:t> magnitudes . https://www.mheducation.es/bcv/guide/capitulo/8448177894.pdf.</a:t>
            </a:r>
          </a:p>
          <a:p>
            <a:pPr algn="just"/>
            <a:r>
              <a:rPr lang="es-CO" sz="1400" dirty="0" err="1">
                <a:solidFill>
                  <a:schemeClr val="accent1">
                    <a:lumMod val="50000"/>
                  </a:schemeClr>
                </a:solidFill>
                <a:latin typeface="Open Sans"/>
              </a:rPr>
              <a:t>Pardell</a:t>
            </a:r>
            <a:r>
              <a:rPr lang="es-CO" sz="1400" dirty="0">
                <a:solidFill>
                  <a:schemeClr val="accent1">
                    <a:lumMod val="50000"/>
                  </a:schemeClr>
                </a:solidFill>
                <a:latin typeface="Open Sans"/>
              </a:rPr>
              <a:t>. (2020). ley de Ohm. </a:t>
            </a:r>
            <a:r>
              <a:rPr lang="es-CO" sz="1400" i="1" dirty="0">
                <a:solidFill>
                  <a:schemeClr val="accent1">
                    <a:lumMod val="50000"/>
                  </a:schemeClr>
                </a:solidFill>
                <a:latin typeface="Open Sans"/>
              </a:rPr>
              <a:t>Apuntes de </a:t>
            </a:r>
            <a:r>
              <a:rPr lang="es-CO" sz="1400" i="1" dirty="0" err="1">
                <a:solidFill>
                  <a:schemeClr val="accent1">
                    <a:lumMod val="50000"/>
                  </a:schemeClr>
                </a:solidFill>
                <a:latin typeface="Open Sans"/>
              </a:rPr>
              <a:t>electronica</a:t>
            </a:r>
            <a:r>
              <a:rPr lang="es-CO" sz="1400" dirty="0">
                <a:solidFill>
                  <a:schemeClr val="accent1">
                    <a:lumMod val="50000"/>
                  </a:schemeClr>
                </a:solidFill>
                <a:latin typeface="Open Sans"/>
              </a:rPr>
              <a:t>, https://www.pardell.es/ley-ohm.html#:~:text=La%20Ley%20de%20Ohm%20relaciona,con%20la%20Resistencia%20del%20circuito.</a:t>
            </a:r>
          </a:p>
          <a:p>
            <a:pPr algn="just"/>
            <a:r>
              <a:rPr lang="es-CO" sz="1400" dirty="0" err="1">
                <a:solidFill>
                  <a:schemeClr val="accent1">
                    <a:lumMod val="50000"/>
                  </a:schemeClr>
                </a:solidFill>
                <a:latin typeface="Open Sans"/>
              </a:rPr>
              <a:t>petroquimica</a:t>
            </a:r>
            <a:r>
              <a:rPr lang="es-CO" sz="1400" dirty="0">
                <a:solidFill>
                  <a:schemeClr val="accent1">
                    <a:lumMod val="50000"/>
                  </a:schemeClr>
                </a:solidFill>
                <a:latin typeface="Open Sans"/>
              </a:rPr>
              <a:t>, m. (s.f.). </a:t>
            </a:r>
            <a:r>
              <a:rPr lang="es-CO" sz="1400" i="1" dirty="0" err="1">
                <a:solidFill>
                  <a:schemeClr val="accent1">
                    <a:lumMod val="50000"/>
                  </a:schemeClr>
                </a:solidFill>
                <a:latin typeface="Open Sans"/>
              </a:rPr>
              <a:t>determinacion</a:t>
            </a:r>
            <a:r>
              <a:rPr lang="es-CO" sz="1400" i="1" dirty="0">
                <a:solidFill>
                  <a:schemeClr val="accent1">
                    <a:lumMod val="50000"/>
                  </a:schemeClr>
                </a:solidFill>
                <a:latin typeface="Open Sans"/>
              </a:rPr>
              <a:t> de fallos funcionales y fallos </a:t>
            </a:r>
            <a:r>
              <a:rPr lang="es-CO" sz="1400" i="1" dirty="0" err="1">
                <a:solidFill>
                  <a:schemeClr val="accent1">
                    <a:lumMod val="50000"/>
                  </a:schemeClr>
                </a:solidFill>
                <a:latin typeface="Open Sans"/>
              </a:rPr>
              <a:t>tecnicos</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a:t>
            </a:r>
            <a:r>
              <a:rPr lang="es-CO" sz="1400" dirty="0">
                <a:solidFill>
                  <a:schemeClr val="accent1">
                    <a:lumMod val="50000"/>
                  </a:schemeClr>
                </a:solidFill>
                <a:latin typeface="Open Sans"/>
                <a:hlinkClick r:id="rId2"/>
              </a:rPr>
              <a:t>http://www.mantenimientopetroquimica.com/fase2rcm.html</a:t>
            </a:r>
            <a:r>
              <a:rPr lang="es-CO" sz="1400" dirty="0">
                <a:solidFill>
                  <a:schemeClr val="accent1">
                    <a:lumMod val="50000"/>
                  </a:schemeClr>
                </a:solidFill>
                <a:latin typeface="Open Sans"/>
              </a:rPr>
              <a:t>.</a:t>
            </a:r>
          </a:p>
          <a:p>
            <a:r>
              <a:rPr lang="es-CO" sz="1400" i="1" dirty="0">
                <a:solidFill>
                  <a:schemeClr val="accent1">
                    <a:lumMod val="50000"/>
                  </a:schemeClr>
                </a:solidFill>
                <a:latin typeface="Open Sans"/>
              </a:rPr>
              <a:t>podo.</a:t>
            </a:r>
            <a:r>
              <a:rPr lang="es-CO" sz="1400" dirty="0">
                <a:solidFill>
                  <a:schemeClr val="accent1">
                    <a:lumMod val="50000"/>
                  </a:schemeClr>
                </a:solidFill>
                <a:latin typeface="Open Sans"/>
              </a:rPr>
              <a:t> (s.f.). Obtenido de https://www.mipodo.com/blog/informacion/que-es-corriente-electrica/</a:t>
            </a:r>
          </a:p>
          <a:p>
            <a:r>
              <a:rPr lang="es-CO" sz="1400" dirty="0" err="1">
                <a:solidFill>
                  <a:schemeClr val="accent1">
                    <a:lumMod val="50000"/>
                  </a:schemeClr>
                </a:solidFill>
                <a:latin typeface="Open Sans"/>
              </a:rPr>
              <a:t>presindencia</a:t>
            </a:r>
            <a:r>
              <a:rPr lang="es-CO" sz="1400" dirty="0">
                <a:solidFill>
                  <a:schemeClr val="accent1">
                    <a:lumMod val="50000"/>
                  </a:schemeClr>
                </a:solidFill>
                <a:latin typeface="Open Sans"/>
              </a:rPr>
              <a:t>, m. d. (2001). </a:t>
            </a:r>
            <a:r>
              <a:rPr lang="es-CO" sz="1400" i="1" dirty="0" err="1">
                <a:solidFill>
                  <a:schemeClr val="accent1">
                    <a:lumMod val="50000"/>
                  </a:schemeClr>
                </a:solidFill>
                <a:latin typeface="Open Sans"/>
              </a:rPr>
              <a:t>legislacion</a:t>
            </a:r>
            <a:r>
              <a:rPr lang="es-CO" sz="1400" i="1" dirty="0">
                <a:solidFill>
                  <a:schemeClr val="accent1">
                    <a:lumMod val="50000"/>
                  </a:schemeClr>
                </a:solidFill>
                <a:latin typeface="Open Sans"/>
              </a:rPr>
              <a:t> </a:t>
            </a:r>
            <a:r>
              <a:rPr lang="es-CO" sz="1400" i="1" dirty="0" err="1">
                <a:solidFill>
                  <a:schemeClr val="accent1">
                    <a:lumMod val="50000"/>
                  </a:schemeClr>
                </a:solidFill>
                <a:latin typeface="Open Sans"/>
              </a:rPr>
              <a:t>consilada</a:t>
            </a:r>
            <a:r>
              <a:rPr lang="es-CO" sz="1400" i="1" dirty="0">
                <a:solidFill>
                  <a:schemeClr val="accent1">
                    <a:lumMod val="50000"/>
                  </a:schemeClr>
                </a:solidFill>
                <a:latin typeface="Open Sans"/>
              </a:rPr>
              <a:t> .</a:t>
            </a:r>
            <a:r>
              <a:rPr lang="es-CO" sz="1400" dirty="0">
                <a:solidFill>
                  <a:schemeClr val="accent1">
                    <a:lumMod val="50000"/>
                  </a:schemeClr>
                </a:solidFill>
                <a:latin typeface="Open Sans"/>
              </a:rPr>
              <a:t> https://www.boe.es/buscar/pdf/2001/BOE-A-2001-11881-consolidado.pdf.</a:t>
            </a:r>
          </a:p>
          <a:p>
            <a:r>
              <a:rPr lang="es-CO" sz="1400" i="1" dirty="0" err="1">
                <a:solidFill>
                  <a:schemeClr val="accent1">
                    <a:lumMod val="50000"/>
                  </a:schemeClr>
                </a:solidFill>
                <a:latin typeface="Open Sans"/>
              </a:rPr>
              <a:t>promax</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(27 de febrero de 2019). Obtenido de https://www.promax.es/esp/noticias/561/que-significa-rms-y-true-rms-te-explicamos-las-diferencias/</a:t>
            </a:r>
          </a:p>
          <a:p>
            <a:r>
              <a:rPr lang="es-CO" sz="1400" i="1" dirty="0">
                <a:solidFill>
                  <a:schemeClr val="accent1">
                    <a:lumMod val="50000"/>
                  </a:schemeClr>
                </a:solidFill>
                <a:latin typeface="Open Sans"/>
              </a:rPr>
              <a:t>protocolo para le diseño de tarjetas de circuito.</a:t>
            </a:r>
            <a:r>
              <a:rPr lang="es-CO" sz="1400" dirty="0">
                <a:solidFill>
                  <a:schemeClr val="accent1">
                    <a:lumMod val="50000"/>
                  </a:schemeClr>
                </a:solidFill>
                <a:latin typeface="Open Sans"/>
              </a:rPr>
              <a:t> (s.f.). Obtenido de http://bibliotecadigital.usbcali.edu.co/bitstream/10819/6149/1/Tarjetas_Circuitos_Ruteadora_Ayala_2018.pdf</a:t>
            </a:r>
          </a:p>
          <a:p>
            <a:r>
              <a:rPr lang="es-CO" sz="1400" dirty="0" err="1">
                <a:solidFill>
                  <a:schemeClr val="accent1">
                    <a:lumMod val="50000"/>
                  </a:schemeClr>
                </a:solidFill>
                <a:latin typeface="Open Sans"/>
              </a:rPr>
              <a:t>proto-electronics</a:t>
            </a:r>
            <a:r>
              <a:rPr lang="es-CO" sz="1400" dirty="0">
                <a:solidFill>
                  <a:schemeClr val="accent1">
                    <a:lumMod val="50000"/>
                  </a:schemeClr>
                </a:solidFill>
                <a:latin typeface="Open Sans"/>
              </a:rPr>
              <a:t>. (s.f.). software de diseños de circuito. https://www.proto-electronics.com/es/blog/software-de-dise%C3%B1o-de-circuito-impreso-nuestro-top-10.</a:t>
            </a:r>
          </a:p>
          <a:p>
            <a:r>
              <a:rPr lang="es-CO" sz="1400" dirty="0" err="1">
                <a:solidFill>
                  <a:schemeClr val="accent1">
                    <a:lumMod val="50000"/>
                  </a:schemeClr>
                </a:solidFill>
                <a:latin typeface="Open Sans"/>
              </a:rPr>
              <a:t>serra</a:t>
            </a:r>
            <a:r>
              <a:rPr lang="es-CO" sz="1400" dirty="0">
                <a:solidFill>
                  <a:schemeClr val="accent1">
                    <a:lumMod val="50000"/>
                  </a:schemeClr>
                </a:solidFill>
                <a:latin typeface="Open Sans"/>
              </a:rPr>
              <a:t>, d. (s.f.). </a:t>
            </a:r>
            <a:r>
              <a:rPr lang="es-CO" sz="1400" i="1" dirty="0" err="1">
                <a:solidFill>
                  <a:schemeClr val="accent1">
                    <a:lumMod val="50000"/>
                  </a:schemeClr>
                </a:solidFill>
                <a:latin typeface="Open Sans"/>
              </a:rPr>
              <a:t>metodos</a:t>
            </a:r>
            <a:r>
              <a:rPr lang="es-CO" sz="1400" i="1" dirty="0">
                <a:solidFill>
                  <a:schemeClr val="accent1">
                    <a:lumMod val="50000"/>
                  </a:schemeClr>
                </a:solidFill>
                <a:latin typeface="Open Sans"/>
              </a:rPr>
              <a:t> cuantitativos.</a:t>
            </a:r>
            <a:r>
              <a:rPr lang="es-CO" sz="1400" dirty="0">
                <a:solidFill>
                  <a:schemeClr val="accent1">
                    <a:lumMod val="50000"/>
                  </a:schemeClr>
                </a:solidFill>
                <a:latin typeface="Open Sans"/>
              </a:rPr>
              <a:t> http://www.exa.unne.edu.ar/.</a:t>
            </a:r>
          </a:p>
          <a:p>
            <a:r>
              <a:rPr lang="es-CO" sz="1400" i="1" dirty="0" err="1">
                <a:solidFill>
                  <a:schemeClr val="accent1">
                    <a:lumMod val="50000"/>
                  </a:schemeClr>
                </a:solidFill>
                <a:latin typeface="Open Sans"/>
              </a:rPr>
              <a:t>simbolos</a:t>
            </a:r>
            <a:r>
              <a:rPr lang="es-CO" sz="1400" i="1" dirty="0">
                <a:solidFill>
                  <a:schemeClr val="accent1">
                    <a:lumMod val="50000"/>
                  </a:schemeClr>
                </a:solidFill>
                <a:latin typeface="Open Sans"/>
              </a:rPr>
              <a:t> </a:t>
            </a:r>
            <a:r>
              <a:rPr lang="es-CO" sz="1400" i="1" dirty="0" err="1">
                <a:solidFill>
                  <a:schemeClr val="accent1">
                    <a:lumMod val="50000"/>
                  </a:schemeClr>
                </a:solidFill>
                <a:latin typeface="Open Sans"/>
              </a:rPr>
              <a:t>electricos</a:t>
            </a:r>
            <a:r>
              <a:rPr lang="es-CO" sz="1400" i="1" dirty="0">
                <a:solidFill>
                  <a:schemeClr val="accent1">
                    <a:lumMod val="50000"/>
                  </a:schemeClr>
                </a:solidFill>
                <a:latin typeface="Open Sans"/>
              </a:rPr>
              <a:t> and </a:t>
            </a:r>
            <a:r>
              <a:rPr lang="es-CO" sz="1400" i="1" dirty="0" err="1">
                <a:solidFill>
                  <a:schemeClr val="accent1">
                    <a:lumMod val="50000"/>
                  </a:schemeClr>
                </a:solidFill>
                <a:latin typeface="Open Sans"/>
              </a:rPr>
              <a:t>electronicos</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(s.f.). Obtenido de http://www.simbologia-electronica.com/simbolos-electricos-electronicos/simbolos-instrumentacion-electrica.htm</a:t>
            </a:r>
          </a:p>
          <a:p>
            <a:r>
              <a:rPr lang="es-CO" sz="1400" i="1" dirty="0" err="1">
                <a:solidFill>
                  <a:schemeClr val="accent1">
                    <a:lumMod val="50000"/>
                  </a:schemeClr>
                </a:solidFill>
                <a:latin typeface="Open Sans"/>
              </a:rPr>
              <a:t>slideshare</a:t>
            </a:r>
            <a:r>
              <a:rPr lang="es-CO" sz="1400" i="1" dirty="0">
                <a:solidFill>
                  <a:schemeClr val="accent1">
                    <a:lumMod val="50000"/>
                  </a:schemeClr>
                </a:solidFill>
                <a:latin typeface="Open Sans"/>
              </a:rPr>
              <a:t>.</a:t>
            </a:r>
            <a:r>
              <a:rPr lang="es-CO" sz="1400" dirty="0">
                <a:solidFill>
                  <a:schemeClr val="accent1">
                    <a:lumMod val="50000"/>
                  </a:schemeClr>
                </a:solidFill>
                <a:latin typeface="Open Sans"/>
              </a:rPr>
              <a:t> (s.f.). Obtenido de https://es.slideshare.net/sergioalonsogarcia3/trabajo-b-35048965</a:t>
            </a:r>
          </a:p>
          <a:p>
            <a:r>
              <a:rPr lang="es-CO" sz="1400" dirty="0" err="1">
                <a:solidFill>
                  <a:schemeClr val="accent1">
                    <a:lumMod val="50000"/>
                  </a:schemeClr>
                </a:solidFill>
                <a:latin typeface="Open Sans"/>
              </a:rPr>
              <a:t>termowatt</a:t>
            </a:r>
            <a:r>
              <a:rPr lang="es-CO" sz="1400" dirty="0">
                <a:solidFill>
                  <a:schemeClr val="accent1">
                    <a:lumMod val="50000"/>
                  </a:schemeClr>
                </a:solidFill>
                <a:latin typeface="Open Sans"/>
              </a:rPr>
              <a:t>. (s.f.). </a:t>
            </a:r>
            <a:r>
              <a:rPr lang="es-CO" sz="1400" i="1" dirty="0">
                <a:solidFill>
                  <a:schemeClr val="accent1">
                    <a:lumMod val="50000"/>
                  </a:schemeClr>
                </a:solidFill>
                <a:latin typeface="Open Sans"/>
              </a:rPr>
              <a:t>blog y noticias sobre la industria .</a:t>
            </a:r>
            <a:r>
              <a:rPr lang="es-CO" sz="1400" dirty="0">
                <a:solidFill>
                  <a:schemeClr val="accent1">
                    <a:lumMod val="50000"/>
                  </a:schemeClr>
                </a:solidFill>
                <a:latin typeface="Open Sans"/>
              </a:rPr>
              <a:t> https://www.termo-watt.com/termo-watt-empresa/blog-actualidad/82-cuales-son-los-tipos-de-mantenimiento-industrial</a:t>
            </a:r>
            <a:r>
              <a:rPr lang="es-CO" sz="1400" dirty="0"/>
              <a:t>.</a:t>
            </a:r>
          </a:p>
          <a:p>
            <a:pPr algn="just"/>
            <a:endParaRPr lang="es-CO" sz="1400" dirty="0">
              <a:solidFill>
                <a:schemeClr val="accent1">
                  <a:lumMod val="50000"/>
                </a:schemeClr>
              </a:solidFill>
              <a:latin typeface="Open Sans"/>
            </a:endParaRPr>
          </a:p>
          <a:p>
            <a:endParaRPr lang="es-CO" sz="1400" dirty="0">
              <a:solidFill>
                <a:schemeClr val="tx1">
                  <a:lumMod val="75000"/>
                  <a:lumOff val="25000"/>
                </a:schemeClr>
              </a:solidFill>
              <a:latin typeface="Open Sans"/>
            </a:endParaRPr>
          </a:p>
          <a:p>
            <a:r>
              <a:rPr lang="es-CO" sz="1400" dirty="0"/>
              <a:t> </a:t>
            </a:r>
          </a:p>
          <a:p>
            <a:r>
              <a:rPr lang="es-CO" sz="1400" dirty="0"/>
              <a:t> </a:t>
            </a:r>
          </a:p>
          <a:p>
            <a:endParaRPr lang="es-VE"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5115601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7490" y="6112510"/>
            <a:ext cx="2589530" cy="641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4" name="CuadroTexto 3"/>
          <p:cNvSpPr txBox="1"/>
          <p:nvPr/>
        </p:nvSpPr>
        <p:spPr>
          <a:xfrm>
            <a:off x="5287881" y="818865"/>
            <a:ext cx="1297150" cy="338554"/>
          </a:xfrm>
          <a:prstGeom prst="rect">
            <a:avLst/>
          </a:prstGeom>
          <a:noFill/>
        </p:spPr>
        <p:txBody>
          <a:bodyPr wrap="none" rtlCol="0">
            <a:spAutoFit/>
          </a:bodyPr>
          <a:lstStyle/>
          <a:p>
            <a:r>
              <a:rPr lang="es-VE" sz="1600" dirty="0">
                <a:latin typeface="Open Sans" panose="020B0606030504020204" pitchFamily="34" charset="0"/>
                <a:ea typeface="Open Sans" panose="020B0606030504020204" pitchFamily="34" charset="0"/>
                <a:cs typeface="Open Sans" panose="020B0606030504020204" pitchFamily="34" charset="0"/>
              </a:rPr>
              <a:t>Referencias</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CuadroTexto 7"/>
          <p:cNvSpPr txBox="1"/>
          <p:nvPr/>
        </p:nvSpPr>
        <p:spPr>
          <a:xfrm>
            <a:off x="410095" y="1179041"/>
            <a:ext cx="11368949" cy="1815882"/>
          </a:xfrm>
          <a:prstGeom prst="rect">
            <a:avLst/>
          </a:prstGeom>
          <a:noFill/>
        </p:spPr>
        <p:txBody>
          <a:bodyPr wrap="square">
            <a:spAutoFit/>
          </a:bodyPr>
          <a:lstStyle/>
          <a:p>
            <a:r>
              <a:rPr lang="es-CO" sz="1400" dirty="0">
                <a:solidFill>
                  <a:schemeClr val="accent1">
                    <a:lumMod val="50000"/>
                  </a:schemeClr>
                </a:solidFill>
                <a:latin typeface="Open Sans"/>
              </a:rPr>
              <a:t>test, f. (s.f.). </a:t>
            </a:r>
            <a:r>
              <a:rPr lang="es-CO" sz="1400" i="1" dirty="0">
                <a:solidFill>
                  <a:schemeClr val="accent1">
                    <a:lumMod val="50000"/>
                  </a:schemeClr>
                </a:solidFill>
                <a:latin typeface="Open Sans"/>
              </a:rPr>
              <a:t>venta de instrumentos de </a:t>
            </a:r>
            <a:r>
              <a:rPr lang="es-CO" sz="1400" i="1" dirty="0" err="1">
                <a:solidFill>
                  <a:schemeClr val="accent1">
                    <a:lumMod val="50000"/>
                  </a:schemeClr>
                </a:solidFill>
                <a:latin typeface="Open Sans"/>
              </a:rPr>
              <a:t>medicion</a:t>
            </a:r>
            <a:r>
              <a:rPr lang="es-CO" sz="1400" i="1" dirty="0">
                <a:solidFill>
                  <a:schemeClr val="accent1">
                    <a:lumMod val="50000"/>
                  </a:schemeClr>
                </a:solidFill>
                <a:latin typeface="Open Sans"/>
              </a:rPr>
              <a:t> .</a:t>
            </a:r>
            <a:r>
              <a:rPr lang="es-CO" sz="1400" dirty="0">
                <a:solidFill>
                  <a:schemeClr val="accent1">
                    <a:lumMod val="50000"/>
                  </a:schemeClr>
                </a:solidFill>
                <a:latin typeface="Open Sans"/>
              </a:rPr>
              <a:t> Obtenido de https://www.finaltest.com.mx/product-p/art-8.htm</a:t>
            </a:r>
          </a:p>
          <a:p>
            <a:r>
              <a:rPr lang="es-CO" sz="1400" dirty="0">
                <a:solidFill>
                  <a:schemeClr val="accent1">
                    <a:lumMod val="50000"/>
                  </a:schemeClr>
                </a:solidFill>
                <a:latin typeface="Open Sans"/>
              </a:rPr>
              <a:t>valencia, u. p. (s.f.). </a:t>
            </a:r>
            <a:r>
              <a:rPr lang="es-CO" sz="1400" i="1" dirty="0">
                <a:solidFill>
                  <a:schemeClr val="accent1">
                    <a:lumMod val="50000"/>
                  </a:schemeClr>
                </a:solidFill>
                <a:latin typeface="Open Sans"/>
              </a:rPr>
              <a:t>toma de </a:t>
            </a:r>
            <a:r>
              <a:rPr lang="es-CO" sz="1400" i="1" dirty="0" err="1">
                <a:solidFill>
                  <a:schemeClr val="accent1">
                    <a:lumMod val="50000"/>
                  </a:schemeClr>
                </a:solidFill>
                <a:latin typeface="Open Sans"/>
              </a:rPr>
              <a:t>desiciones</a:t>
            </a:r>
            <a:r>
              <a:rPr lang="es-CO" sz="1400" i="1" dirty="0">
                <a:solidFill>
                  <a:schemeClr val="accent1">
                    <a:lumMod val="50000"/>
                  </a:schemeClr>
                </a:solidFill>
                <a:latin typeface="Open Sans"/>
              </a:rPr>
              <a:t> en la empresa: procesos y clasificación.</a:t>
            </a:r>
            <a:r>
              <a:rPr lang="es-CO" sz="1400" dirty="0">
                <a:solidFill>
                  <a:schemeClr val="accent1">
                    <a:lumMod val="50000"/>
                  </a:schemeClr>
                </a:solidFill>
                <a:latin typeface="Open Sans"/>
              </a:rPr>
              <a:t> https://riunet.upv.es/bitstream/handle/10251/16502/TomaDecisiones.pdf</a:t>
            </a:r>
            <a:r>
              <a:rPr lang="es-CO" sz="1400" dirty="0"/>
              <a:t>.</a:t>
            </a:r>
          </a:p>
          <a:p>
            <a:pPr algn="just"/>
            <a:endParaRPr lang="es-CO" sz="1400" dirty="0">
              <a:solidFill>
                <a:schemeClr val="accent1">
                  <a:lumMod val="50000"/>
                </a:schemeClr>
              </a:solidFill>
              <a:latin typeface="Open Sans"/>
            </a:endParaRPr>
          </a:p>
          <a:p>
            <a:endParaRPr lang="es-CO" sz="1400" dirty="0">
              <a:solidFill>
                <a:schemeClr val="tx1">
                  <a:lumMod val="75000"/>
                  <a:lumOff val="25000"/>
                </a:schemeClr>
              </a:solidFill>
              <a:latin typeface="Open Sans"/>
            </a:endParaRPr>
          </a:p>
          <a:p>
            <a:r>
              <a:rPr lang="es-CO" sz="1400" dirty="0"/>
              <a:t> </a:t>
            </a:r>
          </a:p>
          <a:p>
            <a:r>
              <a:rPr lang="es-CO" sz="1400" dirty="0"/>
              <a:t> </a:t>
            </a:r>
          </a:p>
          <a:p>
            <a:endParaRPr lang="es-VE" sz="1400" dirty="0">
              <a:solidFill>
                <a:srgbClr val="1A3255"/>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3481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510" y="1675765"/>
            <a:ext cx="5613400" cy="4303395"/>
          </a:xfrm>
          <a:prstGeom prst="rect">
            <a:avLst/>
          </a:prstGeom>
        </p:spPr>
      </p:pic>
      <p:sp>
        <p:nvSpPr>
          <p:cNvPr id="2" name="Rectángulo 1"/>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Rectángulo redondeado 1">
            <a:extLst>
              <a:ext uri="{FF2B5EF4-FFF2-40B4-BE49-F238E27FC236}">
                <a16:creationId xmlns:a16="http://schemas.microsoft.com/office/drawing/2014/main" id="{C299037F-DB34-44CC-91B5-8AD72F628493}"/>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3" name="CuadroTexto 15">
            <a:extLst>
              <a:ext uri="{FF2B5EF4-FFF2-40B4-BE49-F238E27FC236}">
                <a16:creationId xmlns:a16="http://schemas.microsoft.com/office/drawing/2014/main" id="{4148F3CA-4D1D-4342-BAA9-1606C2173BBC}"/>
              </a:ext>
            </a:extLst>
          </p:cNvPr>
          <p:cNvSpPr txBox="1"/>
          <p:nvPr/>
        </p:nvSpPr>
        <p:spPr>
          <a:xfrm>
            <a:off x="6766868" y="2861799"/>
            <a:ext cx="4819583" cy="2677656"/>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Contenido temático:</a:t>
            </a:r>
          </a:p>
          <a:p>
            <a:pPr algn="just"/>
            <a:endParaRPr lang="es-ES" sz="1400" b="1" dirty="0">
              <a:solidFill>
                <a:srgbClr val="1A3255"/>
              </a:solidFill>
              <a:latin typeface="Open Sans" panose="020B0606030504020204" pitchFamily="34" charset="0"/>
            </a:endParaRPr>
          </a:p>
          <a:p>
            <a:pPr algn="just"/>
            <a:r>
              <a:rPr lang="es-CO" sz="1400" dirty="0">
                <a:solidFill>
                  <a:schemeClr val="tx1">
                    <a:lumMod val="75000"/>
                    <a:lumOff val="25000"/>
                  </a:schemeClr>
                </a:solidFill>
                <a:latin typeface="Open Sans"/>
              </a:rPr>
              <a:t>4: Solución de circuitos basado en las leyes básicas de electrónica  </a:t>
            </a:r>
          </a:p>
          <a:p>
            <a:pPr algn="just"/>
            <a:endParaRPr lang="es-ES" sz="1400" b="1" dirty="0">
              <a:solidFill>
                <a:srgbClr val="1A3255"/>
              </a:solidFill>
              <a:latin typeface="Open Sans" panose="020B0606030504020204" pitchFamily="34" charset="0"/>
            </a:endParaRPr>
          </a:p>
          <a:p>
            <a:pPr algn="just"/>
            <a:r>
              <a:rPr lang="es-ES" sz="1400" dirty="0">
                <a:solidFill>
                  <a:schemeClr val="tx1">
                    <a:lumMod val="75000"/>
                    <a:lumOff val="25000"/>
                  </a:schemeClr>
                </a:solidFill>
                <a:latin typeface="Open Sans"/>
              </a:rPr>
              <a:t>5: </a:t>
            </a:r>
            <a:r>
              <a:rPr lang="es-CO" sz="1400" dirty="0">
                <a:solidFill>
                  <a:schemeClr val="tx1">
                    <a:lumMod val="75000"/>
                    <a:lumOff val="25000"/>
                  </a:schemeClr>
                </a:solidFill>
                <a:latin typeface="Open Sans"/>
              </a:rPr>
              <a:t>Técnicas y verificación en la implementación de circuitos electrónicos industriales </a:t>
            </a:r>
          </a:p>
          <a:p>
            <a:pPr algn="just"/>
            <a:endParaRPr lang="es-CO"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6: </a:t>
            </a:r>
            <a:r>
              <a:rPr lang="es-CO" sz="1400" dirty="0">
                <a:solidFill>
                  <a:schemeClr val="tx1">
                    <a:lumMod val="75000"/>
                    <a:lumOff val="25000"/>
                  </a:schemeClr>
                </a:solidFill>
                <a:latin typeface="Open Sans"/>
              </a:rPr>
              <a:t>Energías renovables y selección de instrumentos de medición </a:t>
            </a:r>
            <a:endParaRPr lang="es-ES" sz="1400" dirty="0">
              <a:solidFill>
                <a:schemeClr val="tx1">
                  <a:lumMod val="75000"/>
                  <a:lumOff val="25000"/>
                </a:schemeClr>
              </a:solidFill>
              <a:latin typeface="Open Sans"/>
            </a:endParaRPr>
          </a:p>
          <a:p>
            <a:pPr algn="just"/>
            <a:r>
              <a:rPr lang="es-ES" sz="1400" dirty="0">
                <a:solidFill>
                  <a:schemeClr val="tx2"/>
                </a:solidFill>
                <a:latin typeface="Open Sans" panose="020B0606030504020204" pitchFamily="34" charset="0"/>
              </a:rPr>
              <a:t>Haz clic en el botón anterior para volver:</a:t>
            </a:r>
          </a:p>
          <a:p>
            <a:pPr algn="just"/>
            <a:endParaRPr lang="es-ES" sz="1400" dirty="0">
              <a:solidFill>
                <a:schemeClr val="tx1">
                  <a:lumMod val="75000"/>
                  <a:lumOff val="25000"/>
                </a:schemeClr>
              </a:solidFill>
              <a:latin typeface="Open Sans" panose="020B0606030504020204" pitchFamily="34" charset="0"/>
            </a:endParaRPr>
          </a:p>
        </p:txBody>
      </p:sp>
      <p:pic>
        <p:nvPicPr>
          <p:cNvPr id="17"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8675" y="1806821"/>
            <a:ext cx="530557" cy="658918"/>
          </a:xfrm>
          <a:prstGeom prst="rect">
            <a:avLst/>
          </a:prstGeom>
        </p:spPr>
      </p:pic>
      <p:grpSp>
        <p:nvGrpSpPr>
          <p:cNvPr id="18" name="Grupo 11">
            <a:extLst>
              <a:ext uri="{FF2B5EF4-FFF2-40B4-BE49-F238E27FC236}">
                <a16:creationId xmlns:a16="http://schemas.microsoft.com/office/drawing/2014/main" id="{E8F50A57-09BE-4854-B232-91BEA7179552}"/>
              </a:ext>
            </a:extLst>
          </p:cNvPr>
          <p:cNvGrpSpPr/>
          <p:nvPr/>
        </p:nvGrpSpPr>
        <p:grpSpPr>
          <a:xfrm>
            <a:off x="6458340" y="1620577"/>
            <a:ext cx="1383741" cy="372489"/>
            <a:chOff x="4042" y="3636"/>
            <a:chExt cx="2925" cy="565"/>
          </a:xfrm>
        </p:grpSpPr>
        <p:cxnSp>
          <p:nvCxnSpPr>
            <p:cNvPr id="19" name="Conector recto 12">
              <a:extLst>
                <a:ext uri="{FF2B5EF4-FFF2-40B4-BE49-F238E27FC236}">
                  <a16:creationId xmlns:a16="http://schemas.microsoft.com/office/drawing/2014/main" id="{AACA6404-11E0-4B69-AB29-93B2F3014DE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0" name="Conector recto 13">
              <a:extLst>
                <a:ext uri="{FF2B5EF4-FFF2-40B4-BE49-F238E27FC236}">
                  <a16:creationId xmlns:a16="http://schemas.microsoft.com/office/drawing/2014/main" id="{E1966FD9-B94A-4208-9E4A-1E77AC479717}"/>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16">
              <a:extLst>
                <a:ext uri="{FF2B5EF4-FFF2-40B4-BE49-F238E27FC236}">
                  <a16:creationId xmlns:a16="http://schemas.microsoft.com/office/drawing/2014/main" id="{F3E643F7-8138-42E4-AC2C-4BE2753C522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2" name="CuadroTexto 17">
            <a:extLst>
              <a:ext uri="{FF2B5EF4-FFF2-40B4-BE49-F238E27FC236}">
                <a16:creationId xmlns:a16="http://schemas.microsoft.com/office/drawing/2014/main" id="{1CEBAA79-ECFD-401E-85A9-2A8ED795822A}"/>
              </a:ext>
            </a:extLst>
          </p:cNvPr>
          <p:cNvSpPr txBox="1"/>
          <p:nvPr/>
        </p:nvSpPr>
        <p:spPr>
          <a:xfrm>
            <a:off x="6701552" y="1675931"/>
            <a:ext cx="105657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p>
        </p:txBody>
      </p:sp>
      <p:grpSp>
        <p:nvGrpSpPr>
          <p:cNvPr id="23" name="Grupo 18">
            <a:extLst>
              <a:ext uri="{FF2B5EF4-FFF2-40B4-BE49-F238E27FC236}">
                <a16:creationId xmlns:a16="http://schemas.microsoft.com/office/drawing/2014/main" id="{7C5BE665-F166-45D1-B797-FDEAD5775C6D}"/>
              </a:ext>
            </a:extLst>
          </p:cNvPr>
          <p:cNvGrpSpPr/>
          <p:nvPr/>
        </p:nvGrpSpPr>
        <p:grpSpPr>
          <a:xfrm>
            <a:off x="7967252" y="1620577"/>
            <a:ext cx="2076147" cy="372489"/>
            <a:chOff x="4042" y="3636"/>
            <a:chExt cx="2925" cy="565"/>
          </a:xfrm>
        </p:grpSpPr>
        <p:cxnSp>
          <p:nvCxnSpPr>
            <p:cNvPr id="24" name="Conector recto 19">
              <a:extLst>
                <a:ext uri="{FF2B5EF4-FFF2-40B4-BE49-F238E27FC236}">
                  <a16:creationId xmlns:a16="http://schemas.microsoft.com/office/drawing/2014/main" id="{F4311317-9A99-4012-817C-0727F957AE4A}"/>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5" name="Conector recto 20">
              <a:extLst>
                <a:ext uri="{FF2B5EF4-FFF2-40B4-BE49-F238E27FC236}">
                  <a16:creationId xmlns:a16="http://schemas.microsoft.com/office/drawing/2014/main" id="{9BBF6926-806A-44E0-98D6-4134A32E7421}"/>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21">
              <a:extLst>
                <a:ext uri="{FF2B5EF4-FFF2-40B4-BE49-F238E27FC236}">
                  <a16:creationId xmlns:a16="http://schemas.microsoft.com/office/drawing/2014/main" id="{E424E431-6664-46D3-B640-44A29313C86C}"/>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7" name="CuadroTexto 22">
            <a:extLst>
              <a:ext uri="{FF2B5EF4-FFF2-40B4-BE49-F238E27FC236}">
                <a16:creationId xmlns:a16="http://schemas.microsoft.com/office/drawing/2014/main" id="{8A612CFF-9FA5-4722-83E3-516E89BC1704}"/>
              </a:ext>
            </a:extLst>
          </p:cNvPr>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grpSp>
        <p:nvGrpSpPr>
          <p:cNvPr id="28" name="Grupo 23">
            <a:extLst>
              <a:ext uri="{FF2B5EF4-FFF2-40B4-BE49-F238E27FC236}">
                <a16:creationId xmlns:a16="http://schemas.microsoft.com/office/drawing/2014/main" id="{88BE659E-B8E2-4A22-8DA6-9A4F156666D2}"/>
              </a:ext>
            </a:extLst>
          </p:cNvPr>
          <p:cNvGrpSpPr/>
          <p:nvPr/>
        </p:nvGrpSpPr>
        <p:grpSpPr>
          <a:xfrm>
            <a:off x="10164508" y="1608737"/>
            <a:ext cx="1570897" cy="372489"/>
            <a:chOff x="4042" y="3636"/>
            <a:chExt cx="2925" cy="565"/>
          </a:xfrm>
        </p:grpSpPr>
        <p:cxnSp>
          <p:nvCxnSpPr>
            <p:cNvPr id="29" name="Conector recto 24">
              <a:extLst>
                <a:ext uri="{FF2B5EF4-FFF2-40B4-BE49-F238E27FC236}">
                  <a16:creationId xmlns:a16="http://schemas.microsoft.com/office/drawing/2014/main" id="{411451F4-5156-4A9F-B859-E8B189C4F25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0" name="Conector recto 25">
              <a:extLst>
                <a:ext uri="{FF2B5EF4-FFF2-40B4-BE49-F238E27FC236}">
                  <a16:creationId xmlns:a16="http://schemas.microsoft.com/office/drawing/2014/main" id="{4D8D4BBD-C7EA-4550-8DEF-6760BBF35CB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1" name="Conector recto 26">
              <a:extLst>
                <a:ext uri="{FF2B5EF4-FFF2-40B4-BE49-F238E27FC236}">
                  <a16:creationId xmlns:a16="http://schemas.microsoft.com/office/drawing/2014/main" id="{F2A791C6-D036-4A9A-A480-39728ABDE139}"/>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2" name="CuadroTexto 27">
            <a:extLst>
              <a:ext uri="{FF2B5EF4-FFF2-40B4-BE49-F238E27FC236}">
                <a16:creationId xmlns:a16="http://schemas.microsoft.com/office/drawing/2014/main" id="{C340F9E7-E409-48B6-9F81-F6D101AE0773}"/>
              </a:ext>
            </a:extLst>
          </p:cNvPr>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33" name="Imagen 28" descr="Imagen que contiene Gráfico de embudo&#10;&#10;Descripción generada automáticamente">
            <a:extLst>
              <a:ext uri="{FF2B5EF4-FFF2-40B4-BE49-F238E27FC236}">
                <a16:creationId xmlns:a16="http://schemas.microsoft.com/office/drawing/2014/main" id="{C07A55FA-0402-4F47-B072-800CA1B667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4" name="Imagen 29" descr="Icono&#10;&#10;Descripción generada automáticamente">
            <a:extLst>
              <a:ext uri="{FF2B5EF4-FFF2-40B4-BE49-F238E27FC236}">
                <a16:creationId xmlns:a16="http://schemas.microsoft.com/office/drawing/2014/main" id="{1D02855B-FEA9-45C6-9B83-BBDA97BE5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5" name="Imagen 30" descr="Icono&#10;&#10;Descripción generada automáticamente">
            <a:extLst>
              <a:ext uri="{FF2B5EF4-FFF2-40B4-BE49-F238E27FC236}">
                <a16:creationId xmlns:a16="http://schemas.microsoft.com/office/drawing/2014/main" id="{A8D5FCF8-9E3C-4CA4-A93B-7BB097F17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9"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2994" y="5245406"/>
            <a:ext cx="1546469" cy="536388"/>
          </a:xfrm>
          <a:prstGeom prst="rect">
            <a:avLst/>
          </a:prstGeom>
        </p:spPr>
      </p:pic>
      <p:pic>
        <p:nvPicPr>
          <p:cNvPr id="37"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7600" y="5452335"/>
            <a:ext cx="530557" cy="658918"/>
          </a:xfrm>
          <a:prstGeom prst="rect">
            <a:avLst/>
          </a:prstGeom>
        </p:spPr>
      </p:pic>
    </p:spTree>
    <p:extLst>
      <p:ext uri="{BB962C8B-B14F-4D97-AF65-F5344CB8AC3E}">
        <p14:creationId xmlns:p14="http://schemas.microsoft.com/office/powerpoint/2010/main" val="3769573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solidFill>
            <a:srgbClr val="2C538E"/>
          </a:solid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5778" y="3383082"/>
            <a:ext cx="434340" cy="539422"/>
          </a:xfrm>
          <a:prstGeom prst="rect">
            <a:avLst/>
          </a:prstGeom>
        </p:spPr>
      </p:pic>
    </p:spTree>
    <p:extLst>
      <p:ext uri="{BB962C8B-B14F-4D97-AF65-F5344CB8AC3E}">
        <p14:creationId xmlns:p14="http://schemas.microsoft.com/office/powerpoint/2010/main" val="4201841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074" y="2780519"/>
            <a:ext cx="4615244" cy="3074372"/>
          </a:xfrm>
          <a:prstGeom prst="rect">
            <a:avLst/>
          </a:prstGeom>
        </p:spPr>
      </p:pic>
      <p:sp>
        <p:nvSpPr>
          <p:cNvPr id="9" name="8 Rectángulo redondeado"/>
          <p:cNvSpPr/>
          <p:nvPr/>
        </p:nvSpPr>
        <p:spPr>
          <a:xfrm>
            <a:off x="163773" y="1460310"/>
            <a:ext cx="11790439" cy="45744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2224698"/>
            <a:ext cx="6519640"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Personal de mantenimiento </a:t>
            </a:r>
          </a:p>
          <a:p>
            <a:pPr algn="just"/>
            <a:r>
              <a:rPr lang="es-CO" sz="1400" dirty="0">
                <a:solidFill>
                  <a:schemeClr val="tx1">
                    <a:lumMod val="75000"/>
                    <a:lumOff val="25000"/>
                  </a:schemeClr>
                </a:solidFill>
                <a:latin typeface="Open Sans"/>
              </a:rPr>
              <a:t>Es importante dialogar con el personal de mantenimiento, ya que así se puede hablar sobre cuáles son las fallas más comunes del sistema y por qué ocurren, esto con el fin de llegar a una conclusión y encontrar la causa de la falla y solucionarlo en equipo.</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EBAE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spTree>
    <p:extLst>
      <p:ext uri="{BB962C8B-B14F-4D97-AF65-F5344CB8AC3E}">
        <p14:creationId xmlns:p14="http://schemas.microsoft.com/office/powerpoint/2010/main" val="2253475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solidFill>
            <a:srgbClr val="2C538E"/>
          </a:solid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solidFill>
            <a:srgbClr val="2C538E"/>
          </a:solid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228" y="3259722"/>
            <a:ext cx="434340" cy="539422"/>
          </a:xfrm>
          <a:prstGeom prst="rect">
            <a:avLst/>
          </a:prstGeom>
        </p:spPr>
      </p:pic>
    </p:spTree>
    <p:extLst>
      <p:ext uri="{BB962C8B-B14F-4D97-AF65-F5344CB8AC3E}">
        <p14:creationId xmlns:p14="http://schemas.microsoft.com/office/powerpoint/2010/main" val="1169310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2224698"/>
            <a:ext cx="6519640"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El personal de producción </a:t>
            </a:r>
          </a:p>
          <a:p>
            <a:pPr algn="just"/>
            <a:r>
              <a:rPr lang="es-CO" sz="1400" dirty="0">
                <a:solidFill>
                  <a:schemeClr val="tx1">
                    <a:lumMod val="75000"/>
                    <a:lumOff val="25000"/>
                  </a:schemeClr>
                </a:solidFill>
                <a:latin typeface="Open Sans"/>
              </a:rPr>
              <a:t>Igual que lo mencionando anteriormente, es importante también hablar con el personal de producción, ya que estos están en contacto directo con el sistema y son los indicados para proveer información de cómo estaba siendo manipulado para saber si el fallo fue, o no, por error de operación.</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l="9793" r="7580" b="10161"/>
          <a:stretch/>
        </p:blipFill>
        <p:spPr>
          <a:xfrm>
            <a:off x="7610221" y="2635290"/>
            <a:ext cx="4105072" cy="2224528"/>
          </a:xfrm>
          <a:prstGeom prst="rect">
            <a:avLst/>
          </a:prstGeom>
        </p:spPr>
      </p:pic>
    </p:spTree>
    <p:extLst>
      <p:ext uri="{BB962C8B-B14F-4D97-AF65-F5344CB8AC3E}">
        <p14:creationId xmlns:p14="http://schemas.microsoft.com/office/powerpoint/2010/main" val="2398333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solidFill>
            <a:srgbClr val="2C538E"/>
          </a:solid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09" y="4283517"/>
            <a:ext cx="434340" cy="539422"/>
          </a:xfrm>
          <a:prstGeom prst="rect">
            <a:avLst/>
          </a:prstGeom>
        </p:spPr>
      </p:pic>
    </p:spTree>
    <p:extLst>
      <p:ext uri="{BB962C8B-B14F-4D97-AF65-F5344CB8AC3E}">
        <p14:creationId xmlns:p14="http://schemas.microsoft.com/office/powerpoint/2010/main" val="3096213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6130" t="14891" r="5290" b="8175"/>
          <a:stretch/>
        </p:blipFill>
        <p:spPr>
          <a:xfrm>
            <a:off x="7533564" y="2690474"/>
            <a:ext cx="4476470" cy="2114159"/>
          </a:xfrm>
          <a:prstGeom prst="rect">
            <a:avLst/>
          </a:prstGeom>
        </p:spPr>
      </p:pic>
      <p:sp>
        <p:nvSpPr>
          <p:cNvPr id="9" name="8 Rectángulo redondeado"/>
          <p:cNvSpPr/>
          <p:nvPr/>
        </p:nvSpPr>
        <p:spPr>
          <a:xfrm>
            <a:off x="163773" y="1460310"/>
            <a:ext cx="11790439" cy="4574489"/>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888139" y="1869855"/>
            <a:ext cx="6519640" cy="3385542"/>
          </a:xfrm>
          <a:prstGeom prst="rect">
            <a:avLst/>
          </a:prstGeom>
          <a:noFill/>
        </p:spPr>
        <p:txBody>
          <a:bodyPr wrap="square" rtlCol="0">
            <a:spAutoFit/>
          </a:bodyPr>
          <a:lstStyle/>
          <a:p>
            <a:pPr algn="just"/>
            <a:r>
              <a:rPr lang="es-CO" sz="1400" b="1" dirty="0">
                <a:solidFill>
                  <a:schemeClr val="bg1"/>
                </a:solidFill>
                <a:latin typeface="Open Sans"/>
              </a:rPr>
              <a:t>Diagramas funcionales</a:t>
            </a:r>
          </a:p>
          <a:p>
            <a:pPr algn="just"/>
            <a:endParaRPr lang="es-CO" sz="1400" b="1" dirty="0">
              <a:solidFill>
                <a:schemeClr val="bg1"/>
              </a:solidFill>
              <a:latin typeface="Open Sans"/>
            </a:endParaRPr>
          </a:p>
          <a:p>
            <a:pPr algn="just"/>
            <a:r>
              <a:rPr lang="es-CO" sz="1400" dirty="0">
                <a:solidFill>
                  <a:schemeClr val="bg1"/>
                </a:solidFill>
                <a:latin typeface="Open Sans"/>
              </a:rPr>
              <a:t>Su importancia radica en que son estos los que llevan el registro de operación del sistema y es necesario analizar toda esta información para encontrar la causa de la falla. Normalmente los sistemas tienen alarmas o alertas que hacen detener todo el equipo, mostrando errores que impiden la puesta en marcha, pero analizando estos diagramas se vuelve más fácil encontrar el error.</a:t>
            </a:r>
            <a:endParaRPr lang="es-CO" sz="1400" b="1" dirty="0">
              <a:solidFill>
                <a:schemeClr val="bg1"/>
              </a:solidFill>
              <a:latin typeface="Open Sans"/>
            </a:endParaRPr>
          </a:p>
          <a:p>
            <a:pPr algn="just"/>
            <a:r>
              <a:rPr lang="es-CO" sz="1400" dirty="0">
                <a:solidFill>
                  <a:schemeClr val="bg1"/>
                </a:solidFill>
                <a:latin typeface="Open Sans"/>
              </a:rPr>
              <a:t>Ya hablando de diagnóstico de fallas técnicas es muy importante dar un buen diagnóstico para así poder tomar una decisión clara y asertiva para el fallo que se está presentando en el momento. A lo largo del tiempo se han venido perfeccionando los métodos de diagnóstico de fallas y estos se puede clasificar en tres tipos que son: métodos basados en modelos cuantitativos, métodos basados en modelos cualitativos y métodos basados en la historia del proceso.</a:t>
            </a:r>
            <a:endParaRPr lang="es-CO" sz="1400" b="1" dirty="0">
              <a:solidFill>
                <a:schemeClr val="bg1"/>
              </a:solidFill>
              <a:latin typeface="Open Sans"/>
            </a:endParaRPr>
          </a:p>
          <a:p>
            <a:pPr algn="just"/>
            <a:r>
              <a:rPr lang="es-CO" sz="1400" dirty="0">
                <a:solidFill>
                  <a:schemeClr val="tx1">
                    <a:lumMod val="75000"/>
                    <a:lumOff val="25000"/>
                  </a:schemeClr>
                </a:solidFill>
                <a:latin typeface="Open Sans"/>
              </a:rPr>
              <a:t>.</a:t>
            </a:r>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spTree>
    <p:extLst>
      <p:ext uri="{BB962C8B-B14F-4D97-AF65-F5344CB8AC3E}">
        <p14:creationId xmlns:p14="http://schemas.microsoft.com/office/powerpoint/2010/main" val="397392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9447" y="4302484"/>
            <a:ext cx="434340" cy="539422"/>
          </a:xfrm>
          <a:prstGeom prst="rect">
            <a:avLst/>
          </a:prstGeom>
        </p:spPr>
      </p:pic>
    </p:spTree>
    <p:extLst>
      <p:ext uri="{BB962C8B-B14F-4D97-AF65-F5344CB8AC3E}">
        <p14:creationId xmlns:p14="http://schemas.microsoft.com/office/powerpoint/2010/main" val="3368887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2251992"/>
            <a:ext cx="6519640" cy="2092881"/>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Método de diagnóstico de modelo cuantitativo </a:t>
            </a:r>
          </a:p>
          <a:p>
            <a:pPr algn="just"/>
            <a:r>
              <a:rPr lang="es-CO" sz="1400" dirty="0">
                <a:solidFill>
                  <a:schemeClr val="tx1">
                    <a:lumMod val="75000"/>
                    <a:lumOff val="25000"/>
                  </a:schemeClr>
                </a:solidFill>
                <a:latin typeface="Open Sans"/>
              </a:rPr>
              <a:t>Este modelo se basa en la observación del problema y la creación de un patrón matemático que contenga los datos esenciales del fallo, esto con el fin de hacer un diagnóstico de tipo preciso para encontrar posibles soluciones y interpretar el problema para obtener un resultado viable de la falla o error. Por ejemplo, Un estudio de la cantidad de casos de alguna enfermedad y su distribución geográfica respecto a las clases sociales de una misma comunidad.</a:t>
            </a:r>
            <a:endParaRPr lang="es-CO" sz="1400" b="1" dirty="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rgbClr val="EBAE03"/>
          </a:solidFill>
          <a:ln>
            <a:solidFill>
              <a:srgbClr val="EBAE0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rgbClr val="EBAE03"/>
          </a:solidFill>
          <a:ln>
            <a:solidFill>
              <a:srgbClr val="EBAE0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rgbClr val="EBAE03"/>
          </a:solidFill>
          <a:ln>
            <a:solidFill>
              <a:srgbClr val="EBAE0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pic>
        <p:nvPicPr>
          <p:cNvPr id="3" name="2 Imagen"/>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988393" y="1705970"/>
            <a:ext cx="5239811" cy="4193522"/>
          </a:xfrm>
          <a:prstGeom prst="rect">
            <a:avLst/>
          </a:prstGeom>
        </p:spPr>
      </p:pic>
    </p:spTree>
    <p:extLst>
      <p:ext uri="{BB962C8B-B14F-4D97-AF65-F5344CB8AC3E}">
        <p14:creationId xmlns:p14="http://schemas.microsoft.com/office/powerpoint/2010/main" val="175666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solidFill>
            <a:srgbClr val="2C538E"/>
          </a:solid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8946" y="4357598"/>
            <a:ext cx="434340" cy="539422"/>
          </a:xfrm>
          <a:prstGeom prst="rect">
            <a:avLst/>
          </a:prstGeom>
        </p:spPr>
      </p:pic>
    </p:spTree>
    <p:extLst>
      <p:ext uri="{BB962C8B-B14F-4D97-AF65-F5344CB8AC3E}">
        <p14:creationId xmlns:p14="http://schemas.microsoft.com/office/powerpoint/2010/main" val="3687289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2251992"/>
            <a:ext cx="6519640" cy="2523768"/>
          </a:xfrm>
          <a:prstGeom prst="rect">
            <a:avLst/>
          </a:prstGeom>
          <a:noFill/>
        </p:spPr>
        <p:txBody>
          <a:bodyPr wrap="square" rtlCol="0">
            <a:spAutoFit/>
          </a:bodyPr>
          <a:lstStyle/>
          <a:p>
            <a:pPr algn="just"/>
            <a:r>
              <a:rPr lang="es-CO" sz="1400" b="1" dirty="0">
                <a:solidFill>
                  <a:schemeClr val="bg1"/>
                </a:solidFill>
                <a:latin typeface="Open Sans"/>
              </a:rPr>
              <a:t>Método de diagnóstico de modelo cualitativo</a:t>
            </a:r>
          </a:p>
          <a:p>
            <a:pPr algn="just"/>
            <a:endParaRPr lang="es-CO" sz="1400" b="1" dirty="0">
              <a:solidFill>
                <a:schemeClr val="bg1"/>
              </a:solidFill>
              <a:latin typeface="Open Sans"/>
            </a:endParaRPr>
          </a:p>
          <a:p>
            <a:pPr algn="just"/>
            <a:r>
              <a:rPr lang="es-CO" sz="1400" dirty="0">
                <a:solidFill>
                  <a:schemeClr val="bg1"/>
                </a:solidFill>
                <a:latin typeface="Open Sans"/>
              </a:rPr>
              <a:t>Este modelo se basa en los acontecimientos que rodean el objeto, en este caso hablamos de un equipo, cómo se ha manipulado el sistema, si se ha operado de la forma correcta. También nos habla de cómo interpretar textos como por ejemplo historial de mantenimiento o una orden de trabajo, con el fin de poder facilitar más el proceso de diagnóstico. Por ejemplo, un torno en una planta de fabricación de piñones que es manipulado por mucho personal diariamente y es propenso a una falla.</a:t>
            </a:r>
            <a:endParaRPr lang="es-CO" sz="1400" b="1" dirty="0">
              <a:solidFill>
                <a:schemeClr val="bg1"/>
              </a:solidFill>
              <a:latin typeface="Open Sans"/>
            </a:endParaRPr>
          </a:p>
          <a:p>
            <a:pPr algn="just"/>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12 Elipse"/>
          <p:cNvSpPr/>
          <p:nvPr/>
        </p:nvSpPr>
        <p:spPr>
          <a:xfrm>
            <a:off x="11054687" y="1624085"/>
            <a:ext cx="504965" cy="477670"/>
          </a:xfrm>
          <a:prstGeom prst="ellipse">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84" y="2224918"/>
            <a:ext cx="3586376" cy="3586376"/>
          </a:xfrm>
          <a:prstGeom prst="rect">
            <a:avLst/>
          </a:prstGeom>
        </p:spPr>
      </p:pic>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spTree>
    <p:extLst>
      <p:ext uri="{BB962C8B-B14F-4D97-AF65-F5344CB8AC3E}">
        <p14:creationId xmlns:p14="http://schemas.microsoft.com/office/powerpoint/2010/main" val="218036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3510" y="1675765"/>
            <a:ext cx="5613400" cy="4303395"/>
          </a:xfrm>
          <a:prstGeom prst="rect">
            <a:avLst/>
          </a:prstGeom>
        </p:spPr>
      </p:pic>
      <p:sp>
        <p:nvSpPr>
          <p:cNvPr id="8" name="Rectángulo 7"/>
          <p:cNvSpPr/>
          <p:nvPr/>
        </p:nvSpPr>
        <p:spPr>
          <a:xfrm>
            <a:off x="298450" y="6150610"/>
            <a:ext cx="23749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12" name="Imagen 9" descr="Icono&#10;&#10;Descripción generada automáticamente">
            <a:extLst>
              <a:ext uri="{FF2B5EF4-FFF2-40B4-BE49-F238E27FC236}">
                <a16:creationId xmlns:a16="http://schemas.microsoft.com/office/drawing/2014/main" id="{03BB9EE9-8442-4878-A474-081AAF2F0D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1622" y="1724533"/>
            <a:ext cx="530557" cy="658918"/>
          </a:xfrm>
          <a:prstGeom prst="rect">
            <a:avLst/>
          </a:prstGeom>
        </p:spPr>
      </p:pic>
      <p:grpSp>
        <p:nvGrpSpPr>
          <p:cNvPr id="13" name="Grupo 10">
            <a:extLst>
              <a:ext uri="{FF2B5EF4-FFF2-40B4-BE49-F238E27FC236}">
                <a16:creationId xmlns:a16="http://schemas.microsoft.com/office/drawing/2014/main" id="{133808E6-8039-4DDB-AB5A-D3FE28A28B8F}"/>
              </a:ext>
            </a:extLst>
          </p:cNvPr>
          <p:cNvGrpSpPr/>
          <p:nvPr/>
        </p:nvGrpSpPr>
        <p:grpSpPr>
          <a:xfrm>
            <a:off x="6458340" y="1620577"/>
            <a:ext cx="1383741" cy="372489"/>
            <a:chOff x="4042" y="3636"/>
            <a:chExt cx="2925" cy="565"/>
          </a:xfrm>
        </p:grpSpPr>
        <p:cxnSp>
          <p:nvCxnSpPr>
            <p:cNvPr id="17" name="Conector recto 11">
              <a:extLst>
                <a:ext uri="{FF2B5EF4-FFF2-40B4-BE49-F238E27FC236}">
                  <a16:creationId xmlns:a16="http://schemas.microsoft.com/office/drawing/2014/main" id="{4C0E850B-C48B-4E0B-91E7-AB6015D924E3}"/>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8" name="Conector recto 12">
              <a:extLst>
                <a:ext uri="{FF2B5EF4-FFF2-40B4-BE49-F238E27FC236}">
                  <a16:creationId xmlns:a16="http://schemas.microsoft.com/office/drawing/2014/main" id="{F03F3B2D-7AC8-4AA1-8CDD-8EB33F3BF08C}"/>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9" name="Conector recto 16">
              <a:extLst>
                <a:ext uri="{FF2B5EF4-FFF2-40B4-BE49-F238E27FC236}">
                  <a16:creationId xmlns:a16="http://schemas.microsoft.com/office/drawing/2014/main" id="{E5C027EA-3DE0-4DA9-BFFB-08C433E3020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0" name="CuadroTexto 17">
            <a:extLst>
              <a:ext uri="{FF2B5EF4-FFF2-40B4-BE49-F238E27FC236}">
                <a16:creationId xmlns:a16="http://schemas.microsoft.com/office/drawing/2014/main" id="{A3B6EECD-1DDB-4941-A79A-9168A50CB08D}"/>
              </a:ext>
            </a:extLst>
          </p:cNvPr>
          <p:cNvSpPr txBox="1"/>
          <p:nvPr/>
        </p:nvSpPr>
        <p:spPr>
          <a:xfrm>
            <a:off x="6701552" y="1675931"/>
            <a:ext cx="105657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Objetivo</a:t>
            </a:r>
          </a:p>
        </p:txBody>
      </p:sp>
      <p:grpSp>
        <p:nvGrpSpPr>
          <p:cNvPr id="21" name="Grupo 18">
            <a:extLst>
              <a:ext uri="{FF2B5EF4-FFF2-40B4-BE49-F238E27FC236}">
                <a16:creationId xmlns:a16="http://schemas.microsoft.com/office/drawing/2014/main" id="{B052AFB7-1518-42BD-8E50-B713C209EBA1}"/>
              </a:ext>
            </a:extLst>
          </p:cNvPr>
          <p:cNvGrpSpPr/>
          <p:nvPr/>
        </p:nvGrpSpPr>
        <p:grpSpPr>
          <a:xfrm>
            <a:off x="7967252" y="1620577"/>
            <a:ext cx="2076147" cy="372489"/>
            <a:chOff x="4042" y="3636"/>
            <a:chExt cx="2925" cy="565"/>
          </a:xfrm>
        </p:grpSpPr>
        <p:cxnSp>
          <p:nvCxnSpPr>
            <p:cNvPr id="22" name="Conector recto 19">
              <a:extLst>
                <a:ext uri="{FF2B5EF4-FFF2-40B4-BE49-F238E27FC236}">
                  <a16:creationId xmlns:a16="http://schemas.microsoft.com/office/drawing/2014/main" id="{C32CF403-9DDE-462C-9BE0-1DCCB834EB6B}"/>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Conector recto 20">
              <a:extLst>
                <a:ext uri="{FF2B5EF4-FFF2-40B4-BE49-F238E27FC236}">
                  <a16:creationId xmlns:a16="http://schemas.microsoft.com/office/drawing/2014/main" id="{D70985FA-EB4E-4959-870D-9AA76545FA9B}"/>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Conector recto 21">
              <a:extLst>
                <a:ext uri="{FF2B5EF4-FFF2-40B4-BE49-F238E27FC236}">
                  <a16:creationId xmlns:a16="http://schemas.microsoft.com/office/drawing/2014/main" id="{3D8D6022-9856-4F96-8DC4-487DCD86DB5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5" name="CuadroTexto 22">
            <a:extLst>
              <a:ext uri="{FF2B5EF4-FFF2-40B4-BE49-F238E27FC236}">
                <a16:creationId xmlns:a16="http://schemas.microsoft.com/office/drawing/2014/main" id="{0495A62F-A38C-4924-809B-9272D7994785}"/>
              </a:ext>
            </a:extLst>
          </p:cNvPr>
          <p:cNvSpPr txBox="1"/>
          <p:nvPr/>
        </p:nvSpPr>
        <p:spPr>
          <a:xfrm>
            <a:off x="8066769" y="1675932"/>
            <a:ext cx="1965983"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Contenido temático</a:t>
            </a:r>
          </a:p>
        </p:txBody>
      </p:sp>
      <p:grpSp>
        <p:nvGrpSpPr>
          <p:cNvPr id="26" name="Grupo 23">
            <a:extLst>
              <a:ext uri="{FF2B5EF4-FFF2-40B4-BE49-F238E27FC236}">
                <a16:creationId xmlns:a16="http://schemas.microsoft.com/office/drawing/2014/main" id="{D6FBF3B3-4C18-48F0-A588-636F7137B6E9}"/>
              </a:ext>
            </a:extLst>
          </p:cNvPr>
          <p:cNvGrpSpPr/>
          <p:nvPr/>
        </p:nvGrpSpPr>
        <p:grpSpPr>
          <a:xfrm>
            <a:off x="10164508" y="1608737"/>
            <a:ext cx="1570897" cy="372489"/>
            <a:chOff x="4042" y="3636"/>
            <a:chExt cx="2925" cy="565"/>
          </a:xfrm>
        </p:grpSpPr>
        <p:cxnSp>
          <p:nvCxnSpPr>
            <p:cNvPr id="27" name="Conector recto 24">
              <a:extLst>
                <a:ext uri="{FF2B5EF4-FFF2-40B4-BE49-F238E27FC236}">
                  <a16:creationId xmlns:a16="http://schemas.microsoft.com/office/drawing/2014/main" id="{B6E4095B-C2FF-40FB-81F6-90847C07466C}"/>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Conector recto 25">
              <a:extLst>
                <a:ext uri="{FF2B5EF4-FFF2-40B4-BE49-F238E27FC236}">
                  <a16:creationId xmlns:a16="http://schemas.microsoft.com/office/drawing/2014/main" id="{FB70C662-68F0-4D3C-B197-50AD991BF998}"/>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Conector recto 26">
              <a:extLst>
                <a:ext uri="{FF2B5EF4-FFF2-40B4-BE49-F238E27FC236}">
                  <a16:creationId xmlns:a16="http://schemas.microsoft.com/office/drawing/2014/main" id="{72E4E141-B76F-41E9-8A6C-7A05695B1436}"/>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0" name="CuadroTexto 27">
            <a:extLst>
              <a:ext uri="{FF2B5EF4-FFF2-40B4-BE49-F238E27FC236}">
                <a16:creationId xmlns:a16="http://schemas.microsoft.com/office/drawing/2014/main" id="{2B8C3B20-2308-4425-BA86-A972EB24D9D2}"/>
              </a:ext>
            </a:extLst>
          </p:cNvPr>
          <p:cNvSpPr txBox="1"/>
          <p:nvPr/>
        </p:nvSpPr>
        <p:spPr>
          <a:xfrm>
            <a:off x="10313461" y="1685289"/>
            <a:ext cx="1272990" cy="307777"/>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p:txBody>
      </p:sp>
      <p:pic>
        <p:nvPicPr>
          <p:cNvPr id="31" name="Imagen 28" descr="Imagen que contiene Gráfico de embudo&#10;&#10;Descripción generada automáticamente">
            <a:extLst>
              <a:ext uri="{FF2B5EF4-FFF2-40B4-BE49-F238E27FC236}">
                <a16:creationId xmlns:a16="http://schemas.microsoft.com/office/drawing/2014/main" id="{DC82ED8C-7EF1-4CC7-993E-8067B7A3B2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2" name="Imagen 29" descr="Icono&#10;&#10;Descripción generada automáticamente">
            <a:extLst>
              <a:ext uri="{FF2B5EF4-FFF2-40B4-BE49-F238E27FC236}">
                <a16:creationId xmlns:a16="http://schemas.microsoft.com/office/drawing/2014/main" id="{A3C784F8-95B4-47E6-AE0A-0161D5B1DB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3" name="Imagen 30" descr="Icono&#10;&#10;Descripción generada automáticamente">
            <a:extLst>
              <a:ext uri="{FF2B5EF4-FFF2-40B4-BE49-F238E27FC236}">
                <a16:creationId xmlns:a16="http://schemas.microsoft.com/office/drawing/2014/main" id="{93518D6B-0B96-467C-B5F8-4F978B97DB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sp>
        <p:nvSpPr>
          <p:cNvPr id="34" name="Rectángulo redondeado 1">
            <a:extLst>
              <a:ext uri="{FF2B5EF4-FFF2-40B4-BE49-F238E27FC236}">
                <a16:creationId xmlns:a16="http://schemas.microsoft.com/office/drawing/2014/main" id="{27E94D49-0781-46AE-8FFD-7A6C80E65440}"/>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35" name="CuadroTexto 15">
            <a:extLst>
              <a:ext uri="{FF2B5EF4-FFF2-40B4-BE49-F238E27FC236}">
                <a16:creationId xmlns:a16="http://schemas.microsoft.com/office/drawing/2014/main" id="{4148F3CA-4D1D-4342-BAA9-1606C2173BBC}"/>
              </a:ext>
            </a:extLst>
          </p:cNvPr>
          <p:cNvSpPr txBox="1"/>
          <p:nvPr/>
        </p:nvSpPr>
        <p:spPr>
          <a:xfrm>
            <a:off x="7004120" y="2950926"/>
            <a:ext cx="4362450" cy="2893100"/>
          </a:xfrm>
          <a:prstGeom prst="rect">
            <a:avLst/>
          </a:prstGeom>
          <a:noFill/>
          <a:ln>
            <a:noFill/>
          </a:ln>
        </p:spPr>
        <p:txBody>
          <a:bodyPr wrap="square" rtlCol="0">
            <a:spAutoFit/>
          </a:bodyPr>
          <a:lstStyle/>
          <a:p>
            <a:r>
              <a:rPr lang="es-ES" sz="1400" b="1" dirty="0">
                <a:solidFill>
                  <a:srgbClr val="1A3255"/>
                </a:solidFill>
                <a:latin typeface="Open Sans" panose="020B0606030504020204" pitchFamily="34" charset="0"/>
              </a:rPr>
              <a:t>Metodología:</a:t>
            </a:r>
          </a:p>
          <a:p>
            <a:endParaRPr lang="es-ES" sz="1400" b="1" dirty="0">
              <a:solidFill>
                <a:srgbClr val="1A3255"/>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Esta unidad se compone de 6 actividades de aprendizaje en las cuales encontrarás una situación a resolver acompañada de una guía de aprendizaje que te orientará en el desarrollo del problema planteado.</a:t>
            </a:r>
          </a:p>
          <a:p>
            <a:pPr algn="just"/>
            <a:endParaRPr lang="es-ES"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r>
              <a:rPr lang="es-ES" sz="1400" dirty="0">
                <a:solidFill>
                  <a:schemeClr val="tx1">
                    <a:lumMod val="75000"/>
                    <a:lumOff val="25000"/>
                  </a:schemeClr>
                </a:solidFill>
                <a:latin typeface="Open Sans" panose="020B0606030504020204" pitchFamily="34" charset="0"/>
              </a:rPr>
              <a:t>Haz clic en el botón siguiente para continuar:</a:t>
            </a:r>
          </a:p>
          <a:p>
            <a:pPr algn="just"/>
            <a:endParaRPr lang="es-ES" sz="1400" dirty="0">
              <a:solidFill>
                <a:schemeClr val="tx1">
                  <a:lumMod val="75000"/>
                  <a:lumOff val="25000"/>
                </a:schemeClr>
              </a:solidFill>
              <a:latin typeface="Open Sans" panose="020B0606030504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876" y="5232218"/>
            <a:ext cx="434340" cy="539422"/>
          </a:xfrm>
          <a:prstGeom prst="rect">
            <a:avLst/>
          </a:prstGeom>
        </p:spPr>
      </p:pic>
    </p:spTree>
    <p:extLst>
      <p:ext uri="{BB962C8B-B14F-4D97-AF65-F5344CB8AC3E}">
        <p14:creationId xmlns:p14="http://schemas.microsoft.com/office/powerpoint/2010/main" val="1291817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redondeado"/>
          <p:cNvSpPr/>
          <p:nvPr/>
        </p:nvSpPr>
        <p:spPr>
          <a:xfrm>
            <a:off x="163773" y="1460310"/>
            <a:ext cx="11790439" cy="45744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0" name="9 Rectángulo"/>
          <p:cNvSpPr/>
          <p:nvPr/>
        </p:nvSpPr>
        <p:spPr>
          <a:xfrm>
            <a:off x="762355" y="1487606"/>
            <a:ext cx="6771209" cy="4367285"/>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0 CuadroTexto"/>
          <p:cNvSpPr txBox="1"/>
          <p:nvPr/>
        </p:nvSpPr>
        <p:spPr>
          <a:xfrm>
            <a:off x="927434" y="1979032"/>
            <a:ext cx="6519640"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Método basado en la historia del proceso</a:t>
            </a:r>
          </a:p>
          <a:p>
            <a:pPr algn="just"/>
            <a:r>
              <a:rPr lang="es-CO" sz="1400" dirty="0">
                <a:solidFill>
                  <a:schemeClr val="tx1">
                    <a:lumMod val="75000"/>
                    <a:lumOff val="25000"/>
                  </a:schemeClr>
                </a:solidFill>
                <a:latin typeface="Open Sans"/>
              </a:rPr>
              <a:t>Este modelo se basa en observar la historia del objeto o sistema, en los procesos que se han llevado a cabo durante toda su vida útil hasta el momento. Por ejemplo, una línea de producción de ensamble automotriz.</a:t>
            </a:r>
            <a:endParaRPr lang="es-CO" sz="1400" b="1" dirty="0">
              <a:solidFill>
                <a:schemeClr val="tx1">
                  <a:lumMod val="75000"/>
                  <a:lumOff val="25000"/>
                </a:schemeClr>
              </a:solidFill>
              <a:latin typeface="Open Sans"/>
            </a:endParaRPr>
          </a:p>
          <a:p>
            <a:pPr algn="just"/>
            <a:endParaRPr lang="es-CO" sz="1400" b="1" dirty="0">
              <a:solidFill>
                <a:schemeClr val="tx1">
                  <a:lumMod val="75000"/>
                  <a:lumOff val="25000"/>
                </a:schemeClr>
              </a:solidFill>
              <a:latin typeface="Open Sans"/>
            </a:endParaRPr>
          </a:p>
          <a:p>
            <a:endParaRPr lang="es-CO" dirty="0"/>
          </a:p>
        </p:txBody>
      </p:sp>
      <p:sp>
        <p:nvSpPr>
          <p:cNvPr id="12" name="11 Elipse"/>
          <p:cNvSpPr/>
          <p:nvPr/>
        </p:nvSpPr>
        <p:spPr>
          <a:xfrm>
            <a:off x="7146823" y="1569493"/>
            <a:ext cx="300251" cy="2729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995674" y="1501256"/>
            <a:ext cx="300251" cy="2729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332" y="1979032"/>
            <a:ext cx="3943012" cy="3875859"/>
          </a:xfrm>
          <a:prstGeom prst="rect">
            <a:avLst/>
          </a:prstGeom>
        </p:spPr>
      </p:pic>
      <p:sp>
        <p:nvSpPr>
          <p:cNvPr id="13" name="12 Elipse"/>
          <p:cNvSpPr/>
          <p:nvPr/>
        </p:nvSpPr>
        <p:spPr>
          <a:xfrm>
            <a:off x="11054687" y="1624085"/>
            <a:ext cx="504965" cy="477670"/>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t>X</a:t>
            </a:r>
          </a:p>
        </p:txBody>
      </p:sp>
      <p:sp>
        <p:nvSpPr>
          <p:cNvPr id="4" name="3 Rectángulo"/>
          <p:cNvSpPr/>
          <p:nvPr/>
        </p:nvSpPr>
        <p:spPr>
          <a:xfrm>
            <a:off x="1856096" y="3220872"/>
            <a:ext cx="4408226" cy="19925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a:t>Aquí va imagen metododediagnostico.png</a:t>
            </a:r>
          </a:p>
          <a:p>
            <a:pPr algn="ctr"/>
            <a:r>
              <a:rPr lang="es-ES" dirty="0"/>
              <a:t>Enviada a diseño. </a:t>
            </a:r>
            <a:endParaRPr lang="es-CO" dirty="0"/>
          </a:p>
        </p:txBody>
      </p:sp>
      <p:pic>
        <p:nvPicPr>
          <p:cNvPr id="48"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8004" y="1862920"/>
            <a:ext cx="434340" cy="539422"/>
          </a:xfrm>
          <a:prstGeom prst="rect">
            <a:avLst/>
          </a:prstGeom>
        </p:spPr>
      </p:pic>
    </p:spTree>
    <p:extLst>
      <p:ext uri="{BB962C8B-B14F-4D97-AF65-F5344CB8AC3E}">
        <p14:creationId xmlns:p14="http://schemas.microsoft.com/office/powerpoint/2010/main" val="1627839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687368"/>
          </a:xfrm>
          <a:prstGeom prst="rect">
            <a:avLst/>
          </a:prstGeom>
        </p:spPr>
        <p:txBody>
          <a:bodyPr wrap="square">
            <a:spAutoFit/>
          </a:bodyPr>
          <a:lstStyle/>
          <a:p>
            <a:pPr>
              <a:spcAft>
                <a:spcPts val="800"/>
              </a:spcAft>
            </a:pPr>
            <a:r>
              <a:rPr lang="es-CO" sz="1600" b="1" dirty="0">
                <a:solidFill>
                  <a:srgbClr val="2C538E"/>
                </a:solidFill>
                <a:latin typeface="Open Sans"/>
              </a:rPr>
              <a:t>Determinación de diagnóstico y causas de fallas técnicas</a:t>
            </a:r>
            <a:r>
              <a:rPr lang="es-CO" sz="1600" dirty="0"/>
              <a:t>.</a:t>
            </a:r>
            <a:endParaRPr lang="es-CO" sz="1600" b="1" dirty="0">
              <a:solidFill>
                <a:schemeClr val="tx2"/>
              </a:solidFill>
              <a:latin typeface="Open Sans"/>
            </a:endParaRP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 name="1 Imagen"/>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1955" y="2863084"/>
            <a:ext cx="4487128" cy="2989029"/>
          </a:xfrm>
          <a:prstGeom prst="rect">
            <a:avLst/>
          </a:prstGeom>
        </p:spPr>
      </p:pic>
      <p:sp>
        <p:nvSpPr>
          <p:cNvPr id="5" name="4 CuadroTexto"/>
          <p:cNvSpPr txBox="1"/>
          <p:nvPr/>
        </p:nvSpPr>
        <p:spPr>
          <a:xfrm>
            <a:off x="395786" y="1478931"/>
            <a:ext cx="11490187" cy="1446550"/>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Un fallo técnico es aquel en que un equipo, o sistema, entra en modo de falla, pero puede seguir realizando su función presentando anomalías en una parte de su operación. Para la determinación de este tipo de fallas se debe tener en cuenta el historial de averías, el personal de mantenimiento, el personal de producción y los diagramas lógicos, también conocidos como diagramas funcionales.</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los botones para ampliar la información</a:t>
            </a:r>
          </a:p>
          <a:p>
            <a:endParaRPr lang="es-CO" dirty="0"/>
          </a:p>
        </p:txBody>
      </p:sp>
      <p:sp>
        <p:nvSpPr>
          <p:cNvPr id="6" name="5 Rectángulo redondeado"/>
          <p:cNvSpPr/>
          <p:nvPr/>
        </p:nvSpPr>
        <p:spPr>
          <a:xfrm>
            <a:off x="504968"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CuadroTexto"/>
          <p:cNvSpPr txBox="1"/>
          <p:nvPr/>
        </p:nvSpPr>
        <p:spPr>
          <a:xfrm>
            <a:off x="639523" y="3083482"/>
            <a:ext cx="1875835" cy="307777"/>
          </a:xfrm>
          <a:prstGeom prst="rect">
            <a:avLst/>
          </a:prstGeom>
          <a:noFill/>
        </p:spPr>
        <p:txBody>
          <a:bodyPr wrap="none" rtlCol="0">
            <a:spAutoFit/>
          </a:bodyPr>
          <a:lstStyle/>
          <a:p>
            <a:r>
              <a:rPr lang="es-CO" sz="1400" b="1" dirty="0">
                <a:solidFill>
                  <a:schemeClr val="bg1"/>
                </a:solidFill>
                <a:latin typeface="Open Sans"/>
              </a:rPr>
              <a:t>Historial de averías </a:t>
            </a:r>
          </a:p>
        </p:txBody>
      </p:sp>
      <p:sp>
        <p:nvSpPr>
          <p:cNvPr id="32" name="31 Rectángulo redondeado"/>
          <p:cNvSpPr/>
          <p:nvPr/>
        </p:nvSpPr>
        <p:spPr>
          <a:xfrm>
            <a:off x="2746149" y="292548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32 CuadroTexto"/>
          <p:cNvSpPr txBox="1"/>
          <p:nvPr/>
        </p:nvSpPr>
        <p:spPr>
          <a:xfrm>
            <a:off x="2880704" y="3001594"/>
            <a:ext cx="1827774" cy="527333"/>
          </a:xfrm>
          <a:prstGeom prst="rect">
            <a:avLst/>
          </a:prstGeom>
          <a:noFill/>
        </p:spPr>
        <p:txBody>
          <a:bodyPr wrap="square" rtlCol="0">
            <a:spAutoFit/>
          </a:bodyPr>
          <a:lstStyle/>
          <a:p>
            <a:pPr algn="ctr"/>
            <a:r>
              <a:rPr lang="es-CO" sz="1400" b="1" dirty="0">
                <a:solidFill>
                  <a:schemeClr val="bg1"/>
                </a:solidFill>
                <a:latin typeface="Open Sans"/>
              </a:rPr>
              <a:t>Personal de mantenimiento </a:t>
            </a:r>
          </a:p>
        </p:txBody>
      </p:sp>
      <p:sp>
        <p:nvSpPr>
          <p:cNvPr id="34" name="33 Rectángulo redondeado"/>
          <p:cNvSpPr/>
          <p:nvPr/>
        </p:nvSpPr>
        <p:spPr>
          <a:xfrm>
            <a:off x="5003787" y="2921999"/>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5138342" y="2998112"/>
            <a:ext cx="1827774" cy="523220"/>
          </a:xfrm>
          <a:prstGeom prst="rect">
            <a:avLst/>
          </a:prstGeom>
          <a:noFill/>
        </p:spPr>
        <p:txBody>
          <a:bodyPr wrap="square" rtlCol="0">
            <a:spAutoFit/>
          </a:bodyPr>
          <a:lstStyle/>
          <a:p>
            <a:pPr algn="ctr"/>
            <a:r>
              <a:rPr lang="es-CO" sz="1400" b="1" dirty="0">
                <a:solidFill>
                  <a:schemeClr val="bg1"/>
                </a:solidFill>
                <a:latin typeface="Open Sans"/>
              </a:rPr>
              <a:t>El personal de producción </a:t>
            </a:r>
          </a:p>
        </p:txBody>
      </p:sp>
      <p:sp>
        <p:nvSpPr>
          <p:cNvPr id="36" name="35 Rectángulo redondeado"/>
          <p:cNvSpPr/>
          <p:nvPr/>
        </p:nvSpPr>
        <p:spPr>
          <a:xfrm>
            <a:off x="500916" y="391039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37 CuadroTexto"/>
          <p:cNvSpPr txBox="1"/>
          <p:nvPr/>
        </p:nvSpPr>
        <p:spPr>
          <a:xfrm>
            <a:off x="635471" y="3986507"/>
            <a:ext cx="1827774" cy="523220"/>
          </a:xfrm>
          <a:prstGeom prst="rect">
            <a:avLst/>
          </a:prstGeom>
          <a:noFill/>
        </p:spPr>
        <p:txBody>
          <a:bodyPr wrap="square" rtlCol="0">
            <a:spAutoFit/>
          </a:bodyPr>
          <a:lstStyle/>
          <a:p>
            <a:pPr algn="ctr"/>
            <a:r>
              <a:rPr lang="es-CO" sz="1400" b="1" dirty="0">
                <a:solidFill>
                  <a:schemeClr val="bg1"/>
                </a:solidFill>
                <a:latin typeface="Open Sans"/>
              </a:rPr>
              <a:t>Diagramas funcionales</a:t>
            </a:r>
          </a:p>
        </p:txBody>
      </p:sp>
      <p:sp>
        <p:nvSpPr>
          <p:cNvPr id="39" name="38 Rectángulo redondeado"/>
          <p:cNvSpPr/>
          <p:nvPr/>
        </p:nvSpPr>
        <p:spPr>
          <a:xfrm>
            <a:off x="2746149" y="3947770"/>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39 CuadroTexto"/>
          <p:cNvSpPr txBox="1"/>
          <p:nvPr/>
        </p:nvSpPr>
        <p:spPr>
          <a:xfrm>
            <a:off x="2744223" y="3928347"/>
            <a:ext cx="2064993"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cuantitativo </a:t>
            </a:r>
          </a:p>
        </p:txBody>
      </p:sp>
      <p:sp>
        <p:nvSpPr>
          <p:cNvPr id="41" name="40 Rectángulo redondeado"/>
          <p:cNvSpPr/>
          <p:nvPr/>
        </p:nvSpPr>
        <p:spPr>
          <a:xfrm>
            <a:off x="5038834" y="3922504"/>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5173389" y="3889433"/>
            <a:ext cx="1827774" cy="738664"/>
          </a:xfrm>
          <a:prstGeom prst="rect">
            <a:avLst/>
          </a:prstGeom>
          <a:noFill/>
        </p:spPr>
        <p:txBody>
          <a:bodyPr wrap="square" rtlCol="0">
            <a:spAutoFit/>
          </a:bodyPr>
          <a:lstStyle/>
          <a:p>
            <a:pPr algn="ctr"/>
            <a:r>
              <a:rPr lang="es-CO" sz="1400" b="1" dirty="0">
                <a:solidFill>
                  <a:schemeClr val="bg1"/>
                </a:solidFill>
                <a:latin typeface="Open Sans"/>
              </a:rPr>
              <a:t>Método de diagnóstico de modelo cualitativo</a:t>
            </a:r>
          </a:p>
        </p:txBody>
      </p:sp>
      <p:sp>
        <p:nvSpPr>
          <p:cNvPr id="43" name="42 Rectángulo redondeado"/>
          <p:cNvSpPr/>
          <p:nvPr/>
        </p:nvSpPr>
        <p:spPr>
          <a:xfrm>
            <a:off x="2750200" y="4889551"/>
            <a:ext cx="2088781" cy="685334"/>
          </a:xfrm>
          <a:prstGeom prst="roundRect">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43 CuadroTexto"/>
          <p:cNvSpPr txBox="1"/>
          <p:nvPr/>
        </p:nvSpPr>
        <p:spPr>
          <a:xfrm>
            <a:off x="2884755" y="4870128"/>
            <a:ext cx="1827774" cy="738664"/>
          </a:xfrm>
          <a:prstGeom prst="rect">
            <a:avLst/>
          </a:prstGeom>
          <a:noFill/>
        </p:spPr>
        <p:txBody>
          <a:bodyPr wrap="square" rtlCol="0">
            <a:spAutoFit/>
          </a:bodyPr>
          <a:lstStyle/>
          <a:p>
            <a:pPr algn="ctr"/>
            <a:r>
              <a:rPr lang="es-CO" sz="1400" b="1" dirty="0">
                <a:solidFill>
                  <a:schemeClr val="bg1"/>
                </a:solidFill>
                <a:latin typeface="Open Sans"/>
              </a:rPr>
              <a:t>Método basado en la historia del proceso</a:t>
            </a:r>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309" y="6290845"/>
            <a:ext cx="434340" cy="539422"/>
          </a:xfrm>
          <a:prstGeom prst="rect">
            <a:avLst/>
          </a:prstGeom>
        </p:spPr>
      </p:pic>
      <p:sp>
        <p:nvSpPr>
          <p:cNvPr id="3" name="2 CuadroTexto"/>
          <p:cNvSpPr txBox="1"/>
          <p:nvPr/>
        </p:nvSpPr>
        <p:spPr>
          <a:xfrm>
            <a:off x="639523" y="5700158"/>
            <a:ext cx="2930610" cy="307777"/>
          </a:xfrm>
          <a:prstGeom prst="rect">
            <a:avLst/>
          </a:prstGeom>
          <a:noFill/>
        </p:spPr>
        <p:txBody>
          <a:bodyPr wrap="none" rtlCol="0">
            <a:spAutoFit/>
          </a:bodyPr>
          <a:lstStyle/>
          <a:p>
            <a:r>
              <a:rPr lang="es-ES" sz="1400" dirty="0">
                <a:solidFill>
                  <a:schemeClr val="tx2"/>
                </a:solidFill>
                <a:latin typeface="Open Sans"/>
              </a:rPr>
              <a:t>Da clic en siguiente para continuar</a:t>
            </a:r>
            <a:endParaRPr lang="es-CO" sz="1400" dirty="0">
              <a:solidFill>
                <a:schemeClr val="tx2"/>
              </a:solidFill>
              <a:latin typeface="Open Sans"/>
            </a:endParaRPr>
          </a:p>
        </p:txBody>
      </p:sp>
    </p:spTree>
    <p:extLst>
      <p:ext uri="{BB962C8B-B14F-4D97-AF65-F5344CB8AC3E}">
        <p14:creationId xmlns:p14="http://schemas.microsoft.com/office/powerpoint/2010/main" val="1015407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338554"/>
          </a:xfrm>
          <a:prstGeom prst="rect">
            <a:avLst/>
          </a:prstGeom>
        </p:spPr>
        <p:txBody>
          <a:bodyPr wrap="square">
            <a:spAutoFit/>
          </a:bodyPr>
          <a:lstStyle/>
          <a:p>
            <a:pPr>
              <a:spcAft>
                <a:spcPts val="800"/>
              </a:spcAft>
            </a:pPr>
            <a:r>
              <a:rPr lang="es-CO" sz="1600" b="1" dirty="0">
                <a:solidFill>
                  <a:srgbClr val="2C538E"/>
                </a:solidFill>
                <a:latin typeface="Open Sans"/>
              </a:rPr>
              <a:t>Técnicas de detección de fallas de sistemas electrónicos industriales</a:t>
            </a: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32267" y="1588115"/>
            <a:ext cx="11163868"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técnicas de detección estamos hablando del método más estratégico para encontrar una falla en un sistema en el menor tiempo posible, el tiempo es primordial cuando hablamos de la detección de una falla porque, si estamos hablando de un contexto industrial, lo que nos interesa es que siempre la planta o empresa se encuentre produciendo y no detenida por causa de un error o falla. </a:t>
            </a:r>
          </a:p>
          <a:p>
            <a:pPr algn="just"/>
            <a:r>
              <a:rPr lang="es-CO" sz="1400" dirty="0">
                <a:solidFill>
                  <a:schemeClr val="tx1">
                    <a:lumMod val="75000"/>
                    <a:lumOff val="25000"/>
                  </a:schemeClr>
                </a:solidFill>
                <a:latin typeface="Open Sans"/>
              </a:rPr>
              <a:t>La detención de fallas se basa en la comparación de variables y medidas del proceso en parámetros ya preestablecidos, ya cuando se habla de análisis de fallas más avanzados ya son test de una o muchas variables. </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las flechas para navegar por la información</a:t>
            </a:r>
          </a:p>
          <a:p>
            <a:endParaRPr lang="es-CO"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946" y="3697012"/>
            <a:ext cx="434340" cy="539422"/>
          </a:xfrm>
          <a:prstGeom prst="rect">
            <a:avLst/>
          </a:prstGeom>
        </p:spPr>
      </p:pic>
      <p:sp>
        <p:nvSpPr>
          <p:cNvPr id="11" name="10 Rectángulo"/>
          <p:cNvSpPr/>
          <p:nvPr/>
        </p:nvSpPr>
        <p:spPr>
          <a:xfrm>
            <a:off x="313899" y="3316406"/>
            <a:ext cx="11573301" cy="266131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5" name="44 Imagen"/>
          <p:cNvPicPr>
            <a:picLocks noChangeAspect="1"/>
          </p:cNvPicPr>
          <p:nvPr/>
        </p:nvPicPr>
        <p:blipFill rotWithShape="1">
          <a:blip r:embed="rId3">
            <a:extLst>
              <a:ext uri="{BEBA8EAE-BF5A-486C-A8C5-ECC9F3942E4B}">
                <a14:imgProps xmlns:a14="http://schemas.microsoft.com/office/drawing/2010/main">
                  <a14:imgLayer r:embed="rId4">
                    <a14:imgEffect>
                      <a14:backgroundRemoval t="8440" b="85422" l="4633" r="96486"/>
                    </a14:imgEffect>
                  </a14:imgLayer>
                </a14:imgProps>
              </a:ext>
              <a:ext uri="{28A0092B-C50C-407E-A947-70E740481C1C}">
                <a14:useLocalDpi xmlns:a14="http://schemas.microsoft.com/office/drawing/2010/main" val="0"/>
              </a:ext>
            </a:extLst>
          </a:blip>
          <a:srcRect l="4565" r="3193" b="14184"/>
          <a:stretch/>
        </p:blipFill>
        <p:spPr>
          <a:xfrm>
            <a:off x="558418" y="3452886"/>
            <a:ext cx="3904300" cy="2268754"/>
          </a:xfrm>
          <a:prstGeom prst="rect">
            <a:avLst/>
          </a:prstGeom>
          <a:effectLst>
            <a:outerShdw blurRad="50800" dist="38100" dir="2700000" algn="tl" rotWithShape="0">
              <a:prstClr val="black">
                <a:alpha val="40000"/>
              </a:prstClr>
            </a:outerShdw>
          </a:effectLst>
        </p:spPr>
      </p:pic>
      <p:sp>
        <p:nvSpPr>
          <p:cNvPr id="12" name="11 CuadroTexto"/>
          <p:cNvSpPr txBox="1"/>
          <p:nvPr/>
        </p:nvSpPr>
        <p:spPr>
          <a:xfrm>
            <a:off x="4476470" y="3697011"/>
            <a:ext cx="6878467"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¿Qué es una variable?</a:t>
            </a:r>
          </a:p>
          <a:p>
            <a:pPr algn="just"/>
            <a:r>
              <a:rPr lang="es-CO" sz="1400" dirty="0">
                <a:solidFill>
                  <a:schemeClr val="tx1">
                    <a:lumMod val="75000"/>
                    <a:lumOff val="25000"/>
                  </a:schemeClr>
                </a:solidFill>
                <a:latin typeface="Open Sans"/>
              </a:rPr>
              <a:t>Es un estado o condición de tipo físico o químico en un proceso determinado que es de suma importancia controlar o medir dependiendo de la necesidad.</a:t>
            </a:r>
          </a:p>
          <a:p>
            <a:pPr algn="just"/>
            <a:r>
              <a:rPr lang="es-CO" sz="1400" dirty="0">
                <a:solidFill>
                  <a:schemeClr val="tx1">
                    <a:lumMod val="75000"/>
                    <a:lumOff val="25000"/>
                  </a:schemeClr>
                </a:solidFill>
                <a:latin typeface="Open Sans"/>
              </a:rPr>
              <a:t>Un ejemplo puede ser un sistema de bombeo que llena un tanque de agua, en este caso las variables que se deben tener en cuenta son: la presión, el nivel, el flujo y la temperatura. </a:t>
            </a:r>
          </a:p>
          <a:p>
            <a:endParaRPr lang="es-CO" dirty="0"/>
          </a:p>
        </p:txBody>
      </p:sp>
      <p:sp>
        <p:nvSpPr>
          <p:cNvPr id="15" name="14 CuadroTexto"/>
          <p:cNvSpPr txBox="1"/>
          <p:nvPr/>
        </p:nvSpPr>
        <p:spPr>
          <a:xfrm>
            <a:off x="11495012" y="4092891"/>
            <a:ext cx="453970" cy="646331"/>
          </a:xfrm>
          <a:prstGeom prst="rect">
            <a:avLst/>
          </a:prstGeom>
          <a:noFill/>
        </p:spPr>
        <p:txBody>
          <a:bodyPr wrap="none" rtlCol="0">
            <a:spAutoFit/>
          </a:bodyPr>
          <a:lstStyle/>
          <a:p>
            <a:r>
              <a:rPr lang="es-ES" sz="3600" b="1" dirty="0">
                <a:solidFill>
                  <a:schemeClr val="bg1"/>
                </a:solidFill>
                <a:latin typeface="Open Sans"/>
              </a:rPr>
              <a:t>&gt;</a:t>
            </a:r>
            <a:endParaRPr lang="es-CO" sz="3600" b="1" dirty="0">
              <a:solidFill>
                <a:schemeClr val="bg1"/>
              </a:solidFill>
              <a:latin typeface="Open Sans"/>
            </a:endParaRPr>
          </a:p>
        </p:txBody>
      </p:sp>
      <p:sp>
        <p:nvSpPr>
          <p:cNvPr id="46" name="45 CuadroTexto"/>
          <p:cNvSpPr txBox="1"/>
          <p:nvPr/>
        </p:nvSpPr>
        <p:spPr>
          <a:xfrm>
            <a:off x="305282" y="4204841"/>
            <a:ext cx="453970" cy="646331"/>
          </a:xfrm>
          <a:prstGeom prst="rect">
            <a:avLst/>
          </a:prstGeom>
          <a:noFill/>
        </p:spPr>
        <p:txBody>
          <a:bodyPr wrap="none" rtlCol="0">
            <a:spAutoFit/>
          </a:bodyPr>
          <a:lstStyle/>
          <a:p>
            <a:r>
              <a:rPr lang="es-ES" sz="3600" b="1" dirty="0">
                <a:solidFill>
                  <a:schemeClr val="bg1"/>
                </a:solidFill>
                <a:latin typeface="Open Sans"/>
              </a:rPr>
              <a:t>&lt;</a:t>
            </a:r>
            <a:endParaRPr lang="es-CO" sz="3600" b="1" dirty="0">
              <a:solidFill>
                <a:schemeClr val="bg1"/>
              </a:solidFill>
              <a:latin typeface="Open Sans"/>
            </a:endParaRPr>
          </a:p>
        </p:txBody>
      </p:sp>
      <p:pic>
        <p:nvPicPr>
          <p:cNvPr id="4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2860" y="4377351"/>
            <a:ext cx="434340" cy="539422"/>
          </a:xfrm>
          <a:prstGeom prst="rect">
            <a:avLst/>
          </a:prstGeom>
        </p:spPr>
      </p:pic>
    </p:spTree>
    <p:extLst>
      <p:ext uri="{BB962C8B-B14F-4D97-AF65-F5344CB8AC3E}">
        <p14:creationId xmlns:p14="http://schemas.microsoft.com/office/powerpoint/2010/main" val="2422897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338554"/>
          </a:xfrm>
          <a:prstGeom prst="rect">
            <a:avLst/>
          </a:prstGeom>
        </p:spPr>
        <p:txBody>
          <a:bodyPr wrap="square">
            <a:spAutoFit/>
          </a:bodyPr>
          <a:lstStyle/>
          <a:p>
            <a:pPr>
              <a:spcAft>
                <a:spcPts val="800"/>
              </a:spcAft>
            </a:pPr>
            <a:r>
              <a:rPr lang="es-CO" sz="1600" b="1" dirty="0">
                <a:solidFill>
                  <a:srgbClr val="2C538E"/>
                </a:solidFill>
                <a:latin typeface="Open Sans"/>
              </a:rPr>
              <a:t>Técnicas de detección de fallas de sistemas electrónicos industriales</a:t>
            </a: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32267" y="1588115"/>
            <a:ext cx="11163868"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técnicas de detección estamos hablando del método más estratégico para encontrar una falla en un sistema en el menor tiempo posible, el tiempo es primordial cuando hablamos de la detección de una falla porque, si estamos hablando de un contexto industrial, lo que nos interesa es que siempre la planta o empresa se encuentre produciendo y no detenida por causa de un error o falla. </a:t>
            </a:r>
          </a:p>
          <a:p>
            <a:pPr algn="just"/>
            <a:r>
              <a:rPr lang="es-CO" sz="1400" dirty="0">
                <a:solidFill>
                  <a:schemeClr val="tx1">
                    <a:lumMod val="75000"/>
                    <a:lumOff val="25000"/>
                  </a:schemeClr>
                </a:solidFill>
                <a:latin typeface="Open Sans"/>
              </a:rPr>
              <a:t>La detención de fallas se basa en la comparación de variables y medidas del proceso en parámetros ya preestablecidos, ya cuando se habla de análisis de fallas más avanzados ya son test de una o muchas variables. </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las flechas para navegar por la información</a:t>
            </a:r>
          </a:p>
          <a:p>
            <a:endParaRPr lang="es-CO"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946" y="3697012"/>
            <a:ext cx="434340" cy="539422"/>
          </a:xfrm>
          <a:prstGeom prst="rect">
            <a:avLst/>
          </a:prstGeom>
        </p:spPr>
      </p:pic>
      <p:sp>
        <p:nvSpPr>
          <p:cNvPr id="11" name="10 Rectángulo"/>
          <p:cNvSpPr/>
          <p:nvPr/>
        </p:nvSpPr>
        <p:spPr>
          <a:xfrm>
            <a:off x="313899" y="3316406"/>
            <a:ext cx="11573301" cy="266131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4476470" y="3697011"/>
            <a:ext cx="6878467" cy="2523768"/>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Tecnologías para la detección y diagnóstico de fallas </a:t>
            </a:r>
          </a:p>
          <a:p>
            <a:pPr marL="285750" lvl="0" indent="-285750" algn="just">
              <a:buFont typeface="Wingdings" pitchFamily="2" charset="2"/>
              <a:buChar char="ü"/>
            </a:pPr>
            <a:r>
              <a:rPr lang="es-CO" sz="1400" dirty="0">
                <a:solidFill>
                  <a:schemeClr val="tx1">
                    <a:lumMod val="75000"/>
                    <a:lumOff val="25000"/>
                  </a:schemeClr>
                </a:solidFill>
                <a:latin typeface="Open Sans"/>
              </a:rPr>
              <a:t>Redes neuronales, esto es una herramienta de inteligencia artificial que nos permite estar monitoreando el sistema y haciendo un diagnostico en tiempo real, facilitando así la detección de errores. </a:t>
            </a:r>
          </a:p>
          <a:p>
            <a:pPr marL="285750" indent="-285750" algn="just">
              <a:buFont typeface="Wingdings" pitchFamily="2" charset="2"/>
              <a:buChar char="ü"/>
            </a:pPr>
            <a:r>
              <a:rPr lang="es-CO" sz="1400" dirty="0">
                <a:solidFill>
                  <a:schemeClr val="tx1">
                    <a:lumMod val="75000"/>
                    <a:lumOff val="25000"/>
                  </a:schemeClr>
                </a:solidFill>
                <a:latin typeface="Open Sans"/>
              </a:rPr>
              <a:t>Lógica difusa, son un acercamiento basado en normas que han sido una propuesta al momento de analizar una falla, las normas se dan por la relación que hay entre las causas y los síntomas de las fallas. En pocas palabras, es un análisis que se hace y se determina dependiendo de la condición en que se encuentra el sistema, este método normalmente no es tan asertivo.</a:t>
            </a:r>
          </a:p>
          <a:p>
            <a:pPr marL="285750" lvl="0" indent="-285750" algn="just">
              <a:buFont typeface="Wingdings" pitchFamily="2" charset="2"/>
              <a:buChar char="ü"/>
            </a:pPr>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11495012" y="4092891"/>
            <a:ext cx="453970" cy="646331"/>
          </a:xfrm>
          <a:prstGeom prst="rect">
            <a:avLst/>
          </a:prstGeom>
          <a:noFill/>
        </p:spPr>
        <p:txBody>
          <a:bodyPr wrap="none" rtlCol="0">
            <a:spAutoFit/>
          </a:bodyPr>
          <a:lstStyle/>
          <a:p>
            <a:r>
              <a:rPr lang="es-ES" sz="3600" b="1" dirty="0">
                <a:solidFill>
                  <a:schemeClr val="bg1"/>
                </a:solidFill>
                <a:latin typeface="Open Sans"/>
              </a:rPr>
              <a:t>&gt;</a:t>
            </a:r>
            <a:endParaRPr lang="es-CO" sz="3600" b="1" dirty="0">
              <a:solidFill>
                <a:schemeClr val="bg1"/>
              </a:solidFill>
              <a:latin typeface="Open Sans"/>
            </a:endParaRPr>
          </a:p>
        </p:txBody>
      </p:sp>
      <p:sp>
        <p:nvSpPr>
          <p:cNvPr id="46" name="45 CuadroTexto"/>
          <p:cNvSpPr txBox="1"/>
          <p:nvPr/>
        </p:nvSpPr>
        <p:spPr>
          <a:xfrm>
            <a:off x="305282" y="4204841"/>
            <a:ext cx="453970" cy="646331"/>
          </a:xfrm>
          <a:prstGeom prst="rect">
            <a:avLst/>
          </a:prstGeom>
          <a:noFill/>
        </p:spPr>
        <p:txBody>
          <a:bodyPr wrap="none" rtlCol="0">
            <a:spAutoFit/>
          </a:bodyPr>
          <a:lstStyle/>
          <a:p>
            <a:r>
              <a:rPr lang="es-ES" sz="3600" b="1" dirty="0">
                <a:solidFill>
                  <a:schemeClr val="bg1"/>
                </a:solidFill>
                <a:latin typeface="Open Sans"/>
              </a:rPr>
              <a:t>&lt;</a:t>
            </a:r>
            <a:endParaRPr lang="es-CO" sz="3600" b="1" dirty="0">
              <a:solidFill>
                <a:schemeClr val="bg1"/>
              </a:solidFill>
              <a:latin typeface="Open Sans"/>
            </a:endParaRPr>
          </a:p>
        </p:txBody>
      </p:sp>
      <p:pic>
        <p:nvPicPr>
          <p:cNvPr id="4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2860" y="4377351"/>
            <a:ext cx="434340" cy="539422"/>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121" y="3638227"/>
            <a:ext cx="2201989" cy="22019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1536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338554"/>
          </a:xfrm>
          <a:prstGeom prst="rect">
            <a:avLst/>
          </a:prstGeom>
        </p:spPr>
        <p:txBody>
          <a:bodyPr wrap="square">
            <a:spAutoFit/>
          </a:bodyPr>
          <a:lstStyle/>
          <a:p>
            <a:pPr>
              <a:spcAft>
                <a:spcPts val="800"/>
              </a:spcAft>
            </a:pPr>
            <a:r>
              <a:rPr lang="es-CO" sz="1600" b="1" dirty="0">
                <a:solidFill>
                  <a:srgbClr val="2C538E"/>
                </a:solidFill>
                <a:latin typeface="Open Sans"/>
              </a:rPr>
              <a:t>Técnicas de detección de fallas de sistemas electrónicos industriales</a:t>
            </a: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32267" y="1588115"/>
            <a:ext cx="11163868"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técnicas de detección estamos hablando del método más estratégico para encontrar una falla en un sistema en el menor tiempo posible, el tiempo es primordial cuando hablamos de la detección de una falla porque, si estamos hablando de un contexto industrial, lo que nos interesa es que siempre la planta o empresa se encuentre produciendo y no detenida por causa de un error o falla. </a:t>
            </a:r>
          </a:p>
          <a:p>
            <a:pPr algn="just"/>
            <a:r>
              <a:rPr lang="es-CO" sz="1400" dirty="0">
                <a:solidFill>
                  <a:schemeClr val="tx1">
                    <a:lumMod val="75000"/>
                    <a:lumOff val="25000"/>
                  </a:schemeClr>
                </a:solidFill>
                <a:latin typeface="Open Sans"/>
              </a:rPr>
              <a:t>La detención de fallas se basa en la comparación de variables y medidas del proceso en parámetros ya preestablecidos, ya cuando se habla de análisis de fallas más avanzados ya son test de una o muchas variables. </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las flechas para navegar por la información</a:t>
            </a:r>
          </a:p>
          <a:p>
            <a:endParaRPr lang="es-CO"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946" y="3697012"/>
            <a:ext cx="434340" cy="539422"/>
          </a:xfrm>
          <a:prstGeom prst="rect">
            <a:avLst/>
          </a:prstGeom>
        </p:spPr>
      </p:pic>
      <p:sp>
        <p:nvSpPr>
          <p:cNvPr id="11" name="10 Rectángulo"/>
          <p:cNvSpPr/>
          <p:nvPr/>
        </p:nvSpPr>
        <p:spPr>
          <a:xfrm>
            <a:off x="313899" y="3316406"/>
            <a:ext cx="11573301" cy="266131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4476470" y="3697011"/>
            <a:ext cx="6878467"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Tecnologías para la detección y diagnóstico de fallas </a:t>
            </a:r>
          </a:p>
          <a:p>
            <a:pPr marL="285750" lvl="0" indent="-285750" algn="just">
              <a:buFont typeface="Wingdings" pitchFamily="2" charset="2"/>
              <a:buChar char="ü"/>
            </a:pPr>
            <a:r>
              <a:rPr lang="es-CO" sz="1400" dirty="0">
                <a:solidFill>
                  <a:schemeClr val="tx1">
                    <a:lumMod val="75000"/>
                    <a:lumOff val="25000"/>
                  </a:schemeClr>
                </a:solidFill>
                <a:latin typeface="Open Sans"/>
              </a:rPr>
              <a:t>Sistemas expertos, es también una herramienta de inteligencia artificial que nos permite almacenar todos los antecedentes de fallas con el fin de que al momento que se presente un error se pueda comparar el tipo de falla en el sistema, esto con el objetivo de que si es una falla recurrente puedan tenerse la solución a la mano.</a:t>
            </a:r>
          </a:p>
          <a:p>
            <a:pPr marL="285750" lvl="0" indent="-285750" algn="just">
              <a:buFont typeface="Wingdings" pitchFamily="2" charset="2"/>
              <a:buChar char="ü"/>
            </a:pPr>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11495012" y="4092891"/>
            <a:ext cx="453970" cy="646331"/>
          </a:xfrm>
          <a:prstGeom prst="rect">
            <a:avLst/>
          </a:prstGeom>
          <a:noFill/>
        </p:spPr>
        <p:txBody>
          <a:bodyPr wrap="none" rtlCol="0">
            <a:spAutoFit/>
          </a:bodyPr>
          <a:lstStyle/>
          <a:p>
            <a:r>
              <a:rPr lang="es-ES" sz="3600" b="1" dirty="0">
                <a:solidFill>
                  <a:schemeClr val="bg1"/>
                </a:solidFill>
                <a:latin typeface="Open Sans"/>
              </a:rPr>
              <a:t>&gt;</a:t>
            </a:r>
            <a:endParaRPr lang="es-CO" sz="3600" b="1" dirty="0">
              <a:solidFill>
                <a:schemeClr val="bg1"/>
              </a:solidFill>
              <a:latin typeface="Open Sans"/>
            </a:endParaRPr>
          </a:p>
        </p:txBody>
      </p:sp>
      <p:sp>
        <p:nvSpPr>
          <p:cNvPr id="46" name="45 CuadroTexto"/>
          <p:cNvSpPr txBox="1"/>
          <p:nvPr/>
        </p:nvSpPr>
        <p:spPr>
          <a:xfrm>
            <a:off x="305282" y="4204841"/>
            <a:ext cx="453970" cy="646331"/>
          </a:xfrm>
          <a:prstGeom prst="rect">
            <a:avLst/>
          </a:prstGeom>
          <a:noFill/>
        </p:spPr>
        <p:txBody>
          <a:bodyPr wrap="none" rtlCol="0">
            <a:spAutoFit/>
          </a:bodyPr>
          <a:lstStyle/>
          <a:p>
            <a:r>
              <a:rPr lang="es-ES" sz="3600" b="1" dirty="0">
                <a:solidFill>
                  <a:schemeClr val="bg1"/>
                </a:solidFill>
                <a:latin typeface="Open Sans"/>
              </a:rPr>
              <a:t>&lt;</a:t>
            </a:r>
            <a:endParaRPr lang="es-CO" sz="3600" b="1" dirty="0">
              <a:solidFill>
                <a:schemeClr val="bg1"/>
              </a:solidFill>
              <a:latin typeface="Open Sans"/>
            </a:endParaRPr>
          </a:p>
        </p:txBody>
      </p:sp>
      <p:pic>
        <p:nvPicPr>
          <p:cNvPr id="4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2860" y="4377351"/>
            <a:ext cx="434340" cy="539422"/>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936" y="3792271"/>
            <a:ext cx="3376020" cy="1709582"/>
          </a:xfrm>
          <a:prstGeom prst="rect">
            <a:avLst/>
          </a:prstGeom>
        </p:spPr>
      </p:pic>
    </p:spTree>
    <p:extLst>
      <p:ext uri="{BB962C8B-B14F-4D97-AF65-F5344CB8AC3E}">
        <p14:creationId xmlns:p14="http://schemas.microsoft.com/office/powerpoint/2010/main" val="4101199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8612349" cy="338554"/>
          </a:xfrm>
          <a:prstGeom prst="rect">
            <a:avLst/>
          </a:prstGeom>
        </p:spPr>
        <p:txBody>
          <a:bodyPr wrap="square">
            <a:spAutoFit/>
          </a:bodyPr>
          <a:lstStyle/>
          <a:p>
            <a:pPr>
              <a:spcAft>
                <a:spcPts val="800"/>
              </a:spcAft>
            </a:pPr>
            <a:r>
              <a:rPr lang="es-CO" sz="1600" b="1" dirty="0">
                <a:solidFill>
                  <a:srgbClr val="2C538E"/>
                </a:solidFill>
                <a:latin typeface="Open Sans"/>
              </a:rPr>
              <a:t>Técnicas de detección de fallas de sistemas electrónicos industriales</a:t>
            </a: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4 CuadroTexto"/>
          <p:cNvSpPr txBox="1"/>
          <p:nvPr/>
        </p:nvSpPr>
        <p:spPr>
          <a:xfrm>
            <a:off x="532267" y="1588115"/>
            <a:ext cx="11163868" cy="1877437"/>
          </a:xfrm>
          <a:prstGeom prst="rect">
            <a:avLst/>
          </a:prstGeom>
          <a:noFill/>
        </p:spPr>
        <p:txBody>
          <a:bodyPr wrap="square" rtlCol="0">
            <a:spAutoFit/>
          </a:bodyPr>
          <a:lstStyle/>
          <a:p>
            <a:pPr algn="just"/>
            <a:r>
              <a:rPr lang="es-CO" sz="1400" dirty="0">
                <a:solidFill>
                  <a:schemeClr val="tx1">
                    <a:lumMod val="75000"/>
                    <a:lumOff val="25000"/>
                  </a:schemeClr>
                </a:solidFill>
                <a:latin typeface="Open Sans"/>
              </a:rPr>
              <a:t>Cuando hablamos de técnicas de detección estamos hablando del método más estratégico para encontrar una falla en un sistema en el menor tiempo posible, el tiempo es primordial cuando hablamos de la detección de una falla porque, si estamos hablando de un contexto industrial, lo que nos interesa es que siempre la planta o empresa se encuentre produciendo y no detenida por causa de un error o falla. </a:t>
            </a:r>
          </a:p>
          <a:p>
            <a:pPr algn="just"/>
            <a:r>
              <a:rPr lang="es-CO" sz="1400" dirty="0">
                <a:solidFill>
                  <a:schemeClr val="tx1">
                    <a:lumMod val="75000"/>
                    <a:lumOff val="25000"/>
                  </a:schemeClr>
                </a:solidFill>
                <a:latin typeface="Open Sans"/>
              </a:rPr>
              <a:t>La detención de fallas se basa en la comparación de variables y medidas del proceso en parámetros ya preestablecidos, ya cuando se habla de análisis de fallas más avanzados ya son test de una o muchas variables. </a:t>
            </a:r>
          </a:p>
          <a:p>
            <a:pPr algn="just"/>
            <a:endParaRPr lang="es-CO" sz="1400" dirty="0">
              <a:solidFill>
                <a:schemeClr val="tx1">
                  <a:lumMod val="75000"/>
                  <a:lumOff val="25000"/>
                </a:schemeClr>
              </a:solidFill>
              <a:latin typeface="Open Sans"/>
            </a:endParaRPr>
          </a:p>
          <a:p>
            <a:pPr algn="just"/>
            <a:r>
              <a:rPr lang="es-CO" sz="1400" dirty="0">
                <a:solidFill>
                  <a:schemeClr val="tx2"/>
                </a:solidFill>
                <a:latin typeface="Open Sans"/>
              </a:rPr>
              <a:t>Da clic en las flechas para navegar por la información</a:t>
            </a:r>
          </a:p>
          <a:p>
            <a:endParaRPr lang="es-CO" dirty="0"/>
          </a:p>
        </p:txBody>
      </p:sp>
      <p:pic>
        <p:nvPicPr>
          <p:cNvPr id="3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5946" y="3697012"/>
            <a:ext cx="434340" cy="539422"/>
          </a:xfrm>
          <a:prstGeom prst="rect">
            <a:avLst/>
          </a:prstGeom>
        </p:spPr>
      </p:pic>
      <p:sp>
        <p:nvSpPr>
          <p:cNvPr id="11" name="10 Rectángulo"/>
          <p:cNvSpPr/>
          <p:nvPr/>
        </p:nvSpPr>
        <p:spPr>
          <a:xfrm>
            <a:off x="313899" y="3316406"/>
            <a:ext cx="11573301" cy="2661313"/>
          </a:xfrm>
          <a:prstGeom prst="rect">
            <a:avLst/>
          </a:prstGeom>
          <a:solidFill>
            <a:schemeClr val="accent5">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4476470" y="3697011"/>
            <a:ext cx="6878467"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 </a:t>
            </a:r>
          </a:p>
          <a:p>
            <a:pPr algn="just"/>
            <a:r>
              <a:rPr lang="es-CO" sz="1400" dirty="0">
                <a:solidFill>
                  <a:schemeClr val="tx1">
                    <a:lumMod val="75000"/>
                    <a:lumOff val="25000"/>
                  </a:schemeClr>
                </a:solidFill>
                <a:latin typeface="Open Sans"/>
              </a:rPr>
              <a:t>En esta lección se explica qué es una técnica de detección de fallas, en qué se basa y cuáles son las herramientas principales a la hora de detectar una falla en el sistema.</a:t>
            </a:r>
          </a:p>
          <a:p>
            <a:pPr marL="285750" lvl="0" indent="-285750" algn="just">
              <a:buFont typeface="Wingdings" pitchFamily="2" charset="2"/>
              <a:buChar char="ü"/>
            </a:pPr>
            <a:endParaRPr lang="es-CO" sz="1400" dirty="0">
              <a:solidFill>
                <a:schemeClr val="tx1">
                  <a:lumMod val="75000"/>
                  <a:lumOff val="25000"/>
                </a:schemeClr>
              </a:solidFill>
              <a:latin typeface="Open Sans"/>
            </a:endParaRPr>
          </a:p>
          <a:p>
            <a:endParaRPr lang="es-CO" dirty="0"/>
          </a:p>
        </p:txBody>
      </p:sp>
      <p:sp>
        <p:nvSpPr>
          <p:cNvPr id="15" name="14 CuadroTexto"/>
          <p:cNvSpPr txBox="1"/>
          <p:nvPr/>
        </p:nvSpPr>
        <p:spPr>
          <a:xfrm>
            <a:off x="11495012" y="4092891"/>
            <a:ext cx="453970" cy="646331"/>
          </a:xfrm>
          <a:prstGeom prst="rect">
            <a:avLst/>
          </a:prstGeom>
          <a:noFill/>
        </p:spPr>
        <p:txBody>
          <a:bodyPr wrap="none" rtlCol="0">
            <a:spAutoFit/>
          </a:bodyPr>
          <a:lstStyle/>
          <a:p>
            <a:r>
              <a:rPr lang="es-ES" sz="3600" b="1" dirty="0">
                <a:solidFill>
                  <a:schemeClr val="bg1"/>
                </a:solidFill>
                <a:latin typeface="Open Sans"/>
              </a:rPr>
              <a:t>&gt;</a:t>
            </a:r>
            <a:endParaRPr lang="es-CO" sz="3600" b="1" dirty="0">
              <a:solidFill>
                <a:schemeClr val="bg1"/>
              </a:solidFill>
              <a:latin typeface="Open Sans"/>
            </a:endParaRPr>
          </a:p>
        </p:txBody>
      </p:sp>
      <p:sp>
        <p:nvSpPr>
          <p:cNvPr id="46" name="45 CuadroTexto"/>
          <p:cNvSpPr txBox="1"/>
          <p:nvPr/>
        </p:nvSpPr>
        <p:spPr>
          <a:xfrm>
            <a:off x="305282" y="4204841"/>
            <a:ext cx="453970" cy="646331"/>
          </a:xfrm>
          <a:prstGeom prst="rect">
            <a:avLst/>
          </a:prstGeom>
          <a:noFill/>
        </p:spPr>
        <p:txBody>
          <a:bodyPr wrap="none" rtlCol="0">
            <a:spAutoFit/>
          </a:bodyPr>
          <a:lstStyle/>
          <a:p>
            <a:r>
              <a:rPr lang="es-ES" sz="3600" b="1" dirty="0">
                <a:solidFill>
                  <a:schemeClr val="bg1"/>
                </a:solidFill>
                <a:latin typeface="Open Sans"/>
              </a:rPr>
              <a:t>&lt;</a:t>
            </a:r>
            <a:endParaRPr lang="es-CO" sz="3600" b="1" dirty="0">
              <a:solidFill>
                <a:schemeClr val="bg1"/>
              </a:solidFill>
              <a:latin typeface="Open Sans"/>
            </a:endParaRPr>
          </a:p>
        </p:txBody>
      </p:sp>
      <p:pic>
        <p:nvPicPr>
          <p:cNvPr id="47"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7338" y="6318578"/>
            <a:ext cx="434340" cy="539422"/>
          </a:xfrm>
          <a:prstGeom prst="rect">
            <a:avLst/>
          </a:prstGeom>
        </p:spPr>
      </p:pic>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5015" y="3403936"/>
            <a:ext cx="2529188" cy="2529188"/>
          </a:xfrm>
          <a:prstGeom prst="rect">
            <a:avLst/>
          </a:prstGeom>
        </p:spPr>
      </p:pic>
    </p:spTree>
    <p:extLst>
      <p:ext uri="{BB962C8B-B14F-4D97-AF65-F5344CB8AC3E}">
        <p14:creationId xmlns:p14="http://schemas.microsoft.com/office/powerpoint/2010/main" val="1092762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a:extLst>
              <a:ext uri="{FF2B5EF4-FFF2-40B4-BE49-F238E27FC236}">
                <a16:creationId xmlns:a16="http://schemas.microsoft.com/office/drawing/2014/main" id="{30A03B4E-991A-4907-86A2-B65D2EA791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8383" y="965296"/>
            <a:ext cx="699337" cy="699337"/>
          </a:xfrm>
          <a:prstGeom prst="rect">
            <a:avLst/>
          </a:prstGeom>
        </p:spPr>
      </p:pic>
      <p:sp>
        <p:nvSpPr>
          <p:cNvPr id="7" name="Rectángulo redondeado 9">
            <a:extLst>
              <a:ext uri="{FF2B5EF4-FFF2-40B4-BE49-F238E27FC236}">
                <a16:creationId xmlns:a16="http://schemas.microsoft.com/office/drawing/2014/main" id="{F15CE924-FC19-4B0C-A9F3-71254E65FFB5}"/>
              </a:ext>
            </a:extLst>
          </p:cNvPr>
          <p:cNvSpPr/>
          <p:nvPr/>
        </p:nvSpPr>
        <p:spPr>
          <a:xfrm>
            <a:off x="580015" y="2019057"/>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rgbClr val="2C538E"/>
                </a:solidFill>
                <a:latin typeface="Open Sans" panose="020B0606030504020204" pitchFamily="34" charset="0"/>
              </a:rPr>
              <a:t>Escribe falso o verdadero según corresponda en cada enunciado. </a:t>
            </a:r>
          </a:p>
        </p:txBody>
      </p:sp>
      <p:sp>
        <p:nvSpPr>
          <p:cNvPr id="8" name="Rectángulo 15">
            <a:extLst>
              <a:ext uri="{FF2B5EF4-FFF2-40B4-BE49-F238E27FC236}">
                <a16:creationId xmlns:a16="http://schemas.microsoft.com/office/drawing/2014/main" id="{C1AB5CB3-D929-4CC6-B627-331DA20E52D3}"/>
              </a:ext>
            </a:extLst>
          </p:cNvPr>
          <p:cNvSpPr/>
          <p:nvPr/>
        </p:nvSpPr>
        <p:spPr>
          <a:xfrm>
            <a:off x="580015" y="1512872"/>
            <a:ext cx="2251194" cy="496996"/>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Falso/Verdadero </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1 Rectángulo redondeado"/>
          <p:cNvSpPr/>
          <p:nvPr/>
        </p:nvSpPr>
        <p:spPr>
          <a:xfrm>
            <a:off x="736980" y="2729553"/>
            <a:ext cx="3057098" cy="3036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bg1"/>
                </a:solidFill>
                <a:latin typeface="Open Sans"/>
              </a:rPr>
              <a:t>Para la determinación de fallas se debe tener en cuenta el historial de averías, el personal de mantenimiento, el personal de producción y los diagramas lógicos, también conocidos como diagramas funcionales.</a:t>
            </a:r>
          </a:p>
          <a:p>
            <a:pPr algn="ctr"/>
            <a:endParaRPr lang="es-CO" dirty="0"/>
          </a:p>
        </p:txBody>
      </p:sp>
      <p:sp>
        <p:nvSpPr>
          <p:cNvPr id="3" name="2 Rectángulo redondeado"/>
          <p:cNvSpPr/>
          <p:nvPr/>
        </p:nvSpPr>
        <p:spPr>
          <a:xfrm>
            <a:off x="1248770" y="5513695"/>
            <a:ext cx="2033517" cy="46402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Verdadero</a:t>
            </a:r>
            <a:endParaRPr lang="es-CO" b="1" dirty="0">
              <a:latin typeface="Open Sans"/>
            </a:endParaRPr>
          </a:p>
        </p:txBody>
      </p:sp>
      <p:sp>
        <p:nvSpPr>
          <p:cNvPr id="16" name="15 Rectángulo redondeado"/>
          <p:cNvSpPr/>
          <p:nvPr/>
        </p:nvSpPr>
        <p:spPr>
          <a:xfrm>
            <a:off x="4268051" y="2729553"/>
            <a:ext cx="3057098" cy="3036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bg1"/>
                </a:solidFill>
                <a:latin typeface="Open Sans"/>
              </a:rPr>
              <a:t>Cuando los elementos electrónicos fallan a media vida útil de su funcionamiento, esto se conoce como la curva de la bañera</a:t>
            </a:r>
          </a:p>
          <a:p>
            <a:pPr algn="ctr"/>
            <a:endParaRPr lang="es-CO" dirty="0"/>
          </a:p>
        </p:txBody>
      </p:sp>
      <p:sp>
        <p:nvSpPr>
          <p:cNvPr id="17" name="16 Rectángulo redondeado"/>
          <p:cNvSpPr/>
          <p:nvPr/>
        </p:nvSpPr>
        <p:spPr>
          <a:xfrm>
            <a:off x="4779841" y="5534301"/>
            <a:ext cx="2033517" cy="46402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Falso</a:t>
            </a:r>
            <a:endParaRPr lang="es-CO" b="1" dirty="0">
              <a:latin typeface="Open Sans"/>
            </a:endParaRPr>
          </a:p>
        </p:txBody>
      </p:sp>
      <p:sp>
        <p:nvSpPr>
          <p:cNvPr id="18" name="17 Rectángulo redondeado"/>
          <p:cNvSpPr/>
          <p:nvPr/>
        </p:nvSpPr>
        <p:spPr>
          <a:xfrm>
            <a:off x="7765917" y="2729553"/>
            <a:ext cx="3057098" cy="3036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bg1"/>
                </a:solidFill>
                <a:latin typeface="Open Sans"/>
              </a:rPr>
              <a:t>Una variable es un estado o condición de tipo físico o químico en un proceso determinado que es de suma importancia controlar o medir dependiendo de la necesidad.</a:t>
            </a:r>
          </a:p>
          <a:p>
            <a:pPr algn="ctr"/>
            <a:endParaRPr lang="es-CO" dirty="0"/>
          </a:p>
        </p:txBody>
      </p:sp>
      <p:pic>
        <p:nvPicPr>
          <p:cNvPr id="15" name="Imagen 3" descr="Icono&#10;&#10;Descripción generada automáticamente">
            <a:extLst>
              <a:ext uri="{FF2B5EF4-FFF2-40B4-BE49-F238E27FC236}">
                <a16:creationId xmlns:a16="http://schemas.microsoft.com/office/drawing/2014/main" id="{322F0A24-7AE4-4379-97D3-BB88D568EB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894" y="6235602"/>
            <a:ext cx="502920" cy="624594"/>
          </a:xfrm>
          <a:prstGeom prst="rect">
            <a:avLst/>
          </a:prstGeom>
        </p:spPr>
      </p:pic>
      <p:sp>
        <p:nvSpPr>
          <p:cNvPr id="19" name="18 Rectángulo redondeado"/>
          <p:cNvSpPr/>
          <p:nvPr/>
        </p:nvSpPr>
        <p:spPr>
          <a:xfrm>
            <a:off x="8277707" y="5473019"/>
            <a:ext cx="2033517" cy="46402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a:rPr>
              <a:t>Verdadero</a:t>
            </a:r>
            <a:endParaRPr lang="es-CO" b="1" dirty="0">
              <a:latin typeface="Open Sans"/>
            </a:endParaRPr>
          </a:p>
        </p:txBody>
      </p:sp>
    </p:spTree>
    <p:extLst>
      <p:ext uri="{BB962C8B-B14F-4D97-AF65-F5344CB8AC3E}">
        <p14:creationId xmlns:p14="http://schemas.microsoft.com/office/powerpoint/2010/main" val="2779860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2</a:t>
            </a:r>
          </a:p>
        </p:txBody>
      </p:sp>
      <p:sp>
        <p:nvSpPr>
          <p:cNvPr id="2" name="Bocadillo: rectángulo con esquinas redondeadas 1"/>
          <p:cNvSpPr/>
          <p:nvPr/>
        </p:nvSpPr>
        <p:spPr>
          <a:xfrm>
            <a:off x="6816638" y="2834639"/>
            <a:ext cx="4735488" cy="1497416"/>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400" b="1" dirty="0">
                <a:solidFill>
                  <a:prstClr val="black">
                    <a:lumMod val="75000"/>
                    <a:lumOff val="25000"/>
                  </a:prstClr>
                </a:solidFill>
                <a:latin typeface="Open Sans" panose="020B0606030504020204" pitchFamily="34" charset="0"/>
                <a:sym typeface="+mn-ea"/>
              </a:rPr>
              <a:t>Estudiante:  </a:t>
            </a:r>
            <a:r>
              <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7" y="2908590"/>
            <a:ext cx="4362450" cy="954107"/>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segunda actividad de esta unidad, donde abordaremos el </a:t>
            </a:r>
            <a:r>
              <a:rPr lang="es-CO" sz="1400" dirty="0">
                <a:solidFill>
                  <a:schemeClr val="tx1">
                    <a:lumMod val="75000"/>
                    <a:lumOff val="25000"/>
                  </a:schemeClr>
                </a:solidFill>
                <a:latin typeface="Open Sans"/>
              </a:rPr>
              <a:t>diseño de plan de mantenimiento para una industria</a:t>
            </a:r>
          </a:p>
          <a:p>
            <a:pPr algn="just"/>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extLst>
      <p:ext uri="{BB962C8B-B14F-4D97-AF65-F5344CB8AC3E}">
        <p14:creationId xmlns:p14="http://schemas.microsoft.com/office/powerpoint/2010/main" val="1523359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2</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3024025"/>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Debes comprender los </a:t>
            </a:r>
            <a:r>
              <a:rPr lang="es-CO" sz="1400" dirty="0">
                <a:solidFill>
                  <a:prstClr val="black">
                    <a:lumMod val="75000"/>
                    <a:lumOff val="25000"/>
                  </a:prstClr>
                </a:solidFill>
                <a:latin typeface="Open Sans"/>
              </a:rPr>
              <a:t>conceptos para el </a:t>
            </a:r>
            <a:r>
              <a:rPr lang="es-CO" sz="1400" dirty="0">
                <a:solidFill>
                  <a:schemeClr val="tx1">
                    <a:lumMod val="75000"/>
                    <a:lumOff val="25000"/>
                  </a:schemeClr>
                </a:solidFill>
                <a:latin typeface="Open Sans"/>
              </a:rPr>
              <a:t>diseño de un plan de mantenimiento para la industria</a:t>
            </a:r>
          </a:p>
          <a:p>
            <a:pPr algn="just"/>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336738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15 Rectángulo redondeado"/>
          <p:cNvSpPr/>
          <p:nvPr/>
        </p:nvSpPr>
        <p:spPr>
          <a:xfrm>
            <a:off x="1077238" y="1361002"/>
            <a:ext cx="9908088" cy="63882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CuadroTexto"/>
          <p:cNvSpPr txBox="1"/>
          <p:nvPr/>
        </p:nvSpPr>
        <p:spPr>
          <a:xfrm>
            <a:off x="4362377" y="1526526"/>
            <a:ext cx="2763898" cy="307777"/>
          </a:xfrm>
          <a:prstGeom prst="rect">
            <a:avLst/>
          </a:prstGeom>
          <a:noFill/>
        </p:spPr>
        <p:txBody>
          <a:bodyPr wrap="none" rtlCol="0">
            <a:spAutoFit/>
          </a:bodyPr>
          <a:lstStyle/>
          <a:p>
            <a:pPr algn="ctr"/>
            <a:r>
              <a:rPr lang="es-ES" sz="1400" dirty="0">
                <a:solidFill>
                  <a:schemeClr val="tx1">
                    <a:lumMod val="75000"/>
                    <a:lumOff val="25000"/>
                  </a:schemeClr>
                </a:solidFill>
                <a:latin typeface="Open Sans" panose="020B0606030504020204" pitchFamily="34" charset="0"/>
              </a:rPr>
              <a:t>Análisis de circuitos electrónicos</a:t>
            </a:r>
          </a:p>
        </p:txBody>
      </p:sp>
      <p:sp>
        <p:nvSpPr>
          <p:cNvPr id="26" name="Cuadro de texto 20"/>
          <p:cNvSpPr txBox="1"/>
          <p:nvPr/>
        </p:nvSpPr>
        <p:spPr>
          <a:xfrm>
            <a:off x="3856554" y="2409478"/>
            <a:ext cx="2124075" cy="307777"/>
          </a:xfrm>
          <a:prstGeom prst="rect">
            <a:avLst/>
          </a:prstGeom>
          <a:noFill/>
        </p:spPr>
        <p:txBody>
          <a:bodyPr wrap="square" rtlCol="0">
            <a:spAutoFit/>
          </a:bodyPr>
          <a:lstStyle/>
          <a:p>
            <a:r>
              <a:rPr lang="es-ES" altLang="en-US" sz="1400" dirty="0">
                <a:latin typeface="Open Sans"/>
              </a:rPr>
              <a:t>Lo que aprenderás</a:t>
            </a:r>
          </a:p>
        </p:txBody>
      </p:sp>
      <p:pic>
        <p:nvPicPr>
          <p:cNvPr id="27" name="Imagen 19" descr="icono-tijera-linea"/>
          <p:cNvPicPr>
            <a:picLocks noChangeAspect="1"/>
          </p:cNvPicPr>
          <p:nvPr/>
        </p:nvPicPr>
        <p:blipFill>
          <a:blip r:embed="rId2"/>
          <a:stretch>
            <a:fillRect/>
          </a:stretch>
        </p:blipFill>
        <p:spPr>
          <a:xfrm>
            <a:off x="6524053" y="2308848"/>
            <a:ext cx="685800" cy="685800"/>
          </a:xfrm>
          <a:prstGeom prst="rect">
            <a:avLst/>
          </a:prstGeom>
        </p:spPr>
      </p:pic>
      <p:sp>
        <p:nvSpPr>
          <p:cNvPr id="28" name="Rectángulo redondeado 22"/>
          <p:cNvSpPr/>
          <p:nvPr/>
        </p:nvSpPr>
        <p:spPr>
          <a:xfrm>
            <a:off x="6726330" y="2438101"/>
            <a:ext cx="2348208"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9" name="Cuadro de texto 20"/>
          <p:cNvSpPr txBox="1"/>
          <p:nvPr/>
        </p:nvSpPr>
        <p:spPr>
          <a:xfrm>
            <a:off x="7092464" y="2457410"/>
            <a:ext cx="2124075" cy="307777"/>
          </a:xfrm>
          <a:prstGeom prst="rect">
            <a:avLst/>
          </a:prstGeom>
          <a:noFill/>
        </p:spPr>
        <p:txBody>
          <a:bodyPr wrap="square" rtlCol="0">
            <a:spAutoFit/>
          </a:bodyPr>
          <a:lstStyle/>
          <a:p>
            <a:r>
              <a:rPr lang="es-ES" altLang="en-US" sz="1400" dirty="0">
                <a:latin typeface="Open Sans"/>
              </a:rPr>
              <a:t>Lo que vas a necesitar</a:t>
            </a:r>
          </a:p>
        </p:txBody>
      </p:sp>
      <p:sp>
        <p:nvSpPr>
          <p:cNvPr id="31" name="Rectángulo redondeado 22"/>
          <p:cNvSpPr/>
          <p:nvPr/>
        </p:nvSpPr>
        <p:spPr>
          <a:xfrm>
            <a:off x="3277356" y="2399014"/>
            <a:ext cx="2348208" cy="380208"/>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30" name="Picture 2" descr="https://lh6.googleusercontent.com/xubWm3KKQTrAC0f3S6LRvDmGWs1aIOAelsinlz1keOAn50p73H7cNngH46E3bPol42MHQcszol-sHcwlQprzVAe_5-7b-xT9rdFmDv6vfY-SfLfABbFrb1zi3hBM10XI2-5VcO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388" y="2508640"/>
            <a:ext cx="593699" cy="59370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8" descr="icono-cerebro-linea"/>
          <p:cNvPicPr>
            <a:picLocks noChangeAspect="1"/>
          </p:cNvPicPr>
          <p:nvPr/>
        </p:nvPicPr>
        <p:blipFill>
          <a:blip r:embed="rId4"/>
          <a:stretch>
            <a:fillRect/>
          </a:stretch>
        </p:blipFill>
        <p:spPr>
          <a:xfrm>
            <a:off x="3170754" y="2260252"/>
            <a:ext cx="685800" cy="691287"/>
          </a:xfrm>
          <a:prstGeom prst="rect">
            <a:avLst/>
          </a:prstGeom>
        </p:spPr>
      </p:pic>
      <p:sp>
        <p:nvSpPr>
          <p:cNvPr id="32" name="31 CuadroTexto"/>
          <p:cNvSpPr txBox="1"/>
          <p:nvPr/>
        </p:nvSpPr>
        <p:spPr>
          <a:xfrm>
            <a:off x="1568256" y="3229986"/>
            <a:ext cx="8214571" cy="2246769"/>
          </a:xfrm>
          <a:prstGeom prst="rect">
            <a:avLst/>
          </a:prstGeom>
          <a:noFill/>
        </p:spPr>
        <p:txBody>
          <a:bodyPr wrap="square" rtlCol="0">
            <a:spAutoFit/>
          </a:bodyPr>
          <a:lstStyle/>
          <a:p>
            <a:pPr marL="285750" lvl="0" indent="-285750">
              <a:lnSpc>
                <a:spcPct val="200000"/>
              </a:lnSpc>
              <a:buFont typeface="Wingdings" pitchFamily="2" charset="2"/>
              <a:buChar char="ü"/>
            </a:pPr>
            <a:r>
              <a:rPr lang="es-CO" sz="1400" dirty="0">
                <a:solidFill>
                  <a:schemeClr val="tx1">
                    <a:lumMod val="75000"/>
                    <a:lumOff val="25000"/>
                  </a:schemeClr>
                </a:solidFill>
                <a:latin typeface="Open Sans"/>
              </a:rPr>
              <a:t>Conocer los diferentes tipos de circuitos que existen.</a:t>
            </a:r>
          </a:p>
          <a:p>
            <a:pPr marL="285750" lvl="0" indent="-285750">
              <a:lnSpc>
                <a:spcPct val="200000"/>
              </a:lnSpc>
              <a:buFont typeface="Wingdings" pitchFamily="2" charset="2"/>
              <a:buChar char="ü"/>
            </a:pPr>
            <a:r>
              <a:rPr lang="es-CO" sz="1400" dirty="0">
                <a:solidFill>
                  <a:schemeClr val="tx1">
                    <a:lumMod val="75000"/>
                    <a:lumOff val="25000"/>
                  </a:schemeClr>
                </a:solidFill>
                <a:latin typeface="Open Sans"/>
              </a:rPr>
              <a:t>Identificar componentes electrónicos.</a:t>
            </a:r>
          </a:p>
          <a:p>
            <a:pPr marL="285750" lvl="0" indent="-285750">
              <a:lnSpc>
                <a:spcPct val="200000"/>
              </a:lnSpc>
              <a:buFont typeface="Wingdings" pitchFamily="2" charset="2"/>
              <a:buChar char="ü"/>
            </a:pPr>
            <a:r>
              <a:rPr lang="es-CO" sz="1400" dirty="0">
                <a:solidFill>
                  <a:schemeClr val="tx1">
                    <a:lumMod val="75000"/>
                    <a:lumOff val="25000"/>
                  </a:schemeClr>
                </a:solidFill>
                <a:latin typeface="Open Sans"/>
              </a:rPr>
              <a:t>Distinguir los diferentes métodos de generación de energía.</a:t>
            </a:r>
          </a:p>
          <a:p>
            <a:pPr marL="285750" lvl="0" indent="-285750">
              <a:lnSpc>
                <a:spcPct val="200000"/>
              </a:lnSpc>
              <a:buFont typeface="Wingdings" pitchFamily="2" charset="2"/>
              <a:buChar char="ü"/>
            </a:pPr>
            <a:r>
              <a:rPr lang="es-CO" sz="1400" dirty="0">
                <a:solidFill>
                  <a:schemeClr val="tx1">
                    <a:lumMod val="75000"/>
                    <a:lumOff val="25000"/>
                  </a:schemeClr>
                </a:solidFill>
                <a:latin typeface="Open Sans"/>
              </a:rPr>
              <a:t>Diferenciar los diferentes instrumentos para la medición electrónica.</a:t>
            </a:r>
          </a:p>
          <a:p>
            <a:pPr marL="285750" indent="-285750">
              <a:lnSpc>
                <a:spcPct val="200000"/>
              </a:lnSpc>
              <a:buFont typeface="Wingdings" pitchFamily="2" charset="2"/>
              <a:buChar char="ü"/>
            </a:pPr>
            <a:r>
              <a:rPr lang="es-CO" sz="1400" dirty="0">
                <a:solidFill>
                  <a:schemeClr val="tx1">
                    <a:lumMod val="75000"/>
                    <a:lumOff val="25000"/>
                  </a:schemeClr>
                </a:solidFill>
                <a:latin typeface="Open Sans"/>
              </a:rPr>
              <a:t>Adquirir conocimiento de las magnitudes electrónicas.</a:t>
            </a:r>
            <a:endParaRPr lang="es-CO" dirty="0">
              <a:solidFill>
                <a:schemeClr val="tx1">
                  <a:lumMod val="75000"/>
                  <a:lumOff val="25000"/>
                </a:schemeClr>
              </a:solidFill>
              <a:latin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prstClr val="white"/>
                </a:solidFill>
                <a:latin typeface="Open Sans" panose="020B0606030504020204" pitchFamily="34" charset="0"/>
              </a:rPr>
              <a:t>ACTIVIDAD DE APRENDIZAJE 2</a:t>
            </a:r>
          </a:p>
        </p:txBody>
      </p:sp>
      <p:sp>
        <p:nvSpPr>
          <p:cNvPr id="2" name="Bocadillo: rectángulo con esquinas redondeadas 1"/>
          <p:cNvSpPr/>
          <p:nvPr/>
        </p:nvSpPr>
        <p:spPr>
          <a:xfrm>
            <a:off x="6816638" y="2926080"/>
            <a:ext cx="4735488" cy="109732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lumMod val="75000"/>
                  <a:lumOff val="25000"/>
                </a:prst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6652" y="5409803"/>
            <a:ext cx="434340" cy="539422"/>
          </a:xfrm>
          <a:prstGeom prst="rect">
            <a:avLst/>
          </a:prstGeom>
        </p:spPr>
      </p:pic>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algn="just"/>
            <a:r>
              <a:rPr lang="es-ES" sz="1400" b="1" dirty="0">
                <a:solidFill>
                  <a:prstClr val="black">
                    <a:lumMod val="75000"/>
                    <a:lumOff val="25000"/>
                  </a:prstClr>
                </a:solidFill>
                <a:latin typeface="Open Sans" panose="020B0606030504020204" pitchFamily="34" charset="0"/>
              </a:rPr>
              <a:t>Profesor: </a:t>
            </a:r>
            <a:r>
              <a:rPr lang="es-ES" sz="1400" dirty="0">
                <a:solidFill>
                  <a:prstClr val="black">
                    <a:lumMod val="75000"/>
                    <a:lumOff val="25000"/>
                  </a:prstClr>
                </a:solidFill>
                <a:latin typeface="Open Sans" panose="020B0606030504020204" pitchFamily="34" charset="0"/>
              </a:rPr>
              <a:t>La información necesaria para resolver la actividad, la encontrarás en el contendido disponible a continuación. Recuerda descargar y desarrollar la guía de aprendizaje.</a:t>
            </a:r>
          </a:p>
          <a:p>
            <a:pPr algn="just"/>
            <a:endParaRPr lang="es-ES" sz="1400" dirty="0">
              <a:solidFill>
                <a:prstClr val="black">
                  <a:lumMod val="75000"/>
                  <a:lumOff val="25000"/>
                </a:prstClr>
              </a:solidFill>
              <a:latin typeface="Open Sans" panose="020B0606030504020204" pitchFamily="34" charset="0"/>
            </a:endParaRPr>
          </a:p>
          <a:p>
            <a:pPr algn="just"/>
            <a:endParaRPr lang="es-ES" sz="1400" dirty="0">
              <a:solidFill>
                <a:prstClr val="black">
                  <a:lumMod val="75000"/>
                  <a:lumOff val="25000"/>
                </a:prstClr>
              </a:solidFill>
              <a:latin typeface="Open Sans" panose="020B0606030504020204" pitchFamily="34" charset="0"/>
            </a:endParaRPr>
          </a:p>
          <a:p>
            <a:pPr algn="just"/>
            <a:r>
              <a:rPr lang="es-ES" sz="1400" b="1" dirty="0">
                <a:solidFill>
                  <a:prstClr val="black">
                    <a:lumMod val="75000"/>
                    <a:lumOff val="25000"/>
                  </a:prstClr>
                </a:solidFill>
                <a:latin typeface="Open Sans" panose="020B0606030504020204" pitchFamily="34" charset="0"/>
              </a:rPr>
              <a:t>Estudiante: </a:t>
            </a:r>
            <a:r>
              <a:rPr lang="es-ES" sz="1400" dirty="0">
                <a:solidFill>
                  <a:prstClr val="black">
                    <a:lumMod val="75000"/>
                    <a:lumOff val="25000"/>
                  </a:prstClr>
                </a:solidFill>
                <a:latin typeface="Open Sans" panose="020B0606030504020204" pitchFamily="34" charset="0"/>
              </a:rPr>
              <a:t>¡Está bien profesor, revisaré la información y resolveré la actividad!</a:t>
            </a:r>
          </a:p>
        </p:txBody>
      </p:sp>
      <p:pic>
        <p:nvPicPr>
          <p:cNvPr id="18"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sp>
        <p:nvSpPr>
          <p:cNvPr id="19"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algn="just"/>
            <a:r>
              <a:rPr lang="es-ES" sz="1400" dirty="0">
                <a:solidFill>
                  <a:prstClr val="black">
                    <a:lumMod val="75000"/>
                    <a:lumOff val="25000"/>
                  </a:prstClr>
                </a:solidFill>
                <a:latin typeface="Open Sans" panose="020B0606030504020204" pitchFamily="34" charset="0"/>
              </a:rPr>
              <a:t>Haz clic en el botón descargar actividad:</a:t>
            </a:r>
          </a:p>
        </p:txBody>
      </p:sp>
      <p:pic>
        <p:nvPicPr>
          <p:cNvPr id="20"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spTree>
    <p:extLst>
      <p:ext uri="{BB962C8B-B14F-4D97-AF65-F5344CB8AC3E}">
        <p14:creationId xmlns:p14="http://schemas.microsoft.com/office/powerpoint/2010/main" val="3088639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p:cNvSpPr/>
          <p:nvPr/>
        </p:nvSpPr>
        <p:spPr>
          <a:xfrm>
            <a:off x="5873316" y="2689883"/>
            <a:ext cx="6034356" cy="213397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3" name="2 CuadroTexto"/>
          <p:cNvSpPr txBox="1"/>
          <p:nvPr/>
        </p:nvSpPr>
        <p:spPr>
          <a:xfrm>
            <a:off x="5975674" y="2865279"/>
            <a:ext cx="5829640"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 </a:t>
            </a:r>
          </a:p>
          <a:p>
            <a:pPr algn="just"/>
            <a:r>
              <a:rPr lang="es-CO" sz="1400" dirty="0">
                <a:solidFill>
                  <a:schemeClr val="tx1">
                    <a:lumMod val="75000"/>
                    <a:lumOff val="25000"/>
                  </a:schemeClr>
                </a:solidFill>
                <a:latin typeface="Open Sans"/>
              </a:rPr>
              <a:t>En esta unidad se explica qué es una orden de trabajo, cómo está conformada, cuáles son las condiciones que debe tener y cuáles son los tipos de órdenes de trabajo.</a:t>
            </a:r>
          </a:p>
          <a:p>
            <a:pPr algn="just"/>
            <a:r>
              <a:rPr lang="es-CO" sz="1400" dirty="0">
                <a:solidFill>
                  <a:schemeClr val="tx1">
                    <a:lumMod val="75000"/>
                    <a:lumOff val="25000"/>
                  </a:schemeClr>
                </a:solidFill>
                <a:latin typeface="Open Sans"/>
              </a:rPr>
              <a:t>También se explica sobre la hoja de vida de un equipo, cómo está conformada. Se explica qué es el proceso de mantenimiento y cuáles son los tipos de mantenimiento con su respectiva definición.</a:t>
            </a:r>
            <a:endParaRPr lang="es-CO" sz="1400" b="1" dirty="0">
              <a:solidFill>
                <a:schemeClr val="tx1">
                  <a:lumMod val="75000"/>
                  <a:lumOff val="25000"/>
                </a:schemeClr>
              </a:solidFill>
              <a:latin typeface="Open Sans"/>
            </a:endParaRPr>
          </a:p>
          <a:p>
            <a:endParaRPr lang="es-CO" dirty="0"/>
          </a:p>
        </p:txBody>
      </p:sp>
    </p:spTree>
    <p:extLst>
      <p:ext uri="{BB962C8B-B14F-4D97-AF65-F5344CB8AC3E}">
        <p14:creationId xmlns:p14="http://schemas.microsoft.com/office/powerpoint/2010/main" val="708064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Orden de trabajo en los equipos electrónicos industriales </a:t>
            </a:r>
          </a:p>
          <a:p>
            <a:pPr algn="just"/>
            <a:r>
              <a:rPr lang="es-CO" sz="1400" dirty="0">
                <a:solidFill>
                  <a:schemeClr val="tx1">
                    <a:lumMod val="75000"/>
                    <a:lumOff val="25000"/>
                  </a:schemeClr>
                </a:solidFill>
                <a:latin typeface="Open Sans"/>
              </a:rPr>
              <a:t>Una orden de trabajo es un documento por escrito donde detalla todo lo que se le debe hacer a un equipo, o servicio, ya sea un trabajo o tarea, dependiendo de la situación. Es una herramienta que ayuda a la documentación del equipo o servicio que se va a brindar. En el campo de la industria existen muchos formatos de órdenes de trabajo, este dependerá de la empresa o industria donde se requiera, aunque por norma general comparten una serie de campos que pueden ser: el número de orden, nombre del cliente, el tipo de servicio, la descripción del servicio, el precio de trabajo y la fecha de entrega.</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4" name="23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496" y="5838128"/>
            <a:ext cx="434340" cy="539422"/>
          </a:xfrm>
          <a:prstGeom prst="rect">
            <a:avLst/>
          </a:prstGeom>
        </p:spPr>
      </p:pic>
      <p:sp>
        <p:nvSpPr>
          <p:cNvPr id="25" name="24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59614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10" name="9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254" y="3782287"/>
            <a:ext cx="434340" cy="539422"/>
          </a:xfrm>
          <a:prstGeom prst="rect">
            <a:avLst/>
          </a:prstGeom>
        </p:spPr>
      </p:pic>
      <p:sp>
        <p:nvSpPr>
          <p:cNvPr id="26" name="25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8201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8" y="3416446"/>
            <a:ext cx="5190699" cy="73168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tx1">
                    <a:lumMod val="75000"/>
                    <a:lumOff val="25000"/>
                  </a:schemeClr>
                </a:solidFill>
                <a:latin typeface="Open Sans"/>
              </a:rPr>
              <a:t>1</a:t>
            </a:r>
            <a:endParaRPr lang="es-CO" sz="2800" b="1" dirty="0">
              <a:solidFill>
                <a:schemeClr val="tx1">
                  <a:lumMod val="75000"/>
                  <a:lumOff val="25000"/>
                </a:schemeClr>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254" y="3782287"/>
            <a:ext cx="434340" cy="539422"/>
          </a:xfrm>
          <a:prstGeom prst="rect">
            <a:avLst/>
          </a:prstGeom>
        </p:spPr>
      </p:pic>
      <p:sp>
        <p:nvSpPr>
          <p:cNvPr id="5" name="4 CuadroTexto"/>
          <p:cNvSpPr txBox="1"/>
          <p:nvPr/>
        </p:nvSpPr>
        <p:spPr>
          <a:xfrm>
            <a:off x="6820512" y="3478932"/>
            <a:ext cx="4643608" cy="800219"/>
          </a:xfrm>
          <a:prstGeom prst="rect">
            <a:avLst/>
          </a:prstGeom>
          <a:noFill/>
        </p:spPr>
        <p:txBody>
          <a:bodyPr wrap="square" rtlCol="0">
            <a:spAutoFit/>
          </a:bodyPr>
          <a:lstStyle/>
          <a:p>
            <a:pPr lvl="0"/>
            <a:r>
              <a:rPr lang="es-CO" sz="1400" dirty="0">
                <a:solidFill>
                  <a:schemeClr val="tx1">
                    <a:lumMod val="75000"/>
                    <a:lumOff val="25000"/>
                  </a:schemeClr>
                </a:solidFill>
                <a:latin typeface="Open Sans"/>
              </a:rPr>
              <a:t>Debe de ser un documento individual, porque cada tarea debe de tener su propia orden de trabajo.</a:t>
            </a:r>
          </a:p>
          <a:p>
            <a:endParaRPr lang="es-CO" dirty="0"/>
          </a:p>
        </p:txBody>
      </p:sp>
      <p:sp>
        <p:nvSpPr>
          <p:cNvPr id="26" name="25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46924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2428" y="4557870"/>
            <a:ext cx="434340" cy="539422"/>
          </a:xfrm>
          <a:prstGeom prst="rect">
            <a:avLst/>
          </a:prstGeom>
        </p:spPr>
      </p:pic>
      <p:sp>
        <p:nvSpPr>
          <p:cNvPr id="26" name="25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004836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5217708" cy="73168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tx1">
                    <a:lumMod val="75000"/>
                    <a:lumOff val="25000"/>
                  </a:schemeClr>
                </a:solidFill>
                <a:latin typeface="Open Sans"/>
              </a:rPr>
              <a:t>2</a:t>
            </a:r>
            <a:endParaRPr lang="es-CO" sz="2800" b="1" dirty="0">
              <a:solidFill>
                <a:schemeClr val="tx1">
                  <a:lumMod val="75000"/>
                  <a:lumOff val="25000"/>
                </a:schemeClr>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6570" y="4540442"/>
            <a:ext cx="434340" cy="539422"/>
          </a:xfrm>
          <a:prstGeom prst="rect">
            <a:avLst/>
          </a:prstGeom>
        </p:spPr>
      </p:pic>
      <p:sp>
        <p:nvSpPr>
          <p:cNvPr id="5" name="4 CuadroTexto"/>
          <p:cNvSpPr txBox="1"/>
          <p:nvPr/>
        </p:nvSpPr>
        <p:spPr>
          <a:xfrm>
            <a:off x="6751917" y="4142724"/>
            <a:ext cx="4919195" cy="1169551"/>
          </a:xfrm>
          <a:prstGeom prst="rect">
            <a:avLst/>
          </a:prstGeom>
          <a:noFill/>
        </p:spPr>
        <p:txBody>
          <a:bodyPr wrap="square" rtlCol="0">
            <a:spAutoFit/>
          </a:bodyPr>
          <a:lstStyle/>
          <a:p>
            <a:pPr lvl="0" algn="just"/>
            <a:r>
              <a:rPr lang="es-CO" sz="1300" dirty="0">
                <a:solidFill>
                  <a:schemeClr val="tx1">
                    <a:lumMod val="75000"/>
                    <a:lumOff val="25000"/>
                  </a:schemeClr>
                </a:solidFill>
                <a:latin typeface="Open Sans"/>
              </a:rPr>
              <a:t>Debe de tener un procedimiento para la realización de la misma, toda industria que trabaje con este documento debe de tener una reglamentación interna que permita que los trabajadores puedan generar las ordenes de manera eficiente.</a:t>
            </a:r>
          </a:p>
          <a:p>
            <a:endParaRPr lang="es-CO" dirty="0"/>
          </a:p>
        </p:txBody>
      </p:sp>
      <p:sp>
        <p:nvSpPr>
          <p:cNvPr id="28" name="27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29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63491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991" y="5415152"/>
            <a:ext cx="434340" cy="539422"/>
          </a:xfrm>
          <a:prstGeom prst="rect">
            <a:avLst/>
          </a:prstGeom>
        </p:spPr>
      </p:pic>
      <p:sp>
        <p:nvSpPr>
          <p:cNvPr id="26" name="25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10465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10" name="9 Botón de acción: Final">
            <a:hlinkClick r:id="" action="ppaction://hlinkshowjump?jump=lastslide" highlightClick="1"/>
          </p:cNvPr>
          <p:cNvSpPr/>
          <p:nvPr/>
        </p:nvSpPr>
        <p:spPr>
          <a:xfrm>
            <a:off x="10877266" y="5238664"/>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39" y="5018171"/>
            <a:ext cx="5326040" cy="73168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tx1">
                    <a:lumMod val="75000"/>
                    <a:lumOff val="25000"/>
                  </a:schemeClr>
                </a:solidFill>
                <a:latin typeface="Open Sans"/>
              </a:rPr>
              <a:t>3</a:t>
            </a:r>
            <a:endParaRPr lang="es-CO" sz="2800" b="1" dirty="0">
              <a:solidFill>
                <a:schemeClr val="tx1">
                  <a:lumMod val="75000"/>
                  <a:lumOff val="25000"/>
                </a:schemeClr>
              </a:solidFill>
              <a:latin typeface="Open Sans"/>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991" y="5415152"/>
            <a:ext cx="434340" cy="539422"/>
          </a:xfrm>
          <a:prstGeom prst="rect">
            <a:avLst/>
          </a:prstGeom>
        </p:spPr>
      </p:pic>
      <p:sp>
        <p:nvSpPr>
          <p:cNvPr id="5" name="4 CuadroTexto"/>
          <p:cNvSpPr txBox="1"/>
          <p:nvPr/>
        </p:nvSpPr>
        <p:spPr>
          <a:xfrm>
            <a:off x="6778332" y="4947766"/>
            <a:ext cx="4931448" cy="1169551"/>
          </a:xfrm>
          <a:prstGeom prst="rect">
            <a:avLst/>
          </a:prstGeom>
          <a:noFill/>
        </p:spPr>
        <p:txBody>
          <a:bodyPr wrap="square" rtlCol="0">
            <a:spAutoFit/>
          </a:bodyPr>
          <a:lstStyle/>
          <a:p>
            <a:pPr lvl="0" algn="just"/>
            <a:r>
              <a:rPr lang="es-CO" sz="1300" dirty="0">
                <a:solidFill>
                  <a:schemeClr val="tx1">
                    <a:lumMod val="75000"/>
                    <a:lumOff val="25000"/>
                  </a:schemeClr>
                </a:solidFill>
                <a:latin typeface="Open Sans"/>
              </a:rPr>
              <a:t>Debe de servir como documento para cualquier trabajo o servicio que se realice en cualquier actividad de operación, en pocas palabras, es el documento base de cualquier trabajo a realizar.</a:t>
            </a:r>
          </a:p>
          <a:p>
            <a:endParaRPr lang="es-CO" dirty="0"/>
          </a:p>
        </p:txBody>
      </p:sp>
      <p:sp>
        <p:nvSpPr>
          <p:cNvPr id="26" name="25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56161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403187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Condiciones de la orden de trabajo </a:t>
            </a:r>
          </a:p>
          <a:p>
            <a:pPr algn="just"/>
            <a:r>
              <a:rPr lang="es-CO" sz="1400" dirty="0">
                <a:solidFill>
                  <a:schemeClr val="tx1">
                    <a:lumMod val="75000"/>
                    <a:lumOff val="25000"/>
                  </a:schemeClr>
                </a:solidFill>
                <a:latin typeface="Open Sans"/>
              </a:rPr>
              <a:t>La orden de trabajo puede que no tenga ningún formato definido, pero sí debe tener tres condiciones fundamentales que son: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en siguiente para continuar</a:t>
            </a:r>
            <a:endParaRPr lang="es-CO"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3" name="2 Rectángulo redondeado"/>
          <p:cNvSpPr/>
          <p:nvPr/>
        </p:nvSpPr>
        <p:spPr>
          <a:xfrm>
            <a:off x="6371229" y="3416446"/>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Rectángulo redondeado"/>
          <p:cNvSpPr/>
          <p:nvPr/>
        </p:nvSpPr>
        <p:spPr>
          <a:xfrm>
            <a:off x="6371229" y="421864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Rectángulo redondeado"/>
          <p:cNvSpPr/>
          <p:nvPr/>
        </p:nvSpPr>
        <p:spPr>
          <a:xfrm>
            <a:off x="6383740" y="5018171"/>
            <a:ext cx="903028" cy="731683"/>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438938" y="3481310"/>
            <a:ext cx="385042" cy="523220"/>
          </a:xfrm>
          <a:prstGeom prst="rect">
            <a:avLst/>
          </a:prstGeom>
          <a:noFill/>
        </p:spPr>
        <p:txBody>
          <a:bodyPr wrap="none" rtlCol="0">
            <a:spAutoFit/>
          </a:bodyPr>
          <a:lstStyle/>
          <a:p>
            <a:r>
              <a:rPr lang="es-ES" sz="2800" b="1" dirty="0">
                <a:solidFill>
                  <a:schemeClr val="bg1"/>
                </a:solidFill>
                <a:latin typeface="Open Sans"/>
              </a:rPr>
              <a:t>1</a:t>
            </a:r>
            <a:endParaRPr lang="es-CO" sz="2800" b="1" dirty="0">
              <a:solidFill>
                <a:schemeClr val="bg1"/>
              </a:solidFill>
              <a:latin typeface="Open Sans"/>
            </a:endParaRPr>
          </a:p>
        </p:txBody>
      </p:sp>
      <p:sp>
        <p:nvSpPr>
          <p:cNvPr id="24" name="23 CuadroTexto"/>
          <p:cNvSpPr txBox="1"/>
          <p:nvPr/>
        </p:nvSpPr>
        <p:spPr>
          <a:xfrm>
            <a:off x="6450212" y="4322872"/>
            <a:ext cx="385042" cy="523220"/>
          </a:xfrm>
          <a:prstGeom prst="rect">
            <a:avLst/>
          </a:prstGeom>
          <a:noFill/>
        </p:spPr>
        <p:txBody>
          <a:bodyPr wrap="none" rtlCol="0">
            <a:spAutoFit/>
          </a:bodyPr>
          <a:lstStyle/>
          <a:p>
            <a:r>
              <a:rPr lang="es-ES" sz="2800" b="1" dirty="0">
                <a:solidFill>
                  <a:schemeClr val="bg1"/>
                </a:solidFill>
                <a:latin typeface="Open Sans"/>
              </a:rPr>
              <a:t>2</a:t>
            </a:r>
            <a:endParaRPr lang="es-CO" sz="2800" b="1" dirty="0">
              <a:solidFill>
                <a:schemeClr val="bg1"/>
              </a:solidFill>
              <a:latin typeface="Open Sans"/>
            </a:endParaRPr>
          </a:p>
        </p:txBody>
      </p:sp>
      <p:sp>
        <p:nvSpPr>
          <p:cNvPr id="25" name="24 CuadroTexto"/>
          <p:cNvSpPr txBox="1"/>
          <p:nvPr/>
        </p:nvSpPr>
        <p:spPr>
          <a:xfrm>
            <a:off x="6450212" y="5122402"/>
            <a:ext cx="385042" cy="523220"/>
          </a:xfrm>
          <a:prstGeom prst="rect">
            <a:avLst/>
          </a:prstGeom>
          <a:noFill/>
        </p:spPr>
        <p:txBody>
          <a:bodyPr wrap="none" rtlCol="0">
            <a:spAutoFit/>
          </a:bodyPr>
          <a:lstStyle/>
          <a:p>
            <a:r>
              <a:rPr lang="es-ES" sz="2800" b="1" dirty="0">
                <a:solidFill>
                  <a:schemeClr val="bg1"/>
                </a:solidFill>
                <a:latin typeface="Open Sans"/>
              </a:rPr>
              <a:t>3</a:t>
            </a:r>
            <a:endParaRPr lang="es-CO" sz="2800" b="1" dirty="0">
              <a:solidFill>
                <a:schemeClr val="bg1"/>
              </a:solidFill>
              <a:latin typeface="Open Sans"/>
            </a:endParaRPr>
          </a:p>
        </p:txBody>
      </p:sp>
      <p:sp>
        <p:nvSpPr>
          <p:cNvPr id="26" name="25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spTree>
    <p:extLst>
      <p:ext uri="{BB962C8B-B14F-4D97-AF65-F5344CB8AC3E}">
        <p14:creationId xmlns:p14="http://schemas.microsoft.com/office/powerpoint/2010/main" val="159382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dirty="0"/>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s-VE"/>
          </a:p>
        </p:txBody>
      </p:sp>
      <p:sp>
        <p:nvSpPr>
          <p:cNvPr id="7" name="Rectángulo 6"/>
          <p:cNvSpPr/>
          <p:nvPr/>
        </p:nvSpPr>
        <p:spPr>
          <a:xfrm>
            <a:off x="285115" y="6107430"/>
            <a:ext cx="2355215" cy="67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6" name="15 Rectángulo redondeado"/>
          <p:cNvSpPr/>
          <p:nvPr/>
        </p:nvSpPr>
        <p:spPr>
          <a:xfrm>
            <a:off x="1077238" y="1361002"/>
            <a:ext cx="9908088" cy="638827"/>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CuadroTexto"/>
          <p:cNvSpPr txBox="1"/>
          <p:nvPr/>
        </p:nvSpPr>
        <p:spPr>
          <a:xfrm>
            <a:off x="3303598" y="1526526"/>
            <a:ext cx="4881466" cy="307777"/>
          </a:xfrm>
          <a:prstGeom prst="rect">
            <a:avLst/>
          </a:prstGeom>
          <a:noFill/>
        </p:spPr>
        <p:txBody>
          <a:bodyPr wrap="none" rtlCol="0">
            <a:spAutoFit/>
          </a:bodyPr>
          <a:lstStyle/>
          <a:p>
            <a:pPr algn="ctr"/>
            <a:r>
              <a:rPr lang="es-ES" sz="1400" dirty="0">
                <a:solidFill>
                  <a:schemeClr val="tx1">
                    <a:lumMod val="75000"/>
                    <a:lumOff val="25000"/>
                  </a:schemeClr>
                </a:solidFill>
                <a:latin typeface="Open Sans" panose="020B0606030504020204" pitchFamily="34" charset="0"/>
              </a:rPr>
              <a:t>Circuitos con diodos y magnitudes en circuitos electrónicos</a:t>
            </a:r>
          </a:p>
        </p:txBody>
      </p:sp>
      <p:sp>
        <p:nvSpPr>
          <p:cNvPr id="26" name="Cuadro de texto 20"/>
          <p:cNvSpPr txBox="1"/>
          <p:nvPr/>
        </p:nvSpPr>
        <p:spPr>
          <a:xfrm>
            <a:off x="3856554" y="2409478"/>
            <a:ext cx="2124075" cy="307777"/>
          </a:xfrm>
          <a:prstGeom prst="rect">
            <a:avLst/>
          </a:prstGeom>
          <a:noFill/>
        </p:spPr>
        <p:txBody>
          <a:bodyPr wrap="square" rtlCol="0">
            <a:spAutoFit/>
          </a:bodyPr>
          <a:lstStyle/>
          <a:p>
            <a:r>
              <a:rPr lang="es-ES" altLang="en-US" sz="1400" dirty="0">
                <a:latin typeface="Open Sans"/>
              </a:rPr>
              <a:t>Lo que aprenderás</a:t>
            </a:r>
          </a:p>
        </p:txBody>
      </p:sp>
      <p:pic>
        <p:nvPicPr>
          <p:cNvPr id="27" name="Imagen 19" descr="icono-tijera-linea"/>
          <p:cNvPicPr>
            <a:picLocks noChangeAspect="1"/>
          </p:cNvPicPr>
          <p:nvPr/>
        </p:nvPicPr>
        <p:blipFill>
          <a:blip r:embed="rId2"/>
          <a:stretch>
            <a:fillRect/>
          </a:stretch>
        </p:blipFill>
        <p:spPr>
          <a:xfrm>
            <a:off x="6524053" y="2308848"/>
            <a:ext cx="685800" cy="685800"/>
          </a:xfrm>
          <a:prstGeom prst="rect">
            <a:avLst/>
          </a:prstGeom>
        </p:spPr>
      </p:pic>
      <p:sp>
        <p:nvSpPr>
          <p:cNvPr id="28" name="Rectángulo redondeado 22"/>
          <p:cNvSpPr/>
          <p:nvPr/>
        </p:nvSpPr>
        <p:spPr>
          <a:xfrm>
            <a:off x="6726330" y="2438101"/>
            <a:ext cx="2348208" cy="377190"/>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9" name="Cuadro de texto 20"/>
          <p:cNvSpPr txBox="1"/>
          <p:nvPr/>
        </p:nvSpPr>
        <p:spPr>
          <a:xfrm>
            <a:off x="7092464" y="2457410"/>
            <a:ext cx="2124075" cy="307777"/>
          </a:xfrm>
          <a:prstGeom prst="rect">
            <a:avLst/>
          </a:prstGeom>
          <a:noFill/>
        </p:spPr>
        <p:txBody>
          <a:bodyPr wrap="square" rtlCol="0">
            <a:spAutoFit/>
          </a:bodyPr>
          <a:lstStyle/>
          <a:p>
            <a:r>
              <a:rPr lang="es-ES" altLang="en-US" sz="1400" dirty="0">
                <a:latin typeface="Open Sans"/>
              </a:rPr>
              <a:t>Lo que vas a necesitar</a:t>
            </a:r>
          </a:p>
        </p:txBody>
      </p:sp>
      <p:sp>
        <p:nvSpPr>
          <p:cNvPr id="31" name="Rectángulo redondeado 22"/>
          <p:cNvSpPr/>
          <p:nvPr/>
        </p:nvSpPr>
        <p:spPr>
          <a:xfrm>
            <a:off x="3277356" y="2399014"/>
            <a:ext cx="2348208" cy="380208"/>
          </a:xfrm>
          <a:prstGeom prst="round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pic>
        <p:nvPicPr>
          <p:cNvPr id="30" name="Picture 2" descr="https://lh6.googleusercontent.com/xubWm3KKQTrAC0f3S6LRvDmGWs1aIOAelsinlz1keOAn50p73H7cNngH46E3bPol42MHQcszol-sHcwlQprzVAe_5-7b-xT9rdFmDv6vfY-SfLfABbFrb1zi3hBM10XI2-5VcO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840" y="2518441"/>
            <a:ext cx="593699" cy="59370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8" descr="icono-cerebro-linea"/>
          <p:cNvPicPr>
            <a:picLocks noChangeAspect="1"/>
          </p:cNvPicPr>
          <p:nvPr/>
        </p:nvPicPr>
        <p:blipFill>
          <a:blip r:embed="rId4"/>
          <a:stretch>
            <a:fillRect/>
          </a:stretch>
        </p:blipFill>
        <p:spPr>
          <a:xfrm>
            <a:off x="3170754" y="2260252"/>
            <a:ext cx="685800" cy="691287"/>
          </a:xfrm>
          <a:prstGeom prst="rect">
            <a:avLst/>
          </a:prstGeom>
        </p:spPr>
      </p:pic>
      <p:sp>
        <p:nvSpPr>
          <p:cNvPr id="32" name="31 CuadroTexto"/>
          <p:cNvSpPr txBox="1"/>
          <p:nvPr/>
        </p:nvSpPr>
        <p:spPr>
          <a:xfrm>
            <a:off x="1568256" y="3229986"/>
            <a:ext cx="8214571" cy="1384995"/>
          </a:xfrm>
          <a:prstGeom prst="rect">
            <a:avLst/>
          </a:prstGeom>
          <a:noFill/>
        </p:spPr>
        <p:txBody>
          <a:bodyPr wrap="square" rtlCol="0">
            <a:spAutoFit/>
          </a:bodyPr>
          <a:lstStyle/>
          <a:p>
            <a:pPr marL="285750" lvl="0" indent="-285750">
              <a:lnSpc>
                <a:spcPct val="200000"/>
              </a:lnSpc>
              <a:buFont typeface="Wingdings" pitchFamily="2" charset="2"/>
              <a:buChar char="ü"/>
            </a:pPr>
            <a:r>
              <a:rPr lang="es-CO" sz="1400" dirty="0">
                <a:latin typeface="Open Sans"/>
              </a:rPr>
              <a:t>Identificar las características de los diferentes tipos de circuitos electrónicos y sus componentes.</a:t>
            </a:r>
          </a:p>
          <a:p>
            <a:pPr marL="285750" lvl="0" indent="-285750">
              <a:lnSpc>
                <a:spcPct val="200000"/>
              </a:lnSpc>
              <a:buFont typeface="Wingdings" pitchFamily="2" charset="2"/>
              <a:buChar char="ü"/>
            </a:pPr>
            <a:r>
              <a:rPr lang="es-CO" sz="1400" dirty="0">
                <a:latin typeface="Open Sans"/>
              </a:rPr>
              <a:t>Dar la importancia necesaria a cada uno de los elementos establecidos.</a:t>
            </a:r>
          </a:p>
          <a:p>
            <a:pPr marL="285750" lvl="0" indent="-285750">
              <a:lnSpc>
                <a:spcPct val="200000"/>
              </a:lnSpc>
              <a:buFont typeface="Wingdings" pitchFamily="2" charset="2"/>
              <a:buChar char="ü"/>
            </a:pPr>
            <a:r>
              <a:rPr lang="es-CO" sz="1400" dirty="0">
                <a:latin typeface="Open Sans"/>
              </a:rPr>
              <a:t>Identificar los componentes que hay en el mundo de la electrónica.</a:t>
            </a:r>
          </a:p>
        </p:txBody>
      </p:sp>
    </p:spTree>
    <p:extLst>
      <p:ext uri="{BB962C8B-B14F-4D97-AF65-F5344CB8AC3E}">
        <p14:creationId xmlns:p14="http://schemas.microsoft.com/office/powerpoint/2010/main" val="2620200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tx1">
                    <a:lumMod val="75000"/>
                    <a:lumOff val="25000"/>
                  </a:schemeClr>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7186" y="2958912"/>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71229" y="2452586"/>
            <a:ext cx="5190699" cy="3754874"/>
          </a:xfrm>
          <a:prstGeom prst="rect">
            <a:avLst/>
          </a:prstGeom>
          <a:noFill/>
        </p:spPr>
        <p:txBody>
          <a:bodyPr wrap="square" rtlCol="0">
            <a:spAutoFit/>
          </a:bodyPr>
          <a:lstStyle/>
          <a:p>
            <a:r>
              <a:rPr lang="es-CO" sz="1400" dirty="0">
                <a:solidFill>
                  <a:schemeClr val="tx1">
                    <a:lumMod val="75000"/>
                    <a:lumOff val="25000"/>
                  </a:schemeClr>
                </a:solidFill>
                <a:latin typeface="Open Sans"/>
              </a:rPr>
              <a:t>Existen dos tipos de órdenes de trabajo, estas son</a:t>
            </a:r>
            <a:r>
              <a:rPr lang="es-CO" sz="1400" dirty="0"/>
              <a:t>:</a:t>
            </a:r>
          </a:p>
          <a:p>
            <a:endParaRPr lang="es-CO" sz="1400" dirty="0"/>
          </a:p>
          <a:p>
            <a:pPr algn="just"/>
            <a:r>
              <a:rPr lang="es-CO" sz="1400" b="1" dirty="0">
                <a:solidFill>
                  <a:schemeClr val="tx1">
                    <a:lumMod val="75000"/>
                    <a:lumOff val="25000"/>
                  </a:schemeClr>
                </a:solidFill>
                <a:latin typeface="Open Sans"/>
              </a:rPr>
              <a:t>Ordenes de trabajo correctivas: </a:t>
            </a:r>
            <a:r>
              <a:rPr lang="es-CO" sz="1400" dirty="0">
                <a:solidFill>
                  <a:schemeClr val="tx1">
                    <a:lumMod val="75000"/>
                    <a:lumOff val="25000"/>
                  </a:schemeClr>
                </a:solidFill>
                <a:latin typeface="Open Sans"/>
              </a:rPr>
              <a:t>Este tipo de orden de trabajo tiene como fin comunicar la intervención para un problema que se ha detectado en algún equipo o sistema, es de tipo informativo ya que ahí aparece toda la documentación del mantenimiento que se ha realizado.</a:t>
            </a:r>
          </a:p>
          <a:p>
            <a:pPr algn="just"/>
            <a:endParaRPr lang="es-ES" sz="1400" b="1" dirty="0">
              <a:solidFill>
                <a:schemeClr val="tx1">
                  <a:lumMod val="75000"/>
                  <a:lumOff val="25000"/>
                </a:schemeClr>
              </a:solidFill>
              <a:latin typeface="Open Sans"/>
            </a:endParaRPr>
          </a:p>
          <a:p>
            <a:pPr algn="just"/>
            <a:r>
              <a:rPr lang="es-CO" sz="1400" b="1" dirty="0">
                <a:solidFill>
                  <a:schemeClr val="tx1">
                    <a:lumMod val="75000"/>
                    <a:lumOff val="25000"/>
                  </a:schemeClr>
                </a:solidFill>
                <a:latin typeface="Open Sans"/>
              </a:rPr>
              <a:t>Ordenes de trabajo preventivas: </a:t>
            </a:r>
            <a:r>
              <a:rPr lang="es-CO" sz="1400" dirty="0">
                <a:solidFill>
                  <a:schemeClr val="tx1">
                    <a:lumMod val="75000"/>
                    <a:lumOff val="25000"/>
                  </a:schemeClr>
                </a:solidFill>
                <a:latin typeface="Open Sans"/>
              </a:rPr>
              <a:t>Este tipo de orden de trabajo, como su nombre lo dice, es para prevenir fallos o daños en la línea de producción o servicio, en esta orden los mantenimientos salen periódicamente ya que lo requiere algún sistema o máquina y es de suma importancia incluir todos los trabajos que se le hacen al sistema en el proceso de mantenimiento. </a:t>
            </a:r>
          </a:p>
          <a:p>
            <a:pPr algn="just"/>
            <a:endParaRPr lang="es-CO" sz="1400" b="1"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Da clic para volver a la información</a:t>
            </a:r>
            <a:endParaRPr lang="es-CO" dirty="0"/>
          </a:p>
        </p:txBody>
      </p:sp>
      <p:sp>
        <p:nvSpPr>
          <p:cNvPr id="10" name="9 Botón de acción: Final">
            <a:hlinkClick r:id="" action="ppaction://hlinkshowjump?jump=lastslide" highlightClick="1"/>
          </p:cNvPr>
          <p:cNvSpPr/>
          <p:nvPr/>
        </p:nvSpPr>
        <p:spPr>
          <a:xfrm flipH="1">
            <a:off x="10883413" y="5747186"/>
            <a:ext cx="533298"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6711" y="2496854"/>
            <a:ext cx="434340" cy="539422"/>
          </a:xfrm>
          <a:prstGeom prst="rect">
            <a:avLst/>
          </a:prstGeom>
        </p:spPr>
      </p:pic>
    </p:spTree>
    <p:extLst>
      <p:ext uri="{BB962C8B-B14F-4D97-AF65-F5344CB8AC3E}">
        <p14:creationId xmlns:p14="http://schemas.microsoft.com/office/powerpoint/2010/main" val="603201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544" y="3889890"/>
            <a:ext cx="434340" cy="539422"/>
          </a:xfrm>
          <a:prstGeom prst="rect">
            <a:avLst/>
          </a:prstGeom>
        </p:spPr>
      </p:pic>
      <p:sp>
        <p:nvSpPr>
          <p:cNvPr id="20" name="19 Rectángulo redondeado"/>
          <p:cNvSpPr/>
          <p:nvPr/>
        </p:nvSpPr>
        <p:spPr>
          <a:xfrm>
            <a:off x="5873316" y="2689883"/>
            <a:ext cx="6034356" cy="213397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975674" y="2865279"/>
            <a:ext cx="5829640"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 </a:t>
            </a:r>
          </a:p>
          <a:p>
            <a:pPr algn="just"/>
            <a:r>
              <a:rPr lang="es-CO" sz="1400" dirty="0">
                <a:solidFill>
                  <a:schemeClr val="tx1">
                    <a:lumMod val="75000"/>
                    <a:lumOff val="25000"/>
                  </a:schemeClr>
                </a:solidFill>
                <a:latin typeface="Open Sans"/>
              </a:rPr>
              <a:t>En esta unidad se explica qué es una orden de trabajo, cómo está conformada, cuáles son las condiciones que debe tener y cuáles son los tipos de órdenes de trabajo.</a:t>
            </a:r>
          </a:p>
          <a:p>
            <a:pPr algn="just"/>
            <a:r>
              <a:rPr lang="es-CO" sz="1400" dirty="0">
                <a:solidFill>
                  <a:schemeClr val="tx1">
                    <a:lumMod val="75000"/>
                    <a:lumOff val="25000"/>
                  </a:schemeClr>
                </a:solidFill>
                <a:latin typeface="Open Sans"/>
              </a:rPr>
              <a:t>También se explica sobre la hoja de vida de un equipo, cómo está conformada. Se explica qué es el proceso de mantenimiento y cuáles son los tipos de mantenimiento con su respectiva definición.</a:t>
            </a:r>
            <a:endParaRPr lang="es-CO" sz="1400" b="1" dirty="0">
              <a:solidFill>
                <a:schemeClr val="tx1">
                  <a:lumMod val="75000"/>
                  <a:lumOff val="25000"/>
                </a:schemeClr>
              </a:solidFill>
              <a:latin typeface="Open Sans"/>
            </a:endParaRPr>
          </a:p>
          <a:p>
            <a:endParaRPr lang="es-CO" dirty="0"/>
          </a:p>
        </p:txBody>
      </p:sp>
    </p:spTree>
    <p:extLst>
      <p:ext uri="{BB962C8B-B14F-4D97-AF65-F5344CB8AC3E}">
        <p14:creationId xmlns:p14="http://schemas.microsoft.com/office/powerpoint/2010/main" val="771367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Hoja de vida en los equipos electrónicos</a:t>
            </a:r>
            <a:endParaRPr lang="es-CO" sz="1400" b="1" dirty="0">
              <a:solidFill>
                <a:schemeClr val="tx1">
                  <a:lumMod val="75000"/>
                  <a:lumOff val="25000"/>
                </a:schemeClr>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544" y="3889890"/>
            <a:ext cx="434340" cy="539422"/>
          </a:xfrm>
          <a:prstGeom prst="rect">
            <a:avLst/>
          </a:prstGeom>
        </p:spPr>
      </p:pic>
    </p:spTree>
    <p:extLst>
      <p:ext uri="{BB962C8B-B14F-4D97-AF65-F5344CB8AC3E}">
        <p14:creationId xmlns:p14="http://schemas.microsoft.com/office/powerpoint/2010/main" val="2589803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tx1">
                    <a:lumMod val="75000"/>
                    <a:lumOff val="25000"/>
                  </a:schemeClr>
                </a:solidFill>
                <a:latin typeface="Open Sans"/>
              </a:rPr>
              <a:t>Hoja de vida en los equipos electrónicos</a:t>
            </a:r>
            <a:endParaRPr lang="es-CO" sz="1400" b="1" dirty="0">
              <a:solidFill>
                <a:schemeClr val="tx1">
                  <a:lumMod val="75000"/>
                  <a:lumOff val="25000"/>
                </a:schemeClr>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458" y="3895908"/>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330285" y="2343402"/>
            <a:ext cx="5190699" cy="704808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Hoja de vida en los equipos electrónicos </a:t>
            </a:r>
          </a:p>
          <a:p>
            <a:pPr algn="just"/>
            <a:r>
              <a:rPr lang="es-CO" sz="1400" dirty="0">
                <a:solidFill>
                  <a:schemeClr val="tx1">
                    <a:lumMod val="75000"/>
                    <a:lumOff val="25000"/>
                  </a:schemeClr>
                </a:solidFill>
                <a:latin typeface="Open Sans"/>
              </a:rPr>
              <a:t>La hoja de vida es el documento que tiene toda la información del equipo, los mantenimientos que se le han realizado. Con este documento se pueden identificar las características del equipo y puede ayudar al buen manejo del inventario.</a:t>
            </a:r>
          </a:p>
          <a:p>
            <a:r>
              <a:rPr lang="es-CO" sz="1400" dirty="0">
                <a:solidFill>
                  <a:schemeClr val="tx1">
                    <a:lumMod val="75000"/>
                    <a:lumOff val="25000"/>
                  </a:schemeClr>
                </a:solidFill>
                <a:latin typeface="Open Sans"/>
              </a:rPr>
              <a:t>Ese tipo de documento debe de contar con lo siguiente: </a:t>
            </a:r>
          </a:p>
          <a:p>
            <a:pPr marL="285750" lvl="0" indent="-285750">
              <a:buFont typeface="Wingdings" pitchFamily="2" charset="2"/>
              <a:buChar char="ü"/>
            </a:pPr>
            <a:r>
              <a:rPr lang="es-CO" sz="1400" dirty="0">
                <a:solidFill>
                  <a:schemeClr val="tx1">
                    <a:lumMod val="75000"/>
                    <a:lumOff val="25000"/>
                  </a:schemeClr>
                </a:solidFill>
                <a:latin typeface="Open Sans"/>
              </a:rPr>
              <a:t>Nombre del equipo.</a:t>
            </a:r>
          </a:p>
          <a:p>
            <a:pPr marL="285750" lvl="0" indent="-285750">
              <a:buFont typeface="Wingdings" pitchFamily="2" charset="2"/>
              <a:buChar char="ü"/>
            </a:pPr>
            <a:r>
              <a:rPr lang="es-CO" sz="1400" dirty="0">
                <a:solidFill>
                  <a:schemeClr val="tx1">
                    <a:lumMod val="75000"/>
                    <a:lumOff val="25000"/>
                  </a:schemeClr>
                </a:solidFill>
                <a:latin typeface="Open Sans"/>
              </a:rPr>
              <a:t>Condiciones de funcionamiento del equipo. </a:t>
            </a:r>
          </a:p>
          <a:p>
            <a:pPr marL="285750" lvl="0" indent="-285750">
              <a:buFont typeface="Wingdings" pitchFamily="2" charset="2"/>
              <a:buChar char="ü"/>
            </a:pPr>
            <a:r>
              <a:rPr lang="es-CO" sz="1400" dirty="0">
                <a:solidFill>
                  <a:schemeClr val="tx1">
                    <a:lumMod val="75000"/>
                    <a:lumOff val="25000"/>
                  </a:schemeClr>
                </a:solidFill>
                <a:latin typeface="Open Sans"/>
              </a:rPr>
              <a:t>Componentes del equipo. </a:t>
            </a:r>
          </a:p>
          <a:p>
            <a:pPr marL="285750" lvl="0" indent="-285750">
              <a:buFont typeface="Wingdings" pitchFamily="2" charset="2"/>
              <a:buChar char="ü"/>
            </a:pPr>
            <a:r>
              <a:rPr lang="es-CO" sz="1400" dirty="0">
                <a:solidFill>
                  <a:schemeClr val="tx1">
                    <a:lumMod val="75000"/>
                    <a:lumOff val="25000"/>
                  </a:schemeClr>
                </a:solidFill>
                <a:latin typeface="Open Sans"/>
              </a:rPr>
              <a:t>Uso del equipo. </a:t>
            </a:r>
          </a:p>
          <a:p>
            <a:pPr marL="285750" lvl="0" indent="-285750">
              <a:buFont typeface="Wingdings" pitchFamily="2" charset="2"/>
              <a:buChar char="ü"/>
            </a:pPr>
            <a:r>
              <a:rPr lang="es-CO" sz="1400" dirty="0">
                <a:solidFill>
                  <a:schemeClr val="tx1">
                    <a:lumMod val="75000"/>
                    <a:lumOff val="25000"/>
                  </a:schemeClr>
                </a:solidFill>
                <a:latin typeface="Open Sans"/>
              </a:rPr>
              <a:t>Periodo de garantía. </a:t>
            </a:r>
          </a:p>
          <a:p>
            <a:pPr marL="285750" lvl="0" indent="-285750">
              <a:buFont typeface="Wingdings" pitchFamily="2" charset="2"/>
              <a:buChar char="ü"/>
            </a:pPr>
            <a:r>
              <a:rPr lang="es-CO" sz="1400" dirty="0">
                <a:solidFill>
                  <a:schemeClr val="tx1">
                    <a:lumMod val="75000"/>
                    <a:lumOff val="25000"/>
                  </a:schemeClr>
                </a:solidFill>
                <a:latin typeface="Open Sans"/>
              </a:rPr>
              <a:t>Precauciones que se deben tener en cuenta a la hora de operarlo. </a:t>
            </a:r>
          </a:p>
          <a:p>
            <a:pPr marL="285750" lvl="0" indent="-285750">
              <a:buFont typeface="Wingdings" pitchFamily="2" charset="2"/>
              <a:buChar char="ü"/>
            </a:pPr>
            <a:r>
              <a:rPr lang="es-CO" sz="1400" dirty="0">
                <a:solidFill>
                  <a:schemeClr val="tx1">
                    <a:lumMod val="75000"/>
                    <a:lumOff val="25000"/>
                  </a:schemeClr>
                </a:solidFill>
                <a:latin typeface="Open Sans"/>
              </a:rPr>
              <a:t>Fecha de limpieza, de inspección y reemplazo de piezas defectuosas.</a:t>
            </a:r>
          </a:p>
          <a:p>
            <a:pPr marL="285750" lvl="0" indent="-285750">
              <a:buFont typeface="Wingdings" pitchFamily="2" charset="2"/>
              <a:buChar char="ü"/>
            </a:pPr>
            <a:r>
              <a:rPr lang="es-CO" sz="1400" dirty="0">
                <a:solidFill>
                  <a:schemeClr val="tx1">
                    <a:lumMod val="75000"/>
                    <a:lumOff val="25000"/>
                  </a:schemeClr>
                </a:solidFill>
                <a:latin typeface="Open Sans"/>
              </a:rPr>
              <a:t>Identificación de personas responsables del mantenimiento del equipo y operación.</a:t>
            </a:r>
          </a:p>
          <a:p>
            <a:pPr marL="285750" lvl="0" indent="-285750">
              <a:buFont typeface="Wingdings" pitchFamily="2" charset="2"/>
              <a:buChar char="ü"/>
            </a:pPr>
            <a:r>
              <a:rPr lang="es-CO" sz="1400" dirty="0">
                <a:solidFill>
                  <a:schemeClr val="tx1">
                    <a:lumMod val="75000"/>
                    <a:lumOff val="25000"/>
                  </a:schemeClr>
                </a:solidFill>
                <a:latin typeface="Open Sans"/>
              </a:rPr>
              <a:t>Observaciones generales.</a:t>
            </a: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 </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pic>
        <p:nvPicPr>
          <p:cNvPr id="23"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1917" y="2595568"/>
            <a:ext cx="434340" cy="539422"/>
          </a:xfrm>
          <a:prstGeom prst="rect">
            <a:avLst/>
          </a:prstGeom>
        </p:spPr>
      </p:pic>
      <p:sp>
        <p:nvSpPr>
          <p:cNvPr id="31" name="30 Rectángulo redondeado"/>
          <p:cNvSpPr/>
          <p:nvPr/>
        </p:nvSpPr>
        <p:spPr>
          <a:xfrm>
            <a:off x="10060909" y="583174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Ver ejemplo</a:t>
            </a:r>
            <a:endParaRPr lang="es-CO" sz="1400" b="1" dirty="0">
              <a:solidFill>
                <a:schemeClr val="tx1">
                  <a:lumMod val="75000"/>
                  <a:lumOff val="25000"/>
                </a:schemeClr>
              </a:solidFill>
              <a:latin typeface="Open Sans"/>
            </a:endParaRPr>
          </a:p>
        </p:txBody>
      </p:sp>
    </p:spTree>
    <p:extLst>
      <p:ext uri="{BB962C8B-B14F-4D97-AF65-F5344CB8AC3E}">
        <p14:creationId xmlns:p14="http://schemas.microsoft.com/office/powerpoint/2010/main" val="2150962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997" y="4673692"/>
            <a:ext cx="434340" cy="539422"/>
          </a:xfrm>
          <a:prstGeom prst="rect">
            <a:avLst/>
          </a:prstGeom>
        </p:spPr>
      </p:pic>
      <p:sp>
        <p:nvSpPr>
          <p:cNvPr id="20" name="19 Rectángulo redondeado"/>
          <p:cNvSpPr/>
          <p:nvPr/>
        </p:nvSpPr>
        <p:spPr>
          <a:xfrm>
            <a:off x="5873316" y="2689883"/>
            <a:ext cx="6034356" cy="213397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975674" y="2865279"/>
            <a:ext cx="5829640"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 </a:t>
            </a:r>
          </a:p>
          <a:p>
            <a:pPr algn="just"/>
            <a:r>
              <a:rPr lang="es-CO" sz="1400" dirty="0">
                <a:solidFill>
                  <a:schemeClr val="tx1">
                    <a:lumMod val="75000"/>
                    <a:lumOff val="25000"/>
                  </a:schemeClr>
                </a:solidFill>
                <a:latin typeface="Open Sans"/>
              </a:rPr>
              <a:t>En esta unidad se explica qué es una orden de trabajo, cómo está conformada, cuáles son las condiciones que debe tener y cuáles son los tipos de órdenes de trabajo.</a:t>
            </a:r>
          </a:p>
          <a:p>
            <a:pPr algn="just"/>
            <a:r>
              <a:rPr lang="es-CO" sz="1400" dirty="0">
                <a:solidFill>
                  <a:schemeClr val="tx1">
                    <a:lumMod val="75000"/>
                    <a:lumOff val="25000"/>
                  </a:schemeClr>
                </a:solidFill>
                <a:latin typeface="Open Sans"/>
              </a:rPr>
              <a:t>También se explica sobre la hoja de vida de un equipo, cómo está conformada. Se explica qué es el proceso de mantenimiento y cuáles son los tipos de mantenimiento con su respectiva definición.</a:t>
            </a:r>
            <a:endParaRPr lang="es-CO" sz="1400" b="1" dirty="0">
              <a:solidFill>
                <a:schemeClr val="tx1">
                  <a:lumMod val="75000"/>
                  <a:lumOff val="25000"/>
                </a:schemeClr>
              </a:solidFill>
              <a:latin typeface="Open Sans"/>
            </a:endParaRPr>
          </a:p>
          <a:p>
            <a:endParaRPr lang="es-CO" dirty="0"/>
          </a:p>
        </p:txBody>
      </p:sp>
    </p:spTree>
    <p:extLst>
      <p:ext uri="{BB962C8B-B14F-4D97-AF65-F5344CB8AC3E}">
        <p14:creationId xmlns:p14="http://schemas.microsoft.com/office/powerpoint/2010/main" val="2886677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586287"/>
            <a:ext cx="5190699" cy="6617196"/>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Proceso de mantenimiento </a:t>
            </a:r>
          </a:p>
          <a:p>
            <a:pPr algn="just"/>
            <a:r>
              <a:rPr lang="es-CO" sz="1400" dirty="0">
                <a:solidFill>
                  <a:schemeClr val="tx1">
                    <a:lumMod val="75000"/>
                    <a:lumOff val="25000"/>
                  </a:schemeClr>
                </a:solidFill>
                <a:latin typeface="Open Sans"/>
              </a:rPr>
              <a:t>El proceso de mantenimiento se puede definir como la técnica de conseguir la actualización de un equipo que está presentando alguna falla o error y dejarlo en óptimas condiciones de implementación sin afectar la productividad del mismo.</a:t>
            </a:r>
          </a:p>
          <a:p>
            <a:pPr algn="just"/>
            <a:r>
              <a:rPr lang="es-CO" sz="1400" dirty="0">
                <a:solidFill>
                  <a:schemeClr val="tx1">
                    <a:lumMod val="75000"/>
                    <a:lumOff val="25000"/>
                  </a:schemeClr>
                </a:solidFill>
                <a:latin typeface="Open Sans"/>
              </a:rPr>
              <a:t>Cuando se habla de un proceso de mantenimiento se debe tener en cuenta el tipo de trabajo que va a implementar, ya que cada tipo de operación tiene un proceso diferente. Los tipos de mantenimiento se clasifican en:</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continuar con la información</a:t>
            </a:r>
            <a:endParaRPr lang="es-CO" sz="1400" dirty="0">
              <a:solidFill>
                <a:schemeClr val="tx1">
                  <a:lumMod val="75000"/>
                  <a:lumOff val="25000"/>
                </a:schemeClr>
              </a:solidFill>
              <a:latin typeface="Open Sans"/>
            </a:endParaRPr>
          </a:p>
          <a:p>
            <a:pPr algn="just"/>
            <a:endParaRPr lang="es-CO" sz="1400" dirty="0">
              <a:solidFill>
                <a:schemeClr val="tx1">
                  <a:lumMod val="75000"/>
                  <a:lumOff val="25000"/>
                </a:schemeClr>
              </a:solidFill>
              <a:latin typeface="Open Sans"/>
            </a:endParaRPr>
          </a:p>
          <a:p>
            <a:pPr algn="just"/>
            <a:r>
              <a:rPr lang="es-CO" sz="1400" dirty="0">
                <a:solidFill>
                  <a:schemeClr val="tx1">
                    <a:lumMod val="75000"/>
                    <a:lumOff val="25000"/>
                  </a:schemeClr>
                </a:solidFill>
                <a:latin typeface="Open Sans"/>
              </a:rPr>
              <a:t> </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endParaRPr lang="es-CO" dirty="0"/>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spTree>
    <p:extLst>
      <p:ext uri="{BB962C8B-B14F-4D97-AF65-F5344CB8AC3E}">
        <p14:creationId xmlns:p14="http://schemas.microsoft.com/office/powerpoint/2010/main" val="314713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586287"/>
            <a:ext cx="5190699" cy="353943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Mantenimiento correctivo </a:t>
            </a:r>
          </a:p>
          <a:p>
            <a:pPr algn="just"/>
            <a:r>
              <a:rPr lang="es-CO" sz="1400" dirty="0">
                <a:solidFill>
                  <a:schemeClr val="tx1">
                    <a:lumMod val="75000"/>
                    <a:lumOff val="25000"/>
                  </a:schemeClr>
                </a:solidFill>
                <a:latin typeface="Open Sans"/>
              </a:rPr>
              <a:t>Este tipo de mantenimiento consiste en corregir los errores generados en el equipo, conforme van surgiendo en el momento por el uso y desgaste de los componentes.</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continuar con la información</a:t>
            </a:r>
            <a:endParaRPr lang="es-CO" sz="1400" dirty="0">
              <a:solidFill>
                <a:schemeClr val="tx1">
                  <a:lumMod val="75000"/>
                  <a:lumOff val="25000"/>
                </a:schemeClr>
              </a:solidFill>
              <a:latin typeface="Open Sans"/>
            </a:endParaRPr>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pic>
        <p:nvPicPr>
          <p:cNvPr id="23" name="2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2140" y="3728349"/>
            <a:ext cx="1769623" cy="1769623"/>
          </a:xfrm>
          <a:prstGeom prst="rect">
            <a:avLst/>
          </a:prstGeom>
        </p:spPr>
      </p:pic>
    </p:spTree>
    <p:extLst>
      <p:ext uri="{BB962C8B-B14F-4D97-AF65-F5344CB8AC3E}">
        <p14:creationId xmlns:p14="http://schemas.microsoft.com/office/powerpoint/2010/main" val="2350542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586287"/>
            <a:ext cx="5190699" cy="353943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Mantenimiento preventivo</a:t>
            </a:r>
          </a:p>
          <a:p>
            <a:pPr algn="just"/>
            <a:r>
              <a:rPr lang="es-CO" sz="1400" dirty="0">
                <a:solidFill>
                  <a:schemeClr val="tx1">
                    <a:lumMod val="75000"/>
                    <a:lumOff val="25000"/>
                  </a:schemeClr>
                </a:solidFill>
                <a:latin typeface="Open Sans"/>
              </a:rPr>
              <a:t>Consiste en hacer correcciones periódicas antes de que falle el equipo, esto con el fin de prolongar su vida útil y no generar pérdidas.</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continuar con la información</a:t>
            </a:r>
            <a:endParaRPr lang="es-CO" sz="1400" dirty="0">
              <a:solidFill>
                <a:schemeClr val="tx1">
                  <a:lumMod val="75000"/>
                  <a:lumOff val="25000"/>
                </a:schemeClr>
              </a:solidFill>
              <a:latin typeface="Open Sans"/>
            </a:endParaRPr>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pic>
        <p:nvPicPr>
          <p:cNvPr id="23" name="2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3809" y="3531413"/>
            <a:ext cx="2284558" cy="2284558"/>
          </a:xfrm>
          <a:prstGeom prst="rect">
            <a:avLst/>
          </a:prstGeom>
        </p:spPr>
      </p:pic>
    </p:spTree>
    <p:extLst>
      <p:ext uri="{BB962C8B-B14F-4D97-AF65-F5344CB8AC3E}">
        <p14:creationId xmlns:p14="http://schemas.microsoft.com/office/powerpoint/2010/main" val="3246179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586287"/>
            <a:ext cx="5190699" cy="353943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Mantenimiento predictivo </a:t>
            </a:r>
          </a:p>
          <a:p>
            <a:pPr algn="just"/>
            <a:r>
              <a:rPr lang="es-CO" sz="1400" dirty="0">
                <a:solidFill>
                  <a:schemeClr val="tx1">
                    <a:lumMod val="75000"/>
                    <a:lumOff val="25000"/>
                  </a:schemeClr>
                </a:solidFill>
                <a:latin typeface="Open Sans"/>
              </a:rPr>
              <a:t>Este requiere de un mayor estudio, ya que su objetivo es predecir la falla y corregirla antes de que suceda, para su implementación se debe estar haciendo medidas constantes al equipo, para así tener una base de datos de las posibles variables que puedan a llegar a ocasionar un fallo en el sistema.</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continuar con la información</a:t>
            </a:r>
            <a:endParaRPr lang="es-CO" sz="1400" dirty="0">
              <a:solidFill>
                <a:schemeClr val="tx1">
                  <a:lumMod val="75000"/>
                  <a:lumOff val="25000"/>
                </a:schemeClr>
              </a:solidFill>
              <a:latin typeface="Open Sans"/>
            </a:endParaRPr>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pic>
        <p:nvPicPr>
          <p:cNvPr id="23" name="2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2242" y="3816624"/>
            <a:ext cx="1888042" cy="1888042"/>
          </a:xfrm>
          <a:prstGeom prst="rect">
            <a:avLst/>
          </a:prstGeom>
        </p:spPr>
      </p:pic>
    </p:spTree>
    <p:extLst>
      <p:ext uri="{BB962C8B-B14F-4D97-AF65-F5344CB8AC3E}">
        <p14:creationId xmlns:p14="http://schemas.microsoft.com/office/powerpoint/2010/main" val="1681882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586287"/>
            <a:ext cx="5190699" cy="353943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Mantenimiento cero horas</a:t>
            </a:r>
          </a:p>
          <a:p>
            <a:pPr algn="just"/>
            <a:r>
              <a:rPr lang="es-CO" sz="1400" dirty="0">
                <a:solidFill>
                  <a:schemeClr val="tx1">
                    <a:lumMod val="75000"/>
                    <a:lumOff val="25000"/>
                  </a:schemeClr>
                </a:solidFill>
                <a:latin typeface="Open Sans"/>
              </a:rPr>
              <a:t>Consiste en cambiar todos los componentes del equipo al momento de que este empiece a bajar su rendimiento, esto lo hacen con el fin de alargar más su vida útil.</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continuar con la información</a:t>
            </a:r>
            <a:endParaRPr lang="es-CO" sz="1400" dirty="0">
              <a:solidFill>
                <a:schemeClr val="tx1">
                  <a:lumMod val="75000"/>
                  <a:lumOff val="25000"/>
                </a:schemeClr>
              </a:solidFill>
              <a:latin typeface="Open Sans"/>
            </a:endParaRPr>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640" y="5890512"/>
            <a:ext cx="434340" cy="539422"/>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2797" y="3579849"/>
            <a:ext cx="2221904" cy="2221904"/>
          </a:xfrm>
          <a:prstGeom prst="rect">
            <a:avLst/>
          </a:prstGeom>
        </p:spPr>
      </p:pic>
    </p:spTree>
    <p:extLst>
      <p:ext uri="{BB962C8B-B14F-4D97-AF65-F5344CB8AC3E}">
        <p14:creationId xmlns:p14="http://schemas.microsoft.com/office/powerpoint/2010/main" val="105953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2" name="Bocadillo: rectángulo con esquinas redondeadas 1"/>
          <p:cNvSpPr/>
          <p:nvPr/>
        </p:nvSpPr>
        <p:spPr>
          <a:xfrm>
            <a:off x="6816638" y="2834639"/>
            <a:ext cx="4735488" cy="124604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816638" y="4496891"/>
            <a:ext cx="4735488" cy="625905"/>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ES" sz="1400" b="1" dirty="0">
                <a:solidFill>
                  <a:schemeClr val="tx1">
                    <a:lumMod val="75000"/>
                    <a:lumOff val="25000"/>
                  </a:schemeClr>
                </a:solidFill>
                <a:latin typeface="Open Sans" panose="020B0606030504020204" pitchFamily="34" charset="0"/>
                <a:sym typeface="+mn-ea"/>
              </a:rPr>
              <a:t>Estudiante:  </a:t>
            </a:r>
            <a:r>
              <a:rPr lang="es-E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mn-ea"/>
              </a:rPr>
              <a:t>Muy bien profesor ¿Y de qué se trata la actividad?</a:t>
            </a:r>
            <a:endParaRPr lang="es-E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CuadroTexto 15"/>
          <p:cNvSpPr txBox="1"/>
          <p:nvPr/>
        </p:nvSpPr>
        <p:spPr>
          <a:xfrm>
            <a:off x="7003158" y="3088798"/>
            <a:ext cx="4362450" cy="738664"/>
          </a:xfrm>
          <a:prstGeom prst="rect">
            <a:avLst/>
          </a:prstGeom>
          <a:noFill/>
          <a:ln>
            <a:noFill/>
          </a:ln>
        </p:spPr>
        <p:txBody>
          <a:bodyPr wrap="square" rtlCol="0">
            <a:spAutoFit/>
          </a:bodyPr>
          <a:lstStyle/>
          <a:p>
            <a:pPr algn="just"/>
            <a:r>
              <a:rPr lang="es-ES" sz="1400" b="1" dirty="0">
                <a:solidFill>
                  <a:srgbClr val="1A3255"/>
                </a:solidFill>
                <a:latin typeface="Open Sans" panose="020B0606030504020204" pitchFamily="34" charset="0"/>
              </a:rPr>
              <a:t>Profesor: </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Hola, bienvenido a la primera actividad de esta unidad, donde abordaremos los temas sobre </a:t>
            </a:r>
            <a:r>
              <a:rPr lang="es-CO" sz="1400" dirty="0">
                <a:solidFill>
                  <a:schemeClr val="tx1">
                    <a:lumMod val="75000"/>
                    <a:lumOff val="25000"/>
                  </a:schemeClr>
                </a:solidFill>
                <a:latin typeface="Open Sans"/>
                <a:sym typeface="+mn-ea"/>
              </a:rPr>
              <a:t>a</a:t>
            </a:r>
            <a:r>
              <a:rPr lang="es-CO" sz="1400" dirty="0">
                <a:solidFill>
                  <a:schemeClr val="tx1">
                    <a:lumMod val="75000"/>
                    <a:lumOff val="25000"/>
                  </a:schemeClr>
                </a:solidFill>
                <a:latin typeface="Open Sans"/>
              </a:rPr>
              <a:t>nálisis y diagnóstico de un sistema electrónico</a:t>
            </a:r>
            <a:r>
              <a:rPr lang="es-ES" sz="1400" dirty="0">
                <a:solidFill>
                  <a:srgbClr val="1A3255"/>
                </a:solidFill>
                <a:latin typeface="Open Sans" panose="020B0606030504020204" pitchFamily="34" charset="0"/>
                <a:ea typeface="Open Sans" panose="020B0606030504020204" pitchFamily="34" charset="0"/>
                <a:cs typeface="Open Sans" panose="020B0606030504020204" pitchFamily="34" charset="0"/>
                <a:sym typeface="+mn-ea"/>
              </a:rPr>
              <a:t>.  </a:t>
            </a:r>
            <a:endParaRPr lang="es-ES" sz="1400" b="1" dirty="0">
              <a:solidFill>
                <a:srgbClr val="1A3255"/>
              </a:solidFill>
              <a:latin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tx1">
                    <a:lumMod val="75000"/>
                    <a:lumOff val="25000"/>
                  </a:schemeClr>
                </a:solidFill>
                <a:latin typeface="Open Sans"/>
              </a:rPr>
              <a:t>Mantenimiento</a:t>
            </a:r>
            <a:endParaRPr lang="es-CO" sz="1400" b="1" dirty="0">
              <a:solidFill>
                <a:schemeClr val="tx1">
                  <a:lumMod val="75000"/>
                  <a:lumOff val="25000"/>
                </a:schemeClr>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4356" y="4709133"/>
            <a:ext cx="434340" cy="539422"/>
          </a:xfrm>
          <a:prstGeom prst="rect">
            <a:avLst/>
          </a:prstGeom>
        </p:spPr>
      </p:pic>
      <p:sp>
        <p:nvSpPr>
          <p:cNvPr id="7" name="6 Rectángulo"/>
          <p:cNvSpPr/>
          <p:nvPr/>
        </p:nvSpPr>
        <p:spPr>
          <a:xfrm>
            <a:off x="5841242" y="2224018"/>
            <a:ext cx="6005015" cy="401199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6221218" y="2326975"/>
            <a:ext cx="5190699" cy="3970318"/>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Mantenimiento en uso </a:t>
            </a:r>
          </a:p>
          <a:p>
            <a:pPr algn="just"/>
            <a:r>
              <a:rPr lang="es-CO" sz="1400" dirty="0">
                <a:solidFill>
                  <a:schemeClr val="tx1">
                    <a:lumMod val="75000"/>
                    <a:lumOff val="25000"/>
                  </a:schemeClr>
                </a:solidFill>
                <a:latin typeface="Open Sans"/>
              </a:rPr>
              <a:t>Este es el modelo más económico de mantenimiento, ya que consiste en hacer el mantenimiento sin detener la máquina y lo puede hacer el personal de baja calificación. Este consiste en hacerle limpieza al equipo o una observación de defectos que pueda tener.</a:t>
            </a: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endParaRPr lang="es-ES" sz="1400" dirty="0">
              <a:solidFill>
                <a:schemeClr val="tx1">
                  <a:lumMod val="75000"/>
                  <a:lumOff val="25000"/>
                </a:schemeClr>
              </a:solidFill>
              <a:latin typeface="Open Sans"/>
            </a:endParaRPr>
          </a:p>
          <a:p>
            <a:pPr algn="just"/>
            <a:r>
              <a:rPr lang="es-ES" sz="1400" dirty="0">
                <a:solidFill>
                  <a:schemeClr val="tx1">
                    <a:lumMod val="75000"/>
                    <a:lumOff val="25000"/>
                  </a:schemeClr>
                </a:solidFill>
                <a:latin typeface="Open Sans"/>
              </a:rPr>
              <a:t>Clic para volver a la información</a:t>
            </a:r>
            <a:endParaRPr lang="es-CO" sz="1400" dirty="0">
              <a:solidFill>
                <a:schemeClr val="tx1">
                  <a:lumMod val="75000"/>
                  <a:lumOff val="25000"/>
                </a:schemeClr>
              </a:solidFill>
              <a:latin typeface="Open Sans"/>
            </a:endParaRPr>
          </a:p>
        </p:txBody>
      </p:sp>
      <p:sp>
        <p:nvSpPr>
          <p:cNvPr id="20" name="19 Elipse"/>
          <p:cNvSpPr/>
          <p:nvPr/>
        </p:nvSpPr>
        <p:spPr>
          <a:xfrm>
            <a:off x="11354937" y="2261514"/>
            <a:ext cx="468000" cy="468000"/>
          </a:xfrm>
          <a:prstGeom prst="ellipse">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lumMod val="50000"/>
                    <a:lumOff val="50000"/>
                  </a:schemeClr>
                </a:solidFill>
              </a:rPr>
              <a:t>X</a:t>
            </a:r>
            <a:endParaRPr lang="es-CO" b="1" dirty="0">
              <a:solidFill>
                <a:schemeClr val="tx1">
                  <a:lumMod val="50000"/>
                  <a:lumOff val="50000"/>
                </a:schemeClr>
              </a:solidFill>
            </a:endParaRPr>
          </a:p>
        </p:txBody>
      </p:sp>
      <p:sp>
        <p:nvSpPr>
          <p:cNvPr id="21" name="20 Botón de acción: Final">
            <a:hlinkClick r:id="" action="ppaction://hlinkshowjump?jump=lastslide" highlightClick="1"/>
          </p:cNvPr>
          <p:cNvSpPr/>
          <p:nvPr/>
        </p:nvSpPr>
        <p:spPr>
          <a:xfrm>
            <a:off x="11013746" y="5757288"/>
            <a:ext cx="477671"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Botón de acción: Final">
            <a:hlinkClick r:id="" action="ppaction://hlinkshowjump?jump=lastslide" highlightClick="1"/>
          </p:cNvPr>
          <p:cNvSpPr/>
          <p:nvPr/>
        </p:nvSpPr>
        <p:spPr>
          <a:xfrm flipH="1">
            <a:off x="10317709" y="5761183"/>
            <a:ext cx="464025" cy="334941"/>
          </a:xfrm>
          <a:prstGeom prst="actionButtonEn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9540" y="2540190"/>
            <a:ext cx="434340" cy="539422"/>
          </a:xfrm>
          <a:prstGeom prst="rect">
            <a:avLst/>
          </a:prstGeom>
        </p:spPr>
      </p:pic>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4329" y="3948725"/>
            <a:ext cx="2378839" cy="1976033"/>
          </a:xfrm>
          <a:prstGeom prst="rect">
            <a:avLst/>
          </a:prstGeom>
        </p:spPr>
      </p:pic>
    </p:spTree>
    <p:extLst>
      <p:ext uri="{BB962C8B-B14F-4D97-AF65-F5344CB8AC3E}">
        <p14:creationId xmlns:p14="http://schemas.microsoft.com/office/powerpoint/2010/main" val="2562925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7"/>
          <p:cNvSpPr/>
          <p:nvPr/>
        </p:nvSpPr>
        <p:spPr>
          <a:xfrm>
            <a:off x="639523" y="992912"/>
            <a:ext cx="10060322" cy="1077218"/>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Concepto e importancia de la orden de trabajo y hoja de vida de los equipos electrónicos industriales en el proceso de mantenimiento.</a:t>
            </a:r>
          </a:p>
          <a:p>
            <a:pPr>
              <a:spcAft>
                <a:spcPts val="800"/>
              </a:spcAft>
            </a:pPr>
            <a:r>
              <a:rPr lang="es-CO" sz="1600" dirty="0"/>
              <a:t>.</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8 Imagen" descr="1. FORMATO DE ORDEN DE TRABAJO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102" y="1801506"/>
            <a:ext cx="2936192" cy="4030236"/>
          </a:xfrm>
          <a:prstGeom prst="rect">
            <a:avLst/>
          </a:prstGeom>
          <a:noFill/>
          <a:ln>
            <a:noFill/>
          </a:ln>
        </p:spPr>
      </p:pic>
      <p:sp>
        <p:nvSpPr>
          <p:cNvPr id="2" name="1 Rectángulo redondeado"/>
          <p:cNvSpPr/>
          <p:nvPr/>
        </p:nvSpPr>
        <p:spPr>
          <a:xfrm>
            <a:off x="1773249" y="5497972"/>
            <a:ext cx="1625045" cy="37378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lumMod val="75000"/>
                    <a:lumOff val="25000"/>
                  </a:schemeClr>
                </a:solidFill>
                <a:latin typeface="Open Sans"/>
              </a:rPr>
              <a:t>Descargar imagen</a:t>
            </a:r>
            <a:endParaRPr lang="es-CO" sz="1400" b="1" dirty="0">
              <a:solidFill>
                <a:schemeClr val="tx1">
                  <a:lumMod val="75000"/>
                  <a:lumOff val="25000"/>
                </a:schemeClr>
              </a:solidFill>
              <a:latin typeface="Open Sans"/>
            </a:endParaRPr>
          </a:p>
        </p:txBody>
      </p:sp>
      <p:sp>
        <p:nvSpPr>
          <p:cNvPr id="11" name="10 Rectángulo redondeado"/>
          <p:cNvSpPr/>
          <p:nvPr/>
        </p:nvSpPr>
        <p:spPr>
          <a:xfrm>
            <a:off x="3614062" y="2693609"/>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11 CuadroTexto"/>
          <p:cNvSpPr txBox="1"/>
          <p:nvPr/>
        </p:nvSpPr>
        <p:spPr>
          <a:xfrm>
            <a:off x="3793849" y="2865279"/>
            <a:ext cx="1616148" cy="307777"/>
          </a:xfrm>
          <a:prstGeom prst="rect">
            <a:avLst/>
          </a:prstGeom>
          <a:noFill/>
        </p:spPr>
        <p:txBody>
          <a:bodyPr wrap="none" rtlCol="0">
            <a:spAutoFit/>
          </a:bodyPr>
          <a:lstStyle/>
          <a:p>
            <a:r>
              <a:rPr lang="es-CO" sz="1400" b="1" dirty="0">
                <a:solidFill>
                  <a:schemeClr val="bg1"/>
                </a:solidFill>
                <a:latin typeface="Open Sans"/>
              </a:rPr>
              <a:t>Orden de trabajo</a:t>
            </a:r>
          </a:p>
        </p:txBody>
      </p:sp>
      <p:sp>
        <p:nvSpPr>
          <p:cNvPr id="13" name="12 CuadroTexto"/>
          <p:cNvSpPr txBox="1"/>
          <p:nvPr/>
        </p:nvSpPr>
        <p:spPr>
          <a:xfrm>
            <a:off x="352918" y="5928239"/>
            <a:ext cx="4195379" cy="307777"/>
          </a:xfrm>
          <a:prstGeom prst="rect">
            <a:avLst/>
          </a:prstGeom>
          <a:noFill/>
        </p:spPr>
        <p:txBody>
          <a:bodyPr wrap="none" rtlCol="0">
            <a:spAutoFit/>
          </a:bodyPr>
          <a:lstStyle/>
          <a:p>
            <a:r>
              <a:rPr lang="es-CO" sz="1400" i="1" dirty="0">
                <a:latin typeface="Open Sans"/>
              </a:rPr>
              <a:t>Ilustración 3 ejemplo de orden de trabajo (formato</a:t>
            </a:r>
            <a:r>
              <a:rPr lang="es-CO" sz="1400" dirty="0"/>
              <a:t>)</a:t>
            </a:r>
            <a:endParaRPr lang="es-CO" sz="1400" b="1" dirty="0">
              <a:solidFill>
                <a:srgbClr val="2C538E"/>
              </a:solidFill>
              <a:latin typeface="Open Sans"/>
            </a:endParaRPr>
          </a:p>
        </p:txBody>
      </p:sp>
      <p:sp>
        <p:nvSpPr>
          <p:cNvPr id="15" name="14 Rectángulo redondeado"/>
          <p:cNvSpPr/>
          <p:nvPr/>
        </p:nvSpPr>
        <p:spPr>
          <a:xfrm>
            <a:off x="3614062" y="3498334"/>
            <a:ext cx="2088781" cy="685334"/>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15 CuadroTexto"/>
          <p:cNvSpPr txBox="1"/>
          <p:nvPr/>
        </p:nvSpPr>
        <p:spPr>
          <a:xfrm>
            <a:off x="3766553" y="3478932"/>
            <a:ext cx="1820370" cy="738664"/>
          </a:xfrm>
          <a:prstGeom prst="rect">
            <a:avLst/>
          </a:prstGeom>
          <a:noFill/>
        </p:spPr>
        <p:txBody>
          <a:bodyPr wrap="square" rtlCol="0">
            <a:spAutoFit/>
          </a:bodyPr>
          <a:lstStyle/>
          <a:p>
            <a:pPr algn="ctr"/>
            <a:r>
              <a:rPr lang="es-ES" sz="1400" b="1" dirty="0">
                <a:solidFill>
                  <a:schemeClr val="bg1"/>
                </a:solidFill>
                <a:latin typeface="Open Sans"/>
              </a:rPr>
              <a:t>Hoja de vida en los equipos electrónicos</a:t>
            </a:r>
            <a:endParaRPr lang="es-CO" sz="1400" b="1" dirty="0">
              <a:solidFill>
                <a:schemeClr val="bg1"/>
              </a:solidFill>
              <a:latin typeface="Open Sans"/>
            </a:endParaRPr>
          </a:p>
        </p:txBody>
      </p:sp>
      <p:sp>
        <p:nvSpPr>
          <p:cNvPr id="17" name="16 Rectángulo redondeado"/>
          <p:cNvSpPr/>
          <p:nvPr/>
        </p:nvSpPr>
        <p:spPr>
          <a:xfrm>
            <a:off x="3614062" y="4348134"/>
            <a:ext cx="2088781" cy="685334"/>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CuadroTexto"/>
          <p:cNvSpPr txBox="1"/>
          <p:nvPr/>
        </p:nvSpPr>
        <p:spPr>
          <a:xfrm>
            <a:off x="3793849" y="4519804"/>
            <a:ext cx="1446230" cy="307777"/>
          </a:xfrm>
          <a:prstGeom prst="rect">
            <a:avLst/>
          </a:prstGeom>
          <a:noFill/>
        </p:spPr>
        <p:txBody>
          <a:bodyPr wrap="none" rtlCol="0">
            <a:spAutoFit/>
          </a:bodyPr>
          <a:lstStyle/>
          <a:p>
            <a:r>
              <a:rPr lang="es-ES" sz="1400" b="1" dirty="0">
                <a:solidFill>
                  <a:schemeClr val="bg1"/>
                </a:solidFill>
                <a:latin typeface="Open Sans"/>
              </a:rPr>
              <a:t>Mantenimiento</a:t>
            </a:r>
            <a:endParaRPr lang="es-CO" sz="1400" b="1" dirty="0">
              <a:solidFill>
                <a:schemeClr val="bg1"/>
              </a:solidFill>
              <a:latin typeface="Open Sans"/>
            </a:endParaRPr>
          </a:p>
        </p:txBody>
      </p:sp>
      <p:sp>
        <p:nvSpPr>
          <p:cNvPr id="19" name="18 CuadroTexto"/>
          <p:cNvSpPr txBox="1"/>
          <p:nvPr/>
        </p:nvSpPr>
        <p:spPr>
          <a:xfrm>
            <a:off x="3614062" y="1916241"/>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9"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595" y="6288727"/>
            <a:ext cx="434340" cy="539422"/>
          </a:xfrm>
          <a:prstGeom prst="rect">
            <a:avLst/>
          </a:prstGeom>
        </p:spPr>
      </p:pic>
      <p:sp>
        <p:nvSpPr>
          <p:cNvPr id="20" name="19 Rectángulo redondeado"/>
          <p:cNvSpPr/>
          <p:nvPr/>
        </p:nvSpPr>
        <p:spPr>
          <a:xfrm>
            <a:off x="5873316" y="2689883"/>
            <a:ext cx="6034356" cy="213397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CuadroTexto"/>
          <p:cNvSpPr txBox="1"/>
          <p:nvPr/>
        </p:nvSpPr>
        <p:spPr>
          <a:xfrm>
            <a:off x="5975674" y="2865279"/>
            <a:ext cx="5829640"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 </a:t>
            </a:r>
          </a:p>
          <a:p>
            <a:pPr algn="just"/>
            <a:r>
              <a:rPr lang="es-CO" sz="1400" dirty="0">
                <a:solidFill>
                  <a:schemeClr val="tx1">
                    <a:lumMod val="75000"/>
                    <a:lumOff val="25000"/>
                  </a:schemeClr>
                </a:solidFill>
                <a:latin typeface="Open Sans"/>
              </a:rPr>
              <a:t>En esta unidad se explica qué es una orden de trabajo, cómo está conformada, cuáles son las condiciones que debe tener y cuáles son los tipos de órdenes de trabajo.</a:t>
            </a:r>
          </a:p>
          <a:p>
            <a:pPr algn="just"/>
            <a:r>
              <a:rPr lang="es-CO" sz="1400" dirty="0">
                <a:solidFill>
                  <a:schemeClr val="tx1">
                    <a:lumMod val="75000"/>
                    <a:lumOff val="25000"/>
                  </a:schemeClr>
                </a:solidFill>
                <a:latin typeface="Open Sans"/>
              </a:rPr>
              <a:t>También se explica sobre la hoja de vida de un equipo, cómo está conformada. Se explica qué es el proceso de mantenimiento y cuáles son los tipos de mantenimiento con su respectiva definición.</a:t>
            </a:r>
            <a:endParaRPr lang="es-CO" sz="1400" b="1" dirty="0">
              <a:solidFill>
                <a:schemeClr val="tx1">
                  <a:lumMod val="75000"/>
                  <a:lumOff val="25000"/>
                </a:schemeClr>
              </a:solidFill>
              <a:latin typeface="Open Sans"/>
            </a:endParaRPr>
          </a:p>
          <a:p>
            <a:endParaRPr lang="es-CO" dirty="0"/>
          </a:p>
        </p:txBody>
      </p:sp>
    </p:spTree>
    <p:extLst>
      <p:ext uri="{BB962C8B-B14F-4D97-AF65-F5344CB8AC3E}">
        <p14:creationId xmlns:p14="http://schemas.microsoft.com/office/powerpoint/2010/main" val="3514454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5" name="24 Rectángulo redondeado"/>
          <p:cNvSpPr/>
          <p:nvPr/>
        </p:nvSpPr>
        <p:spPr>
          <a:xfrm>
            <a:off x="559935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751846" y="3509227"/>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Resolución de problemas </a:t>
            </a:r>
          </a:p>
        </p:txBody>
      </p:sp>
      <p:sp>
        <p:nvSpPr>
          <p:cNvPr id="27" name="26 Rectángulo redondeado"/>
          <p:cNvSpPr/>
          <p:nvPr/>
        </p:nvSpPr>
        <p:spPr>
          <a:xfrm>
            <a:off x="787346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CuadroTexto"/>
          <p:cNvSpPr txBox="1"/>
          <p:nvPr/>
        </p:nvSpPr>
        <p:spPr>
          <a:xfrm>
            <a:off x="7998660" y="3591115"/>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Decisión adecuada </a:t>
            </a:r>
          </a:p>
        </p:txBody>
      </p:sp>
      <p:sp>
        <p:nvSpPr>
          <p:cNvPr id="30" name="29 Rectángulo redondeado"/>
          <p:cNvSpPr/>
          <p:nvPr/>
        </p:nvSpPr>
        <p:spPr>
          <a:xfrm>
            <a:off x="6706343" y="44998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CuadroTexto"/>
          <p:cNvSpPr txBox="1"/>
          <p:nvPr/>
        </p:nvSpPr>
        <p:spPr>
          <a:xfrm>
            <a:off x="6831538" y="4671562"/>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Tipos de decisiones</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1695" y="3770837"/>
            <a:ext cx="434340" cy="539422"/>
          </a:xfrm>
          <a:prstGeom prst="rect">
            <a:avLst/>
          </a:prstGeom>
        </p:spPr>
      </p:pic>
      <p:sp>
        <p:nvSpPr>
          <p:cNvPr id="32" name="31 CuadroTexto"/>
          <p:cNvSpPr txBox="1"/>
          <p:nvPr/>
        </p:nvSpPr>
        <p:spPr>
          <a:xfrm>
            <a:off x="4542110" y="2666868"/>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60" y="2666868"/>
            <a:ext cx="3578400" cy="3578400"/>
          </a:xfrm>
          <a:prstGeom prst="rect">
            <a:avLst/>
          </a:prstGeom>
        </p:spPr>
      </p:pic>
    </p:spTree>
    <p:extLst>
      <p:ext uri="{BB962C8B-B14F-4D97-AF65-F5344CB8AC3E}">
        <p14:creationId xmlns:p14="http://schemas.microsoft.com/office/powerpoint/2010/main" val="38736289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1379" y="3501126"/>
            <a:ext cx="434340" cy="539422"/>
          </a:xfrm>
          <a:prstGeom prst="rect">
            <a:avLst/>
          </a:prstGeom>
        </p:spPr>
      </p:pic>
      <p:sp>
        <p:nvSpPr>
          <p:cNvPr id="9" name="8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1856594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1379" y="3501126"/>
            <a:ext cx="434340" cy="539422"/>
          </a:xfrm>
          <a:prstGeom prst="rect">
            <a:avLst/>
          </a:prstGeom>
        </p:spPr>
      </p:pic>
      <p:sp>
        <p:nvSpPr>
          <p:cNvPr id="9" name="8 Rectángulo"/>
          <p:cNvSpPr/>
          <p:nvPr/>
        </p:nvSpPr>
        <p:spPr>
          <a:xfrm>
            <a:off x="6345719" y="2712632"/>
            <a:ext cx="2129541" cy="114432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400" b="1" dirty="0">
                <a:solidFill>
                  <a:schemeClr val="tx1">
                    <a:lumMod val="75000"/>
                    <a:lumOff val="25000"/>
                  </a:schemeClr>
                </a:solidFill>
                <a:latin typeface="Open Sans"/>
              </a:rPr>
              <a:t>Identificación del problema </a:t>
            </a:r>
          </a:p>
          <a:p>
            <a:pPr algn="ctr"/>
            <a:endParaRPr lang="es-CO" dirty="0"/>
          </a:p>
        </p:txBody>
      </p:sp>
      <p:sp>
        <p:nvSpPr>
          <p:cNvPr id="15" name="14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1307138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027" y="5115862"/>
            <a:ext cx="434340" cy="539422"/>
          </a:xfrm>
          <a:prstGeom prst="rect">
            <a:avLst/>
          </a:prstGeom>
        </p:spPr>
      </p:pic>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159553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0510" y="5126941"/>
            <a:ext cx="434340" cy="539422"/>
          </a:xfrm>
          <a:prstGeom prst="rect">
            <a:avLst/>
          </a:prstGeom>
        </p:spPr>
      </p:pic>
      <p:sp>
        <p:nvSpPr>
          <p:cNvPr id="9" name="8 Rectángulo"/>
          <p:cNvSpPr/>
          <p:nvPr/>
        </p:nvSpPr>
        <p:spPr>
          <a:xfrm>
            <a:off x="6345719" y="4265974"/>
            <a:ext cx="2129541" cy="11196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400" b="1" dirty="0">
                <a:solidFill>
                  <a:schemeClr val="tx1">
                    <a:lumMod val="75000"/>
                    <a:lumOff val="25000"/>
                  </a:schemeClr>
                </a:solidFill>
                <a:latin typeface="Open Sans"/>
              </a:rPr>
              <a:t>Recopilación de información </a:t>
            </a:r>
          </a:p>
          <a:p>
            <a:pPr algn="ctr"/>
            <a:endParaRPr lang="es-CO" dirty="0"/>
          </a:p>
        </p:txBody>
      </p:sp>
      <p:sp>
        <p:nvSpPr>
          <p:cNvPr id="13" name="12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336353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5687" y="3390887"/>
            <a:ext cx="434340" cy="539422"/>
          </a:xfrm>
          <a:prstGeom prst="rect">
            <a:avLst/>
          </a:prstGeom>
        </p:spPr>
      </p:pic>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39139388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5687" y="3563447"/>
            <a:ext cx="434340" cy="539422"/>
          </a:xfrm>
          <a:prstGeom prst="rect">
            <a:avLst/>
          </a:prstGeom>
        </p:spPr>
      </p:pic>
      <p:sp>
        <p:nvSpPr>
          <p:cNvPr id="9" name="8 Rectángulo"/>
          <p:cNvSpPr/>
          <p:nvPr/>
        </p:nvSpPr>
        <p:spPr>
          <a:xfrm>
            <a:off x="9826379" y="2739928"/>
            <a:ext cx="2129541" cy="11196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400" b="1" dirty="0">
                <a:solidFill>
                  <a:schemeClr val="tx1">
                    <a:lumMod val="75000"/>
                    <a:lumOff val="25000"/>
                  </a:schemeClr>
                </a:solidFill>
                <a:latin typeface="Open Sans"/>
              </a:rPr>
              <a:t>Búsqueda de posibles soluciones </a:t>
            </a:r>
          </a:p>
          <a:p>
            <a:pPr algn="ctr"/>
            <a:endParaRPr lang="es-CO" dirty="0"/>
          </a:p>
        </p:txBody>
      </p:sp>
    </p:spTree>
    <p:extLst>
      <p:ext uri="{BB962C8B-B14F-4D97-AF65-F5344CB8AC3E}">
        <p14:creationId xmlns:p14="http://schemas.microsoft.com/office/powerpoint/2010/main" val="18793264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0520" y="5115862"/>
            <a:ext cx="434340" cy="539422"/>
          </a:xfrm>
          <a:prstGeom prst="rect">
            <a:avLst/>
          </a:prstGeom>
        </p:spPr>
      </p:pic>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3022113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
            <a:extLst>
              <a:ext uri="{FF2B5EF4-FFF2-40B4-BE49-F238E27FC236}">
                <a16:creationId xmlns:a16="http://schemas.microsoft.com/office/drawing/2014/main" id="{3D2DD7C5-3EBA-4830-ABD1-C9B19999CE3B}"/>
              </a:ext>
            </a:extLst>
          </p:cNvPr>
          <p:cNvSpPr/>
          <p:nvPr/>
        </p:nvSpPr>
        <p:spPr>
          <a:xfrm>
            <a:off x="6619165" y="2731156"/>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Open Sans" panose="020B0606030504020204" pitchFamily="34" charset="0"/>
            </a:endParaRPr>
          </a:p>
        </p:txBody>
      </p:sp>
      <p:sp>
        <p:nvSpPr>
          <p:cNvPr id="15" name="Rectángulo redondeado 1"/>
          <p:cNvSpPr/>
          <p:nvPr/>
        </p:nvSpPr>
        <p:spPr>
          <a:xfrm>
            <a:off x="6619240" y="1656715"/>
            <a:ext cx="5130165" cy="62801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latin typeface="Open Sans" panose="020B0606030504020204" pitchFamily="34" charset="0"/>
              </a:rPr>
              <a:t>ACTIVIDAD DE APRENDIZAJE 1</a:t>
            </a:r>
          </a:p>
        </p:txBody>
      </p:sp>
      <p:sp>
        <p:nvSpPr>
          <p:cNvPr id="2" name="Bocadillo: rectángulo con esquinas redondeadas 1"/>
          <p:cNvSpPr/>
          <p:nvPr/>
        </p:nvSpPr>
        <p:spPr>
          <a:xfrm>
            <a:off x="6816638" y="3024025"/>
            <a:ext cx="4735488" cy="99938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Bocadillo: rectángulo con esquinas redondeadas 8"/>
          <p:cNvSpPr/>
          <p:nvPr/>
        </p:nvSpPr>
        <p:spPr>
          <a:xfrm>
            <a:off x="6782395" y="4114848"/>
            <a:ext cx="4735488" cy="725059"/>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4"/>
          <p:cNvPicPr>
            <a:picLocks noChangeAspect="1"/>
          </p:cNvPicPr>
          <p:nvPr/>
        </p:nvPicPr>
        <p:blipFill>
          <a:blip r:embed="rId2"/>
          <a:stretch>
            <a:fillRect/>
          </a:stretch>
        </p:blipFill>
        <p:spPr>
          <a:xfrm>
            <a:off x="143510" y="1675765"/>
            <a:ext cx="5613400" cy="4303395"/>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40E79226-0CB9-4327-A47A-4BC1F3CC1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5188299"/>
            <a:ext cx="1546469" cy="536388"/>
          </a:xfrm>
          <a:prstGeom prst="rect">
            <a:avLst/>
          </a:prstGeom>
        </p:spPr>
      </p:pic>
      <p:pic>
        <p:nvPicPr>
          <p:cNvPr id="12" name="Imagen 11" descr="Imagen que contiene Interfaz de usuario gráfica&#10;&#10;Descripción generada automáticamente">
            <a:extLst>
              <a:ext uri="{FF2B5EF4-FFF2-40B4-BE49-F238E27FC236}">
                <a16:creationId xmlns:a16="http://schemas.microsoft.com/office/drawing/2014/main" id="{DBAA9025-4D89-4399-A44A-35B6BD083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382" y="5188299"/>
            <a:ext cx="1582008" cy="536389"/>
          </a:xfrm>
          <a:prstGeom prst="rect">
            <a:avLst/>
          </a:prstGeom>
        </p:spPr>
      </p:pic>
      <p:pic>
        <p:nvPicPr>
          <p:cNvPr id="13" name="Imagen 4" descr="Icono&#10;&#10;Descripción generada automáticamente">
            <a:extLst>
              <a:ext uri="{FF2B5EF4-FFF2-40B4-BE49-F238E27FC236}">
                <a16:creationId xmlns:a16="http://schemas.microsoft.com/office/drawing/2014/main" id="{5D93F557-3218-4611-B3EC-83DB8628F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9223" y="5331874"/>
            <a:ext cx="434340" cy="539422"/>
          </a:xfrm>
          <a:prstGeom prst="rect">
            <a:avLst/>
          </a:prstGeom>
        </p:spPr>
      </p:pic>
      <p:sp>
        <p:nvSpPr>
          <p:cNvPr id="14" name="CuadroTexto 15">
            <a:extLst>
              <a:ext uri="{FF2B5EF4-FFF2-40B4-BE49-F238E27FC236}">
                <a16:creationId xmlns:a16="http://schemas.microsoft.com/office/drawing/2014/main" id="{4148F3CA-4D1D-4342-BAA9-1606C2173BBC}"/>
              </a:ext>
            </a:extLst>
          </p:cNvPr>
          <p:cNvSpPr txBox="1"/>
          <p:nvPr/>
        </p:nvSpPr>
        <p:spPr>
          <a:xfrm>
            <a:off x="6968914" y="3024025"/>
            <a:ext cx="4362450" cy="1815882"/>
          </a:xfrm>
          <a:prstGeom prst="rect">
            <a:avLst/>
          </a:prstGeom>
          <a:noFill/>
          <a:ln>
            <a:noFill/>
          </a:ln>
        </p:spPr>
        <p:txBody>
          <a:bodyPr wrap="square" rtlCol="0">
            <a:spAutoFit/>
          </a:bodyPr>
          <a:lstStyle/>
          <a:p>
            <a:pPr algn="just"/>
            <a:endParaRPr lang="es-ES" sz="1400" b="1"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Profesor: </a:t>
            </a:r>
            <a:r>
              <a:rPr lang="es-ES" sz="1400" dirty="0">
                <a:solidFill>
                  <a:schemeClr val="tx1">
                    <a:lumMod val="75000"/>
                    <a:lumOff val="25000"/>
                  </a:schemeClr>
                </a:solidFill>
                <a:latin typeface="Open Sans" panose="020B0606030504020204" pitchFamily="34" charset="0"/>
              </a:rPr>
              <a:t>Debes comprender los </a:t>
            </a:r>
            <a:r>
              <a:rPr lang="es-CO" sz="1400" dirty="0">
                <a:solidFill>
                  <a:schemeClr val="tx1">
                    <a:lumMod val="75000"/>
                    <a:lumOff val="25000"/>
                  </a:schemeClr>
                </a:solidFill>
                <a:latin typeface="Open Sans"/>
              </a:rPr>
              <a:t>conceptos sobre el análisis y diagnóstico de un sistema electrónico.</a:t>
            </a:r>
          </a:p>
          <a:p>
            <a:pPr algn="just"/>
            <a:endParaRPr lang="es-ES" sz="1400" b="1" dirty="0">
              <a:solidFill>
                <a:srgbClr val="1A3255"/>
              </a:solidFill>
              <a:latin typeface="Open Sans" panose="020B0606030504020204" pitchFamily="34" charset="0"/>
            </a:endParaRPr>
          </a:p>
          <a:p>
            <a:pPr algn="just"/>
            <a:endParaRPr lang="es-ES" sz="1400" dirty="0">
              <a:solidFill>
                <a:schemeClr val="tx1">
                  <a:lumMod val="75000"/>
                  <a:lumOff val="25000"/>
                </a:schemeClr>
              </a:solidFill>
              <a:latin typeface="Open Sans" panose="020B0606030504020204" pitchFamily="34" charset="0"/>
            </a:endParaRPr>
          </a:p>
          <a:p>
            <a:pPr algn="just"/>
            <a:r>
              <a:rPr lang="es-ES" sz="1400" b="1" dirty="0">
                <a:solidFill>
                  <a:schemeClr val="tx1">
                    <a:lumMod val="75000"/>
                    <a:lumOff val="25000"/>
                  </a:schemeClr>
                </a:solidFill>
                <a:latin typeface="Open Sans" panose="020B0606030504020204" pitchFamily="34" charset="0"/>
              </a:rPr>
              <a:t>Estudiante: </a:t>
            </a:r>
            <a:r>
              <a:rPr lang="es-ES" sz="1400" dirty="0">
                <a:solidFill>
                  <a:schemeClr val="tx1">
                    <a:lumMod val="75000"/>
                    <a:lumOff val="25000"/>
                  </a:schemeClr>
                </a:solidFill>
                <a:latin typeface="Open Sans" panose="020B0606030504020204" pitchFamily="34" charset="0"/>
              </a:rPr>
              <a:t>Comprendo lo que debo realizar profesor, ¿Cuál es la información que necesito para resolver la actividad?</a:t>
            </a:r>
          </a:p>
        </p:txBody>
      </p:sp>
    </p:spTree>
    <p:extLst>
      <p:ext uri="{BB962C8B-B14F-4D97-AF65-F5344CB8AC3E}">
        <p14:creationId xmlns:p14="http://schemas.microsoft.com/office/powerpoint/2010/main" val="10486821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5687" y="3563447"/>
            <a:ext cx="434340" cy="539422"/>
          </a:xfrm>
          <a:prstGeom prst="rect">
            <a:avLst/>
          </a:prstGeom>
        </p:spPr>
      </p:pic>
      <p:sp>
        <p:nvSpPr>
          <p:cNvPr id="9" name="8 Rectángulo"/>
          <p:cNvSpPr/>
          <p:nvPr/>
        </p:nvSpPr>
        <p:spPr>
          <a:xfrm>
            <a:off x="9839545" y="4265973"/>
            <a:ext cx="2129541" cy="11196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O" sz="1400" b="1" dirty="0">
                <a:solidFill>
                  <a:schemeClr val="tx1">
                    <a:lumMod val="75000"/>
                    <a:lumOff val="25000"/>
                  </a:schemeClr>
                </a:solidFill>
                <a:latin typeface="Open Sans"/>
              </a:rPr>
              <a:t>Evaluación y elección de las posibles soluciones </a:t>
            </a:r>
          </a:p>
          <a:p>
            <a:pPr algn="ctr"/>
            <a:endParaRPr lang="es-CO" dirty="0"/>
          </a:p>
        </p:txBody>
      </p:sp>
      <p:sp>
        <p:nvSpPr>
          <p:cNvPr id="13" name="12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Tree>
    <p:extLst>
      <p:ext uri="{BB962C8B-B14F-4D97-AF65-F5344CB8AC3E}">
        <p14:creationId xmlns:p14="http://schemas.microsoft.com/office/powerpoint/2010/main" val="29435400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2C538E"/>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639523" y="2896368"/>
            <a:ext cx="4300967" cy="3170099"/>
          </a:xfrm>
          <a:prstGeom prst="rect">
            <a:avLst/>
          </a:prstGeom>
          <a:noFill/>
        </p:spPr>
        <p:txBody>
          <a:bodyPr wrap="square" rtlCol="0">
            <a:spAutoFit/>
          </a:bodyPr>
          <a:lstStyle/>
          <a:p>
            <a:pPr algn="just"/>
            <a:r>
              <a:rPr lang="es-CO" sz="1400" b="1" dirty="0">
                <a:solidFill>
                  <a:schemeClr val="bg1"/>
                </a:solidFill>
                <a:latin typeface="Open Sans"/>
              </a:rPr>
              <a:t>Resolución de problemas </a:t>
            </a:r>
          </a:p>
          <a:p>
            <a:pPr algn="just"/>
            <a:r>
              <a:rPr lang="es-CO" sz="1400" dirty="0">
                <a:solidFill>
                  <a:schemeClr val="bg1"/>
                </a:solidFill>
                <a:latin typeface="Open Sans"/>
              </a:rPr>
              <a:t>Se le llama resolución de problemas al proceso de buscar una posible solución a algún obstáculo o dificulta que se presente. Cuando se estudia el concepto de resolución de problemas referente a la industria es un tema muy delicado de tratar, ya que si se toma una mala decisión esto podría ser muy contraproducente para la industria o empresa, por eso a la hora de solucionar un problema se debe de tener en cuenta muchas variables, estas pueden ser:</a:t>
            </a:r>
          </a:p>
          <a:p>
            <a:pPr algn="just"/>
            <a:endParaRPr lang="es-CO" sz="1400" dirty="0">
              <a:solidFill>
                <a:schemeClr val="bg1"/>
              </a:solidFill>
              <a:latin typeface="Open Sans"/>
            </a:endParaRPr>
          </a:p>
          <a:p>
            <a:pPr algn="just"/>
            <a:r>
              <a:rPr lang="es-CO" sz="1400" dirty="0">
                <a:solidFill>
                  <a:schemeClr val="bg1"/>
                </a:solidFill>
                <a:latin typeface="Open Sans"/>
              </a:rPr>
              <a:t>Da clic en las imágenes</a:t>
            </a:r>
          </a:p>
          <a:p>
            <a:endParaRPr lang="es-CO" dirty="0"/>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5193" y="2712632"/>
            <a:ext cx="1120526" cy="1120526"/>
          </a:xfrm>
          <a:prstGeom prst="rect">
            <a:avLst/>
          </a:prstGeom>
          <a:effectLst>
            <a:outerShdw blurRad="50800" dist="38100" dir="2700000" algn="tl" rotWithShape="0">
              <a:prstClr val="black">
                <a:alpha val="40000"/>
              </a:prstClr>
            </a:outerShdw>
          </a:effectLst>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6119" y="4265973"/>
            <a:ext cx="1119600" cy="1119600"/>
          </a:xfrm>
          <a:prstGeom prst="rect">
            <a:avLst/>
          </a:prstGeom>
          <a:effectLst>
            <a:outerShdw blurRad="50800" dist="38100" dir="2700000" algn="tl" rotWithShape="0">
              <a:prstClr val="black">
                <a:alpha val="40000"/>
              </a:prstClr>
            </a:outerShdw>
          </a:effectLst>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0427" y="2737359"/>
            <a:ext cx="1119600" cy="1119600"/>
          </a:xfrm>
          <a:prstGeom prst="rect">
            <a:avLst/>
          </a:prstGeom>
          <a:effectLst>
            <a:outerShdw blurRad="50800" dist="38100" dir="2700000" algn="tl" rotWithShape="0">
              <a:prstClr val="black">
                <a:alpha val="40000"/>
              </a:prstClr>
            </a:outerShdw>
          </a:effectLst>
        </p:spPr>
      </p:pic>
      <p:pic>
        <p:nvPicPr>
          <p:cNvPr id="5" name="4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427" y="4265973"/>
            <a:ext cx="1119600" cy="1119600"/>
          </a:xfrm>
          <a:prstGeom prst="rect">
            <a:avLst/>
          </a:prstGeom>
          <a:effectLst>
            <a:outerShdw blurRad="50800" dist="38100" dir="2700000" algn="tl" rotWithShape="0">
              <a:prstClr val="black">
                <a:alpha val="40000"/>
              </a:prstClr>
            </a:outerShdw>
          </a:effectLst>
        </p:spPr>
      </p:pic>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9212" y="2836484"/>
            <a:ext cx="434340" cy="539422"/>
          </a:xfrm>
          <a:prstGeom prst="rect">
            <a:avLst/>
          </a:prstGeom>
        </p:spPr>
      </p:pic>
    </p:spTree>
    <p:extLst>
      <p:ext uri="{BB962C8B-B14F-4D97-AF65-F5344CB8AC3E}">
        <p14:creationId xmlns:p14="http://schemas.microsoft.com/office/powerpoint/2010/main" val="814255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5" name="24 Rectángulo redondeado"/>
          <p:cNvSpPr/>
          <p:nvPr/>
        </p:nvSpPr>
        <p:spPr>
          <a:xfrm>
            <a:off x="559935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25 CuadroTexto"/>
          <p:cNvSpPr txBox="1"/>
          <p:nvPr/>
        </p:nvSpPr>
        <p:spPr>
          <a:xfrm>
            <a:off x="5751846" y="3509227"/>
            <a:ext cx="1908994" cy="523220"/>
          </a:xfrm>
          <a:prstGeom prst="rect">
            <a:avLst/>
          </a:prstGeom>
          <a:noFill/>
        </p:spPr>
        <p:txBody>
          <a:bodyPr wrap="square" rtlCol="0">
            <a:spAutoFit/>
          </a:bodyPr>
          <a:lstStyle/>
          <a:p>
            <a:pPr algn="ctr"/>
            <a:r>
              <a:rPr lang="es-CO" sz="1400" b="1" dirty="0">
                <a:solidFill>
                  <a:schemeClr val="tx1">
                    <a:lumMod val="75000"/>
                    <a:lumOff val="25000"/>
                  </a:schemeClr>
                </a:solidFill>
                <a:latin typeface="Open Sans"/>
              </a:rPr>
              <a:t>Resolución de problemas </a:t>
            </a:r>
          </a:p>
        </p:txBody>
      </p:sp>
      <p:sp>
        <p:nvSpPr>
          <p:cNvPr id="27" name="26 Rectángulo redondeado"/>
          <p:cNvSpPr/>
          <p:nvPr/>
        </p:nvSpPr>
        <p:spPr>
          <a:xfrm>
            <a:off x="7873465" y="3419445"/>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27 CuadroTexto"/>
          <p:cNvSpPr txBox="1"/>
          <p:nvPr/>
        </p:nvSpPr>
        <p:spPr>
          <a:xfrm>
            <a:off x="7998660" y="3591115"/>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Decisión adecuada </a:t>
            </a:r>
          </a:p>
        </p:txBody>
      </p:sp>
      <p:sp>
        <p:nvSpPr>
          <p:cNvPr id="30" name="29 Rectángulo redondeado"/>
          <p:cNvSpPr/>
          <p:nvPr/>
        </p:nvSpPr>
        <p:spPr>
          <a:xfrm>
            <a:off x="6706343" y="4499892"/>
            <a:ext cx="2088781" cy="685334"/>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30 CuadroTexto"/>
          <p:cNvSpPr txBox="1"/>
          <p:nvPr/>
        </p:nvSpPr>
        <p:spPr>
          <a:xfrm>
            <a:off x="6831538" y="4671562"/>
            <a:ext cx="1908994" cy="307777"/>
          </a:xfrm>
          <a:prstGeom prst="rect">
            <a:avLst/>
          </a:prstGeom>
          <a:noFill/>
        </p:spPr>
        <p:txBody>
          <a:bodyPr wrap="square" rtlCol="0">
            <a:spAutoFit/>
          </a:bodyPr>
          <a:lstStyle/>
          <a:p>
            <a:r>
              <a:rPr lang="es-CO" sz="1400" b="1" dirty="0">
                <a:solidFill>
                  <a:schemeClr val="tx1">
                    <a:lumMod val="75000"/>
                    <a:lumOff val="25000"/>
                  </a:schemeClr>
                </a:solidFill>
                <a:latin typeface="Open Sans"/>
              </a:rPr>
              <a:t>Tipos de decisiones</a:t>
            </a:r>
          </a:p>
        </p:txBody>
      </p:sp>
      <p:pic>
        <p:nvPicPr>
          <p:cNvPr id="24"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7906" y="3854752"/>
            <a:ext cx="434340" cy="539422"/>
          </a:xfrm>
          <a:prstGeom prst="rect">
            <a:avLst/>
          </a:prstGeom>
        </p:spPr>
      </p:pic>
      <p:sp>
        <p:nvSpPr>
          <p:cNvPr id="32" name="31 CuadroTexto"/>
          <p:cNvSpPr txBox="1"/>
          <p:nvPr/>
        </p:nvSpPr>
        <p:spPr>
          <a:xfrm>
            <a:off x="4542110" y="2666868"/>
            <a:ext cx="3954929" cy="307777"/>
          </a:xfrm>
          <a:prstGeom prst="rect">
            <a:avLst/>
          </a:prstGeom>
          <a:noFill/>
        </p:spPr>
        <p:txBody>
          <a:bodyPr wrap="none" rtlCol="0">
            <a:spAutoFit/>
          </a:bodyPr>
          <a:lstStyle/>
          <a:p>
            <a:r>
              <a:rPr lang="es-ES" sz="1400" dirty="0">
                <a:solidFill>
                  <a:srgbClr val="2C538E"/>
                </a:solidFill>
                <a:latin typeface="Open Sans"/>
              </a:rPr>
              <a:t>Da clic en los botones para ampliar información</a:t>
            </a:r>
            <a:endParaRPr lang="es-CO" sz="1400" dirty="0">
              <a:solidFill>
                <a:srgbClr val="2C538E"/>
              </a:solidFill>
              <a:latin typeface="Open Sans"/>
            </a:endParaRP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60" y="2666868"/>
            <a:ext cx="3578400" cy="3578400"/>
          </a:xfrm>
          <a:prstGeom prst="rect">
            <a:avLst/>
          </a:prstGeom>
        </p:spPr>
      </p:pic>
    </p:spTree>
    <p:extLst>
      <p:ext uri="{BB962C8B-B14F-4D97-AF65-F5344CB8AC3E}">
        <p14:creationId xmlns:p14="http://schemas.microsoft.com/office/powerpoint/2010/main" val="2679011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896368"/>
            <a:ext cx="9773719" cy="2523768"/>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Decisión adecuada </a:t>
            </a:r>
          </a:p>
          <a:p>
            <a:pPr algn="just"/>
            <a:r>
              <a:rPr lang="es-CO" sz="1400" dirty="0">
                <a:solidFill>
                  <a:schemeClr val="tx1">
                    <a:lumMod val="75000"/>
                    <a:lumOff val="25000"/>
                  </a:schemeClr>
                </a:solidFill>
                <a:latin typeface="Open Sans"/>
              </a:rPr>
              <a:t>Una empresa está formada por muchos tipos de personas, con diferente pensamiento, diferente ideología, entre muchas otras cosas, ese es el gran reto de trabajar en equipo. La toma de decisiones es muy importante en la industria ya que dependiendo de lo que se elija puede ser beneficioso o malo para la empresa.</a:t>
            </a:r>
          </a:p>
          <a:p>
            <a:pPr algn="just"/>
            <a:r>
              <a:rPr lang="es-CO" sz="1400" dirty="0">
                <a:solidFill>
                  <a:schemeClr val="tx1">
                    <a:lumMod val="75000"/>
                    <a:lumOff val="25000"/>
                  </a:schemeClr>
                </a:solidFill>
                <a:latin typeface="Open Sans"/>
              </a:rPr>
              <a:t>Normalmente los encargados de esta gran responsabilidad son los lideres o las personas que dirigen los grupos de personas, una decisión es una elección entre las alternativas más adecuada entre muchas variables. Para la toma de decisiones lo primero que se debe hacer es un estudio adecuado de las posibilidades, estudiar el problema, ver las variables y sobre todo contemplar las posibles consecuencias de dicha decisión. Se debe hacer este mismo proceso las veces que sea necesario y, en cada una, comparar y qué consecuencia, de las decisiones posibles que puedan a haber, es más beneficiosa para usted como para la industria.</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989" y="4033919"/>
            <a:ext cx="434340" cy="539422"/>
          </a:xfrm>
          <a:prstGeom prst="rect">
            <a:avLst/>
          </a:prstGeom>
        </p:spPr>
      </p:pic>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Tree>
    <p:extLst>
      <p:ext uri="{BB962C8B-B14F-4D97-AF65-F5344CB8AC3E}">
        <p14:creationId xmlns:p14="http://schemas.microsoft.com/office/powerpoint/2010/main" val="11008242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 name="4 Grupo"/>
          <p:cNvGrpSpPr/>
          <p:nvPr/>
        </p:nvGrpSpPr>
        <p:grpSpPr>
          <a:xfrm>
            <a:off x="603219" y="3185838"/>
            <a:ext cx="2339358" cy="3010246"/>
            <a:chOff x="603219" y="3185838"/>
            <a:chExt cx="2339358" cy="3010246"/>
          </a:xfrm>
        </p:grpSpPr>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gr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806" y="3430770"/>
            <a:ext cx="434340" cy="539422"/>
          </a:xfrm>
          <a:prstGeom prst="rect">
            <a:avLst/>
          </a:prstGeom>
        </p:spPr>
      </p:pic>
    </p:spTree>
    <p:extLst>
      <p:ext uri="{BB962C8B-B14F-4D97-AF65-F5344CB8AC3E}">
        <p14:creationId xmlns:p14="http://schemas.microsoft.com/office/powerpoint/2010/main" val="2253930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806" y="3430770"/>
            <a:ext cx="434340" cy="539422"/>
          </a:xfrm>
          <a:prstGeom prst="rect">
            <a:avLst/>
          </a:prstGeom>
        </p:spPr>
      </p:pic>
      <p:sp>
        <p:nvSpPr>
          <p:cNvPr id="30" name="29 Elipse"/>
          <p:cNvSpPr/>
          <p:nvPr/>
        </p:nvSpPr>
        <p:spPr>
          <a:xfrm>
            <a:off x="4421875" y="3357017"/>
            <a:ext cx="272956" cy="26971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 name="4 Grupo"/>
          <p:cNvGrpSpPr/>
          <p:nvPr/>
        </p:nvGrpSpPr>
        <p:grpSpPr>
          <a:xfrm>
            <a:off x="2354239" y="3240430"/>
            <a:ext cx="8714094" cy="2852751"/>
            <a:chOff x="2354239" y="3240430"/>
            <a:chExt cx="8714094" cy="2852751"/>
          </a:xfrm>
        </p:grpSpPr>
        <p:cxnSp>
          <p:nvCxnSpPr>
            <p:cNvPr id="29" name="28 Conector recto"/>
            <p:cNvCxnSpPr/>
            <p:nvPr/>
          </p:nvCxnSpPr>
          <p:spPr>
            <a:xfrm>
              <a:off x="2354239" y="3478225"/>
              <a:ext cx="2026692"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4" name="33 Pentágono"/>
            <p:cNvSpPr/>
            <p:nvPr/>
          </p:nvSpPr>
          <p:spPr>
            <a:xfrm>
              <a:off x="4858602" y="3240430"/>
              <a:ext cx="6209731" cy="2852751"/>
            </a:xfrm>
            <a:prstGeom prst="homePlate">
              <a:avLst/>
            </a:prstGeom>
            <a:solidFill>
              <a:schemeClr val="bg1"/>
            </a:solid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4278956" y="3240430"/>
              <a:ext cx="1159292" cy="2400657"/>
            </a:xfrm>
            <a:prstGeom prst="rect">
              <a:avLst/>
            </a:prstGeom>
            <a:noFill/>
          </p:spPr>
          <p:txBody>
            <a:bodyPr wrap="none" rtlCol="0">
              <a:spAutoFit/>
            </a:bodyPr>
            <a:lstStyle/>
            <a:p>
              <a:r>
                <a:rPr lang="es-CO" sz="15000" b="1" dirty="0">
                  <a:ln>
                    <a:solidFill>
                      <a:sysClr val="windowText" lastClr="000000"/>
                    </a:solidFill>
                  </a:ln>
                  <a:solidFill>
                    <a:schemeClr val="bg1"/>
                  </a:solidFill>
                  <a:effectLst>
                    <a:glow rad="101600">
                      <a:srgbClr val="C00000">
                        <a:alpha val="60000"/>
                      </a:srgbClr>
                    </a:glow>
                    <a:outerShdw blurRad="50800" dist="38100" dir="2700000" algn="tl" rotWithShape="0">
                      <a:prstClr val="black">
                        <a:alpha val="40000"/>
                      </a:prstClr>
                    </a:outerShdw>
                  </a:effectLst>
                </a:rPr>
                <a:t>1</a:t>
              </a:r>
            </a:p>
          </p:txBody>
        </p:sp>
        <p:sp>
          <p:nvSpPr>
            <p:cNvPr id="36" name="35 CuadroTexto"/>
            <p:cNvSpPr txBox="1"/>
            <p:nvPr/>
          </p:nvSpPr>
          <p:spPr>
            <a:xfrm>
              <a:off x="5438248" y="3763650"/>
              <a:ext cx="4844955" cy="1877437"/>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 de inteligencia </a:t>
              </a:r>
            </a:p>
            <a:p>
              <a:pPr algn="just"/>
              <a:r>
                <a:rPr lang="es-CO" sz="1400" dirty="0">
                  <a:solidFill>
                    <a:schemeClr val="tx1">
                      <a:lumMod val="75000"/>
                      <a:lumOff val="25000"/>
                    </a:schemeClr>
                  </a:solidFill>
                  <a:latin typeface="Open Sans"/>
                </a:rPr>
                <a:t>Esta etapa consiste en analizar qué está pasando, para qué se pretende tomar una decisión. Se debe hacer un análisis tanto interno como externo del problema y este dependerá de la persona que este interpretando la dificultad. Es prioridad recopilar todos los datos posibles del problema para optimizar la utilidad de la información.</a:t>
              </a:r>
            </a:p>
            <a:p>
              <a:endParaRPr lang="es-CO" dirty="0"/>
            </a:p>
          </p:txBody>
        </p:sp>
      </p:grpSp>
    </p:spTree>
    <p:extLst>
      <p:ext uri="{BB962C8B-B14F-4D97-AF65-F5344CB8AC3E}">
        <p14:creationId xmlns:p14="http://schemas.microsoft.com/office/powerpoint/2010/main" val="18453016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075" y="4097570"/>
            <a:ext cx="434340" cy="539422"/>
          </a:xfrm>
          <a:prstGeom prst="rect">
            <a:avLst/>
          </a:prstGeom>
        </p:spPr>
      </p:pic>
      <p:grpSp>
        <p:nvGrpSpPr>
          <p:cNvPr id="5" name="4 Grupo"/>
          <p:cNvGrpSpPr/>
          <p:nvPr/>
        </p:nvGrpSpPr>
        <p:grpSpPr>
          <a:xfrm>
            <a:off x="2942577" y="3240430"/>
            <a:ext cx="8125756" cy="2852751"/>
            <a:chOff x="2942577" y="3240430"/>
            <a:chExt cx="8125756" cy="2852751"/>
          </a:xfrm>
        </p:grpSpPr>
        <p:cxnSp>
          <p:nvCxnSpPr>
            <p:cNvPr id="29" name="28 Conector recto"/>
            <p:cNvCxnSpPr/>
            <p:nvPr/>
          </p:nvCxnSpPr>
          <p:spPr>
            <a:xfrm>
              <a:off x="2942577" y="4193835"/>
              <a:ext cx="783262"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3671249" y="4058979"/>
              <a:ext cx="272956" cy="26971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33 Pentágono"/>
            <p:cNvSpPr/>
            <p:nvPr/>
          </p:nvSpPr>
          <p:spPr>
            <a:xfrm>
              <a:off x="4858602" y="3240430"/>
              <a:ext cx="6209731" cy="2852751"/>
            </a:xfrm>
            <a:prstGeom prst="homePlate">
              <a:avLst/>
            </a:prstGeom>
            <a:solidFill>
              <a:schemeClr val="bg1"/>
            </a:solid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4352476" y="3448296"/>
              <a:ext cx="1159292" cy="2400657"/>
            </a:xfrm>
            <a:prstGeom prst="rect">
              <a:avLst/>
            </a:prstGeom>
            <a:noFill/>
          </p:spPr>
          <p:txBody>
            <a:bodyPr wrap="none" rtlCol="0">
              <a:spAutoFit/>
            </a:bodyPr>
            <a:lstStyle/>
            <a:p>
              <a:r>
                <a:rPr lang="es-CO" sz="15000" b="1" dirty="0">
                  <a:ln>
                    <a:solidFill>
                      <a:sysClr val="windowText" lastClr="000000"/>
                    </a:solidFill>
                  </a:ln>
                  <a:solidFill>
                    <a:schemeClr val="bg1"/>
                  </a:solidFill>
                  <a:effectLst>
                    <a:glow rad="228600">
                      <a:schemeClr val="accent4">
                        <a:satMod val="175000"/>
                        <a:alpha val="40000"/>
                      </a:schemeClr>
                    </a:glow>
                    <a:outerShdw blurRad="50800" dist="38100" dir="2700000" algn="tl" rotWithShape="0">
                      <a:prstClr val="black">
                        <a:alpha val="40000"/>
                      </a:prstClr>
                    </a:outerShdw>
                  </a:effectLst>
                </a:rPr>
                <a:t>2</a:t>
              </a:r>
            </a:p>
          </p:txBody>
        </p:sp>
        <p:sp>
          <p:nvSpPr>
            <p:cNvPr id="36" name="35 CuadroTexto"/>
            <p:cNvSpPr txBox="1"/>
            <p:nvPr/>
          </p:nvSpPr>
          <p:spPr>
            <a:xfrm>
              <a:off x="5416233" y="3859964"/>
              <a:ext cx="4844955"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 de diseño</a:t>
              </a:r>
            </a:p>
            <a:p>
              <a:pPr algn="just"/>
              <a:r>
                <a:rPr lang="es-CO" sz="1400" dirty="0">
                  <a:solidFill>
                    <a:schemeClr val="tx1">
                      <a:lumMod val="75000"/>
                      <a:lumOff val="25000"/>
                    </a:schemeClr>
                  </a:solidFill>
                  <a:latin typeface="Open Sans"/>
                </a:rPr>
                <a:t>Se identifican todas las posibles alternativas y se estudian, preferiblemente se debe hacer con el grupo de trabajo ya que así se puede garantizar que todos den su punto de vista y no pasen por alto ninguna particularidad del problema</a:t>
              </a:r>
              <a:r>
                <a:rPr lang="es-CO" sz="1400" dirty="0"/>
                <a:t>.</a:t>
              </a:r>
            </a:p>
            <a:p>
              <a:endParaRPr lang="es-CO" dirty="0"/>
            </a:p>
          </p:txBody>
        </p:sp>
      </p:grpSp>
    </p:spTree>
    <p:extLst>
      <p:ext uri="{BB962C8B-B14F-4D97-AF65-F5344CB8AC3E}">
        <p14:creationId xmlns:p14="http://schemas.microsoft.com/office/powerpoint/2010/main" val="4104221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7571" y="5132506"/>
            <a:ext cx="434340" cy="539422"/>
          </a:xfrm>
          <a:prstGeom prst="rect">
            <a:avLst/>
          </a:prstGeom>
        </p:spPr>
      </p:pic>
      <p:cxnSp>
        <p:nvCxnSpPr>
          <p:cNvPr id="29" name="28 Conector recto"/>
          <p:cNvCxnSpPr/>
          <p:nvPr/>
        </p:nvCxnSpPr>
        <p:spPr>
          <a:xfrm>
            <a:off x="2942577" y="5139759"/>
            <a:ext cx="783262" cy="0"/>
          </a:xfrm>
          <a:prstGeom prst="line">
            <a:avLst/>
          </a:prstGeom>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3671249" y="5004903"/>
            <a:ext cx="272956" cy="26971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33 Pentágono"/>
          <p:cNvSpPr/>
          <p:nvPr/>
        </p:nvSpPr>
        <p:spPr>
          <a:xfrm>
            <a:off x="4858602" y="3240430"/>
            <a:ext cx="6209731" cy="2852751"/>
          </a:xfrm>
          <a:prstGeom prst="homePlate">
            <a:avLst/>
          </a:prstGeom>
          <a:solidFill>
            <a:schemeClr val="bg1"/>
          </a:solidFill>
          <a:ln w="5715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4352476" y="3448296"/>
            <a:ext cx="1159292" cy="2400657"/>
          </a:xfrm>
          <a:prstGeom prst="rect">
            <a:avLst/>
          </a:prstGeom>
          <a:noFill/>
        </p:spPr>
        <p:txBody>
          <a:bodyPr wrap="none" rtlCol="0">
            <a:spAutoFit/>
          </a:bodyPr>
          <a:lstStyle/>
          <a:p>
            <a:r>
              <a:rPr lang="es-CO" sz="15000" b="1" dirty="0">
                <a:ln>
                  <a:solidFill>
                    <a:sysClr val="windowText" lastClr="000000"/>
                  </a:solidFill>
                </a:ln>
                <a:solidFill>
                  <a:schemeClr val="bg1"/>
                </a:solidFill>
                <a:effectLst>
                  <a:glow rad="228600">
                    <a:schemeClr val="accent5">
                      <a:satMod val="175000"/>
                      <a:alpha val="40000"/>
                    </a:schemeClr>
                  </a:glow>
                  <a:outerShdw blurRad="50800" dist="38100" dir="2700000" algn="tl" rotWithShape="0">
                    <a:prstClr val="black">
                      <a:alpha val="40000"/>
                    </a:prstClr>
                  </a:outerShdw>
                </a:effectLst>
              </a:rPr>
              <a:t>3</a:t>
            </a:r>
          </a:p>
        </p:txBody>
      </p:sp>
      <p:sp>
        <p:nvSpPr>
          <p:cNvPr id="36" name="35 CuadroTexto"/>
          <p:cNvSpPr txBox="1"/>
          <p:nvPr/>
        </p:nvSpPr>
        <p:spPr>
          <a:xfrm>
            <a:off x="5416233" y="3859964"/>
            <a:ext cx="4844955" cy="1661993"/>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 de selección </a:t>
            </a:r>
          </a:p>
          <a:p>
            <a:pPr algn="just"/>
            <a:r>
              <a:rPr lang="es-CO" sz="1400" dirty="0">
                <a:solidFill>
                  <a:schemeClr val="tx1">
                    <a:lumMod val="75000"/>
                    <a:lumOff val="25000"/>
                  </a:schemeClr>
                </a:solidFill>
                <a:latin typeface="Open Sans"/>
              </a:rPr>
              <a:t>En esta etapa se busca escoger la alternativa más apropiada, dependiendo del objetivo que tienda la empresa y los recursos, se debe de tener en cuenta que la alternativa que se vaya a tomar debe de ser realizable para ayudar con la resolución del problema.</a:t>
            </a:r>
          </a:p>
          <a:p>
            <a:endParaRPr lang="es-CO" dirty="0"/>
          </a:p>
        </p:txBody>
      </p:sp>
    </p:spTree>
    <p:extLst>
      <p:ext uri="{BB962C8B-B14F-4D97-AF65-F5344CB8AC3E}">
        <p14:creationId xmlns:p14="http://schemas.microsoft.com/office/powerpoint/2010/main" val="5534469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050" y="5848953"/>
            <a:ext cx="434340" cy="539422"/>
          </a:xfrm>
          <a:prstGeom prst="rect">
            <a:avLst/>
          </a:prstGeom>
        </p:spPr>
      </p:pic>
      <p:grpSp>
        <p:nvGrpSpPr>
          <p:cNvPr id="6" name="5 Grupo"/>
          <p:cNvGrpSpPr/>
          <p:nvPr/>
        </p:nvGrpSpPr>
        <p:grpSpPr>
          <a:xfrm>
            <a:off x="2456597" y="3240430"/>
            <a:ext cx="8611736" cy="2852751"/>
            <a:chOff x="2456597" y="3240430"/>
            <a:chExt cx="8611736" cy="2852751"/>
          </a:xfrm>
        </p:grpSpPr>
        <p:sp>
          <p:nvSpPr>
            <p:cNvPr id="34" name="33 Pentágono"/>
            <p:cNvSpPr/>
            <p:nvPr/>
          </p:nvSpPr>
          <p:spPr>
            <a:xfrm>
              <a:off x="4858602" y="3240430"/>
              <a:ext cx="6209731" cy="2852751"/>
            </a:xfrm>
            <a:prstGeom prst="homePlate">
              <a:avLst/>
            </a:prstGeom>
            <a:solidFill>
              <a:schemeClr val="bg1"/>
            </a:solid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5" name="4 Grupo"/>
            <p:cNvGrpSpPr/>
            <p:nvPr/>
          </p:nvGrpSpPr>
          <p:grpSpPr>
            <a:xfrm>
              <a:off x="2456597" y="3448296"/>
              <a:ext cx="7900126" cy="2509249"/>
              <a:chOff x="2456597" y="3448296"/>
              <a:chExt cx="7900126" cy="2509249"/>
            </a:xfrm>
          </p:grpSpPr>
          <p:cxnSp>
            <p:nvCxnSpPr>
              <p:cNvPr id="29" name="28 Conector recto"/>
              <p:cNvCxnSpPr/>
              <p:nvPr/>
            </p:nvCxnSpPr>
            <p:spPr>
              <a:xfrm flipV="1">
                <a:off x="2456597" y="5822691"/>
                <a:ext cx="1637738" cy="7973"/>
              </a:xfrm>
              <a:prstGeom prst="line">
                <a:avLst/>
              </a:prstGeom>
              <a:ln w="381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4039745" y="5687834"/>
                <a:ext cx="272956" cy="26971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4352476" y="3448296"/>
                <a:ext cx="1159292" cy="2400657"/>
              </a:xfrm>
              <a:prstGeom prst="rect">
                <a:avLst/>
              </a:prstGeom>
              <a:noFill/>
            </p:spPr>
            <p:txBody>
              <a:bodyPr wrap="none" rtlCol="0">
                <a:spAutoFit/>
              </a:bodyPr>
              <a:lstStyle/>
              <a:p>
                <a:r>
                  <a:rPr lang="es-CO" sz="15000" b="1" dirty="0">
                    <a:ln>
                      <a:solidFill>
                        <a:sysClr val="windowText" lastClr="000000"/>
                      </a:solidFill>
                    </a:ln>
                    <a:solidFill>
                      <a:schemeClr val="bg1"/>
                    </a:solidFill>
                    <a:effectLst>
                      <a:glow rad="228600">
                        <a:schemeClr val="accent6">
                          <a:satMod val="175000"/>
                          <a:alpha val="40000"/>
                        </a:schemeClr>
                      </a:glow>
                      <a:outerShdw blurRad="50800" dist="38100" dir="2700000" algn="tl" rotWithShape="0">
                        <a:prstClr val="black">
                          <a:alpha val="40000"/>
                        </a:prstClr>
                      </a:outerShdw>
                    </a:effectLst>
                  </a:rPr>
                  <a:t>4</a:t>
                </a:r>
              </a:p>
            </p:txBody>
          </p:sp>
          <p:sp>
            <p:nvSpPr>
              <p:cNvPr id="36" name="35 CuadroTexto"/>
              <p:cNvSpPr txBox="1"/>
              <p:nvPr/>
            </p:nvSpPr>
            <p:spPr>
              <a:xfrm>
                <a:off x="5511768" y="4182406"/>
                <a:ext cx="4844955" cy="1231106"/>
              </a:xfrm>
              <a:prstGeom prst="rect">
                <a:avLst/>
              </a:prstGeom>
              <a:noFill/>
            </p:spPr>
            <p:txBody>
              <a:bodyPr wrap="square" rtlCol="0">
                <a:spAutoFit/>
              </a:bodyPr>
              <a:lstStyle/>
              <a:p>
                <a:r>
                  <a:rPr lang="es-CO" sz="1400" b="1" dirty="0">
                    <a:solidFill>
                      <a:schemeClr val="tx1">
                        <a:lumMod val="75000"/>
                        <a:lumOff val="25000"/>
                      </a:schemeClr>
                    </a:solidFill>
                    <a:latin typeface="Open Sans"/>
                  </a:rPr>
                  <a:t>Etapa implantación </a:t>
                </a:r>
              </a:p>
              <a:p>
                <a:r>
                  <a:rPr lang="es-CO" sz="1400" dirty="0">
                    <a:solidFill>
                      <a:schemeClr val="tx1">
                        <a:lumMod val="75000"/>
                        <a:lumOff val="25000"/>
                      </a:schemeClr>
                    </a:solidFill>
                    <a:latin typeface="Open Sans"/>
                  </a:rPr>
                  <a:t>Se realiza la decisión tomada que contribuye a la resolución del problema.</a:t>
                </a:r>
              </a:p>
              <a:p>
                <a:pPr algn="just"/>
                <a:r>
                  <a:rPr lang="es-CO" sz="1400" dirty="0">
                    <a:solidFill>
                      <a:schemeClr val="tx1">
                        <a:lumMod val="75000"/>
                        <a:lumOff val="25000"/>
                      </a:schemeClr>
                    </a:solidFill>
                    <a:latin typeface="Open Sans"/>
                  </a:rPr>
                  <a:t>.</a:t>
                </a:r>
              </a:p>
              <a:p>
                <a:endParaRPr lang="es-CO" dirty="0"/>
              </a:p>
            </p:txBody>
          </p:sp>
        </p:grpSp>
      </p:grpSp>
    </p:spTree>
    <p:extLst>
      <p:ext uri="{BB962C8B-B14F-4D97-AF65-F5344CB8AC3E}">
        <p14:creationId xmlns:p14="http://schemas.microsoft.com/office/powerpoint/2010/main" val="1579905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p:cNvSpPr/>
          <p:nvPr/>
        </p:nvSpPr>
        <p:spPr>
          <a:xfrm>
            <a:off x="368490" y="1648559"/>
            <a:ext cx="11505062" cy="7386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7"/>
          <p:cNvSpPr/>
          <p:nvPr/>
        </p:nvSpPr>
        <p:spPr>
          <a:xfrm>
            <a:off x="639523" y="992912"/>
            <a:ext cx="10060322" cy="861774"/>
          </a:xfrm>
          <a:prstGeom prst="rect">
            <a:avLst/>
          </a:prstGeom>
        </p:spPr>
        <p:txBody>
          <a:bodyPr wrap="square">
            <a:spAutoFit/>
          </a:bodyPr>
          <a:lstStyle/>
          <a:p>
            <a:r>
              <a:rPr lang="es-CO" sz="1600" dirty="0"/>
              <a:t> </a:t>
            </a:r>
            <a:endParaRPr lang="es-CO" sz="1600" dirty="0">
              <a:solidFill>
                <a:srgbClr val="2C538E"/>
              </a:solidFill>
              <a:latin typeface="Open Sans"/>
            </a:endParaRPr>
          </a:p>
          <a:p>
            <a:r>
              <a:rPr lang="es-CO" sz="1600" b="1" dirty="0">
                <a:solidFill>
                  <a:srgbClr val="2C538E"/>
                </a:solidFill>
                <a:latin typeface="Open Sans"/>
              </a:rPr>
              <a:t>Resolución de problemas y decisión adecuada.</a:t>
            </a:r>
          </a:p>
          <a:p>
            <a:pPr>
              <a:spcAft>
                <a:spcPts val="800"/>
              </a:spcAft>
            </a:pP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9" name="18 CuadroTexto"/>
          <p:cNvSpPr txBox="1"/>
          <p:nvPr/>
        </p:nvSpPr>
        <p:spPr>
          <a:xfrm>
            <a:off x="516691" y="1634911"/>
            <a:ext cx="11220381" cy="738664"/>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Resumen</a:t>
            </a:r>
          </a:p>
          <a:p>
            <a:pPr algn="just"/>
            <a:r>
              <a:rPr lang="es-CO" sz="1400" dirty="0">
                <a:solidFill>
                  <a:schemeClr val="tx1">
                    <a:lumMod val="75000"/>
                    <a:lumOff val="25000"/>
                  </a:schemeClr>
                </a:solidFill>
                <a:latin typeface="Open Sans"/>
              </a:rPr>
              <a:t> En esta lección se explica el concepto de resolución de problemas, la definición de decisiones, los tipos de decisiones que hay y quienes son los encargados de tomar los tipos de decisiones dependiendo de su cargo.</a:t>
            </a:r>
          </a:p>
        </p:txBody>
      </p:sp>
      <p:sp>
        <p:nvSpPr>
          <p:cNvPr id="2" name="1 Rectángulo"/>
          <p:cNvSpPr/>
          <p:nvPr/>
        </p:nvSpPr>
        <p:spPr>
          <a:xfrm>
            <a:off x="245660" y="2497540"/>
            <a:ext cx="11737074" cy="3698544"/>
          </a:xfrm>
          <a:prstGeom prst="rect">
            <a:avLst/>
          </a:prstGeom>
          <a:solidFill>
            <a:srgbClr val="7BD3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3 CuadroTexto"/>
          <p:cNvSpPr txBox="1"/>
          <p:nvPr/>
        </p:nvSpPr>
        <p:spPr>
          <a:xfrm>
            <a:off x="1117191" y="2678006"/>
            <a:ext cx="10142212" cy="800219"/>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Etapas en el proceso de toma de decisiones </a:t>
            </a:r>
          </a:p>
          <a:p>
            <a:pPr algn="just"/>
            <a:r>
              <a:rPr lang="es-CO" sz="1400" dirty="0">
                <a:solidFill>
                  <a:schemeClr val="tx1">
                    <a:lumMod val="75000"/>
                    <a:lumOff val="25000"/>
                  </a:schemeClr>
                </a:solidFill>
                <a:latin typeface="Open Sans"/>
              </a:rPr>
              <a:t>La toma de decisiones es un proceso porque en el momento de esta acción pasa por ciertas etapas para llegar a la solución</a:t>
            </a:r>
            <a:r>
              <a:rPr lang="es-CO" sz="1400" dirty="0"/>
              <a:t>.</a:t>
            </a:r>
          </a:p>
          <a:p>
            <a:endParaRPr lang="es-CO" dirty="0"/>
          </a:p>
        </p:txBody>
      </p:sp>
      <p:sp>
        <p:nvSpPr>
          <p:cNvPr id="12" name="11 Elipse"/>
          <p:cNvSpPr/>
          <p:nvPr/>
        </p:nvSpPr>
        <p:spPr>
          <a:xfrm>
            <a:off x="11464119" y="2593075"/>
            <a:ext cx="409433" cy="409432"/>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lumMod val="75000"/>
                    <a:lumOff val="25000"/>
                  </a:schemeClr>
                </a:solidFill>
              </a:rPr>
              <a:t>X</a:t>
            </a:r>
          </a:p>
        </p:txBody>
      </p:sp>
      <p:sp>
        <p:nvSpPr>
          <p:cNvPr id="9" name="8 CuadroTexto"/>
          <p:cNvSpPr txBox="1"/>
          <p:nvPr/>
        </p:nvSpPr>
        <p:spPr>
          <a:xfrm>
            <a:off x="343734" y="3710754"/>
            <a:ext cx="413896" cy="646331"/>
          </a:xfrm>
          <a:prstGeom prst="rect">
            <a:avLst/>
          </a:prstGeom>
          <a:noFill/>
        </p:spPr>
        <p:txBody>
          <a:bodyPr wrap="none" rtlCol="0">
            <a:spAutoFit/>
          </a:bodyPr>
          <a:lstStyle/>
          <a:p>
            <a:r>
              <a:rPr lang="es-CO" sz="3600" b="1" dirty="0"/>
              <a:t>&lt;</a:t>
            </a:r>
          </a:p>
        </p:txBody>
      </p:sp>
      <p:sp>
        <p:nvSpPr>
          <p:cNvPr id="15" name="14 CuadroTexto"/>
          <p:cNvSpPr txBox="1"/>
          <p:nvPr/>
        </p:nvSpPr>
        <p:spPr>
          <a:xfrm>
            <a:off x="11427989" y="3700481"/>
            <a:ext cx="413896" cy="646331"/>
          </a:xfrm>
          <a:prstGeom prst="rect">
            <a:avLst/>
          </a:prstGeom>
          <a:noFill/>
        </p:spPr>
        <p:txBody>
          <a:bodyPr wrap="none" rtlCol="0">
            <a:spAutoFit/>
          </a:bodyPr>
          <a:lstStyle/>
          <a:p>
            <a:r>
              <a:rPr lang="es-CO" sz="3600" b="1" dirty="0"/>
              <a:t>&gt;</a:t>
            </a:r>
          </a:p>
        </p:txBody>
      </p:sp>
      <p:sp>
        <p:nvSpPr>
          <p:cNvPr id="10" name="9 Elipse"/>
          <p:cNvSpPr/>
          <p:nvPr/>
        </p:nvSpPr>
        <p:spPr>
          <a:xfrm>
            <a:off x="757630" y="4023647"/>
            <a:ext cx="1275886" cy="12443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Retraso"/>
          <p:cNvSpPr/>
          <p:nvPr/>
        </p:nvSpPr>
        <p:spPr>
          <a:xfrm>
            <a:off x="1352878" y="3478224"/>
            <a:ext cx="1240197" cy="2423211"/>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19 Elipse"/>
          <p:cNvSpPr/>
          <p:nvPr/>
        </p:nvSpPr>
        <p:spPr>
          <a:xfrm>
            <a:off x="1665027" y="3185838"/>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20 Elipse"/>
          <p:cNvSpPr/>
          <p:nvPr/>
        </p:nvSpPr>
        <p:spPr>
          <a:xfrm>
            <a:off x="2354239" y="393333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21 Elipse"/>
          <p:cNvSpPr/>
          <p:nvPr/>
        </p:nvSpPr>
        <p:spPr>
          <a:xfrm>
            <a:off x="2354239" y="4877301"/>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22 Elipse"/>
          <p:cNvSpPr/>
          <p:nvPr/>
        </p:nvSpPr>
        <p:spPr>
          <a:xfrm>
            <a:off x="1699147" y="5568265"/>
            <a:ext cx="477672" cy="524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26 Elipse"/>
          <p:cNvSpPr/>
          <p:nvPr/>
        </p:nvSpPr>
        <p:spPr>
          <a:xfrm>
            <a:off x="625875" y="5638689"/>
            <a:ext cx="477668" cy="399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7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t="4852" r="35733" b="11146"/>
          <a:stretch/>
        </p:blipFill>
        <p:spPr>
          <a:xfrm>
            <a:off x="639523" y="3185838"/>
            <a:ext cx="2303054" cy="3010246"/>
          </a:xfrm>
          <a:prstGeom prst="rect">
            <a:avLst/>
          </a:prstGeom>
        </p:spPr>
      </p:pic>
      <p:pic>
        <p:nvPicPr>
          <p:cNvPr id="26" name="25 Imagen"/>
          <p:cNvPicPr>
            <a:picLocks noChangeAspect="1"/>
          </p:cNvPicPr>
          <p:nvPr/>
        </p:nvPicPr>
        <p:blipFill rotWithShape="1">
          <a:blip r:embed="rId2">
            <a:clrChange>
              <a:clrFrom>
                <a:srgbClr val="FEF7FB"/>
              </a:clrFrom>
              <a:clrTo>
                <a:srgbClr val="FEF7FB">
                  <a:alpha val="0"/>
                </a:srgbClr>
              </a:clrTo>
            </a:clrChange>
            <a:extLst>
              <a:ext uri="{28A0092B-C50C-407E-A947-70E740481C1C}">
                <a14:useLocalDpi xmlns:a14="http://schemas.microsoft.com/office/drawing/2010/main" val="0"/>
              </a:ext>
            </a:extLst>
          </a:blip>
          <a:srcRect l="38646" t="46854" r="35733" b="32918"/>
          <a:stretch/>
        </p:blipFill>
        <p:spPr>
          <a:xfrm rot="6081727">
            <a:off x="506592" y="5330829"/>
            <a:ext cx="918158" cy="724904"/>
          </a:xfrm>
          <a:prstGeom prst="rect">
            <a:avLst/>
          </a:prstGeom>
        </p:spPr>
      </p:pic>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691" y="5768878"/>
            <a:ext cx="434340" cy="539422"/>
          </a:xfrm>
          <a:prstGeom prst="rect">
            <a:avLst/>
          </a:prstGeom>
        </p:spPr>
      </p:pic>
      <p:grpSp>
        <p:nvGrpSpPr>
          <p:cNvPr id="5" name="4 Grupo"/>
          <p:cNvGrpSpPr/>
          <p:nvPr/>
        </p:nvGrpSpPr>
        <p:grpSpPr>
          <a:xfrm>
            <a:off x="1117191" y="3240430"/>
            <a:ext cx="9951142" cy="2852751"/>
            <a:chOff x="1117191" y="3240430"/>
            <a:chExt cx="9951142" cy="2852751"/>
          </a:xfrm>
        </p:grpSpPr>
        <p:cxnSp>
          <p:nvCxnSpPr>
            <p:cNvPr id="29" name="28 Conector recto"/>
            <p:cNvCxnSpPr/>
            <p:nvPr/>
          </p:nvCxnSpPr>
          <p:spPr>
            <a:xfrm>
              <a:off x="1117191" y="5822689"/>
              <a:ext cx="2977144" cy="3"/>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0" name="29 Elipse"/>
            <p:cNvSpPr/>
            <p:nvPr/>
          </p:nvSpPr>
          <p:spPr>
            <a:xfrm>
              <a:off x="4039745" y="5687834"/>
              <a:ext cx="272956" cy="26971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33 Pentágono"/>
            <p:cNvSpPr/>
            <p:nvPr/>
          </p:nvSpPr>
          <p:spPr>
            <a:xfrm>
              <a:off x="4858602" y="3240430"/>
              <a:ext cx="6209731" cy="2852751"/>
            </a:xfrm>
            <a:prstGeom prst="homePlate">
              <a:avLst/>
            </a:prstGeom>
            <a:solidFill>
              <a:schemeClr val="bg1"/>
            </a:solidFill>
            <a:ln w="571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34 CuadroTexto"/>
            <p:cNvSpPr txBox="1"/>
            <p:nvPr/>
          </p:nvSpPr>
          <p:spPr>
            <a:xfrm>
              <a:off x="4352476" y="3448296"/>
              <a:ext cx="1159292" cy="2400657"/>
            </a:xfrm>
            <a:prstGeom prst="rect">
              <a:avLst/>
            </a:prstGeom>
            <a:noFill/>
          </p:spPr>
          <p:txBody>
            <a:bodyPr wrap="none" rtlCol="0">
              <a:spAutoFit/>
            </a:bodyPr>
            <a:lstStyle/>
            <a:p>
              <a:r>
                <a:rPr lang="es-CO" sz="15000" b="1" dirty="0">
                  <a:ln>
                    <a:solidFill>
                      <a:sysClr val="windowText" lastClr="000000"/>
                    </a:solidFill>
                  </a:ln>
                  <a:solidFill>
                    <a:schemeClr val="bg1"/>
                  </a:solidFill>
                  <a:effectLst>
                    <a:glow rad="228600">
                      <a:schemeClr val="accent2">
                        <a:satMod val="175000"/>
                        <a:alpha val="40000"/>
                      </a:schemeClr>
                    </a:glow>
                    <a:outerShdw blurRad="50800" dist="38100" dir="2700000" algn="tl" rotWithShape="0">
                      <a:prstClr val="black">
                        <a:alpha val="40000"/>
                      </a:prstClr>
                    </a:outerShdw>
                  </a:effectLst>
                </a:rPr>
                <a:t>5</a:t>
              </a:r>
            </a:p>
          </p:txBody>
        </p:sp>
        <p:sp>
          <p:nvSpPr>
            <p:cNvPr id="36" name="35 CuadroTexto"/>
            <p:cNvSpPr txBox="1"/>
            <p:nvPr/>
          </p:nvSpPr>
          <p:spPr>
            <a:xfrm>
              <a:off x="5511768" y="4182406"/>
              <a:ext cx="4844955" cy="1446550"/>
            </a:xfrm>
            <a:prstGeom prst="rect">
              <a:avLst/>
            </a:prstGeom>
            <a:noFill/>
          </p:spPr>
          <p:txBody>
            <a:bodyPr wrap="square" rtlCol="0">
              <a:spAutoFit/>
            </a:bodyPr>
            <a:lstStyle/>
            <a:p>
              <a:pPr algn="just"/>
              <a:r>
                <a:rPr lang="es-CO" sz="1400" b="1" dirty="0">
                  <a:solidFill>
                    <a:schemeClr val="tx1">
                      <a:lumMod val="75000"/>
                      <a:lumOff val="25000"/>
                    </a:schemeClr>
                  </a:solidFill>
                  <a:latin typeface="Open Sans"/>
                </a:rPr>
                <a:t>Etapa de revisión </a:t>
              </a:r>
            </a:p>
            <a:p>
              <a:pPr algn="just"/>
              <a:r>
                <a:rPr lang="es-CO" sz="1400" dirty="0">
                  <a:solidFill>
                    <a:schemeClr val="tx1">
                      <a:lumMod val="75000"/>
                      <a:lumOff val="25000"/>
                    </a:schemeClr>
                  </a:solidFill>
                  <a:latin typeface="Open Sans"/>
                </a:rPr>
                <a:t>Esta etapa, como su mismo nombre lo dice, sirve para revisar o probar la decisión que se tomó y si alcanza con los resultados que se requieren.</a:t>
              </a:r>
            </a:p>
            <a:p>
              <a:pPr algn="just"/>
              <a:r>
                <a:rPr lang="es-CO" sz="1400" dirty="0">
                  <a:solidFill>
                    <a:schemeClr val="tx1">
                      <a:lumMod val="75000"/>
                      <a:lumOff val="25000"/>
                    </a:schemeClr>
                  </a:solidFill>
                  <a:latin typeface="Open Sans"/>
                </a:rPr>
                <a:t>.</a:t>
              </a:r>
            </a:p>
            <a:p>
              <a:endParaRPr lang="es-CO" dirty="0"/>
            </a:p>
          </p:txBody>
        </p:sp>
      </p:grpSp>
    </p:spTree>
    <p:extLst>
      <p:ext uri="{BB962C8B-B14F-4D97-AF65-F5344CB8AC3E}">
        <p14:creationId xmlns:p14="http://schemas.microsoft.com/office/powerpoint/2010/main" val="42163717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7221</TotalTime>
  <Words>48873</Words>
  <Application>Microsoft Office PowerPoint</Application>
  <PresentationFormat>Panorámica</PresentationFormat>
  <Paragraphs>5105</Paragraphs>
  <Slides>396</Slides>
  <Notes>14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396</vt:i4>
      </vt:variant>
    </vt:vector>
  </HeadingPairs>
  <TitlesOfParts>
    <vt:vector size="405" baseType="lpstr">
      <vt:lpstr>Algerian</vt:lpstr>
      <vt:lpstr>Arial</vt:lpstr>
      <vt:lpstr>Calibri</vt:lpstr>
      <vt:lpstr>Calibri Light</vt:lpstr>
      <vt:lpstr>Cambria Math</vt:lpstr>
      <vt:lpstr>Montserrat</vt:lpstr>
      <vt:lpstr>Open Sans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mai Pv</dc:creator>
  <cp:lastModifiedBy>Susana</cp:lastModifiedBy>
  <cp:revision>959</cp:revision>
  <dcterms:created xsi:type="dcterms:W3CDTF">2020-09-26T14:26:00Z</dcterms:created>
  <dcterms:modified xsi:type="dcterms:W3CDTF">2021-05-23T12:32:46Z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3082-10.2.0.7646</vt:lpwstr>
  </property>
</Properties>
</file>